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5143500" cx="9144000"/>
  <p:notesSz cx="5143500" cy="9144000"/>
  <p:embeddedFontLst>
    <p:embeddedFont>
      <p:font typeface="Montserrat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0" roundtripDataSignature="AMtx7miC8bQ+HqAStXyg5EjTXmWBHvBz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Montserrat-regular.fntdata"/><Relationship Id="rId25" Type="http://schemas.openxmlformats.org/officeDocument/2006/relationships/slide" Target="slides/slide21.xml"/><Relationship Id="rId28" Type="http://schemas.openxmlformats.org/officeDocument/2006/relationships/font" Target="fonts/Montserrat-italic.fntdata"/><Relationship Id="rId27" Type="http://schemas.openxmlformats.org/officeDocument/2006/relationships/font" Target="fonts/Montserrat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Montserrat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857400" y="685800"/>
            <a:ext cx="34291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0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9" name="Google Shape;249;p10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0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1" name="Google Shape;261;p1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1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9" name="Google Shape;289;p1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1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7" name="Google Shape;317;p1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1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5" name="Google Shape;345;p1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1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3" name="Google Shape;373;p1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1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01" name="Google Shape;401;p1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2" name="Google Shape;402;p1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1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29" name="Google Shape;429;p1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1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1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57" name="Google Shape;457;p1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1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5" name="Google Shape;485;p1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1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" name="Google Shape;23;p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7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20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9" name="Google Shape;519;p20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20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2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29" name="Google Shape;529;p2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Google Shape;530;p2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" name="Google Shape;51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2" name="Google Shape;82;p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2" name="Google Shape;192;p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6" name="Google Shape;216;p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10.png"/><Relationship Id="rId7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F3654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7543800" y="822960"/>
            <a:ext cx="1234440" cy="1234440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6675120" y="1691640"/>
            <a:ext cx="1234440" cy="1234440"/>
          </a:xfrm>
          <a:prstGeom prst="rect">
            <a:avLst/>
          </a:prstGeom>
          <a:solidFill>
            <a:srgbClr val="8FC43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502920" y="1097280"/>
            <a:ext cx="59436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EF55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rgbClr val="AEF551"/>
                </a:solidFill>
                <a:latin typeface="Calibri"/>
                <a:ea typeface="Calibri"/>
                <a:cs typeface="Calibri"/>
                <a:sym typeface="Calibri"/>
              </a:rPr>
              <a:t>DEVELOPING A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502920" y="1481328"/>
            <a:ext cx="64008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Calibri"/>
              <a:buNone/>
            </a:pPr>
            <a:r>
              <a:rPr b="1" lang="en-US" sz="5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 Operating</a:t>
            </a:r>
            <a:endParaRPr sz="5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502920" y="2240280"/>
            <a:ext cx="64008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Calibri"/>
              <a:buNone/>
            </a:pPr>
            <a:r>
              <a:rPr b="1" lang="en-US" sz="5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System</a:t>
            </a:r>
            <a:endParaRPr sz="5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502920" y="3520440"/>
            <a:ext cx="5486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PIER MARTIN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502920" y="3913632"/>
            <a:ext cx="54864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0B8CC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B0B8CC"/>
                </a:solidFill>
                <a:latin typeface="Calibri"/>
                <a:ea typeface="Calibri"/>
                <a:cs typeface="Calibri"/>
                <a:sym typeface="Calibri"/>
              </a:rPr>
              <a:t>VP of Data &amp; Analytics  •  Executive Coach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502920" y="4681728"/>
            <a:ext cx="6400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CDAO Germany 2026 – April 29</a:t>
            </a:r>
            <a:r>
              <a:rPr b="1" baseline="30000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1" lang="en-US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2026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" name="Google Shape;2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F3654"/>
        </a:solidFill>
      </p:bgPr>
    </p:bg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0"/>
          <p:cNvSpPr/>
          <p:nvPr/>
        </p:nvSpPr>
        <p:spPr>
          <a:xfrm>
            <a:off x="5989320" y="822960"/>
            <a:ext cx="3154680" cy="32918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0"/>
          <p:cNvSpPr/>
          <p:nvPr/>
        </p:nvSpPr>
        <p:spPr>
          <a:xfrm>
            <a:off x="5989320" y="822960"/>
            <a:ext cx="315468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29000"/>
              <a:buFont typeface="Calibri"/>
              <a:buNone/>
            </a:pPr>
            <a:r>
              <a:rPr b="1" lang="en-US" sz="290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29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0"/>
          <p:cNvSpPr/>
          <p:nvPr/>
        </p:nvSpPr>
        <p:spPr>
          <a:xfrm>
            <a:off x="640080" y="1188720"/>
            <a:ext cx="45720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endParaRPr sz="20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0"/>
          <p:cNvSpPr/>
          <p:nvPr/>
        </p:nvSpPr>
        <p:spPr>
          <a:xfrm>
            <a:off x="640080" y="1691640"/>
            <a:ext cx="5029200" cy="8046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Calibri"/>
              <a:buNone/>
            </a:pPr>
            <a:r>
              <a:rPr b="1" lang="en-US" sz="5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How do we</a:t>
            </a:r>
            <a:endParaRPr sz="5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0"/>
          <p:cNvSpPr/>
          <p:nvPr/>
        </p:nvSpPr>
        <p:spPr>
          <a:xfrm>
            <a:off x="640080" y="2468880"/>
            <a:ext cx="5029200" cy="8046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Calibri"/>
              <a:buNone/>
            </a:pPr>
            <a:r>
              <a:rPr b="1" lang="en-US" sz="5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solve this?</a:t>
            </a:r>
            <a:endParaRPr sz="5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0"/>
          <p:cNvSpPr/>
          <p:nvPr/>
        </p:nvSpPr>
        <p:spPr>
          <a:xfrm>
            <a:off x="640080" y="3493008"/>
            <a:ext cx="50292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1600"/>
              <a:buFont typeface="Calibri"/>
              <a:buNone/>
            </a:pPr>
            <a:r>
              <a:rPr i="1" lang="en-US" sz="20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Three upgrades, one operating system.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0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10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1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1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MINDSET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1"/>
          <p:cNvSpPr/>
          <p:nvPr/>
        </p:nvSpPr>
        <p:spPr>
          <a:xfrm>
            <a:off x="1947672" y="237744"/>
            <a:ext cx="7196328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ADOPT A CUSTOMER-FIRST MINDSET.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1"/>
          <p:cNvSpPr/>
          <p:nvPr/>
        </p:nvSpPr>
        <p:spPr>
          <a:xfrm>
            <a:off x="502920" y="749808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Treat internal stakeholders as customers - not interruptions.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1"/>
          <p:cNvSpPr/>
          <p:nvPr/>
        </p:nvSpPr>
        <p:spPr>
          <a:xfrm>
            <a:off x="502920" y="1261872"/>
            <a:ext cx="3931920" cy="1444752"/>
          </a:xfrm>
          <a:prstGeom prst="rect">
            <a:avLst/>
          </a:prstGeom>
          <a:solidFill>
            <a:srgbClr val="FDF2F2"/>
          </a:solidFill>
          <a:ln cap="flat" cmpd="sng" w="12700">
            <a:solidFill>
              <a:srgbClr val="F5C6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69" name="Google Shape;26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36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11"/>
          <p:cNvSpPr/>
          <p:nvPr/>
        </p:nvSpPr>
        <p:spPr>
          <a:xfrm>
            <a:off x="100584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91C1C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B91C1C"/>
                </a:solidFill>
                <a:latin typeface="Calibri"/>
                <a:ea typeface="Calibri"/>
                <a:cs typeface="Calibri"/>
                <a:sym typeface="Calibri"/>
              </a:rPr>
              <a:t>OLD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1"/>
          <p:cNvSpPr/>
          <p:nvPr/>
        </p:nvSpPr>
        <p:spPr>
          <a:xfrm>
            <a:off x="66751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"Marketing asked for this dashboard; we'll build it once the schema is ready."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1"/>
          <p:cNvSpPr/>
          <p:nvPr/>
        </p:nvSpPr>
        <p:spPr>
          <a:xfrm>
            <a:off x="66751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→ Reactive, transactional, and disconnected from value.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1"/>
          <p:cNvSpPr/>
          <p:nvPr/>
        </p:nvSpPr>
        <p:spPr>
          <a:xfrm>
            <a:off x="4709160" y="1261872"/>
            <a:ext cx="3931920" cy="1444752"/>
          </a:xfrm>
          <a:prstGeom prst="rect">
            <a:avLst/>
          </a:prstGeom>
          <a:solidFill>
            <a:srgbClr val="F0FBE5"/>
          </a:solidFill>
          <a:ln cap="flat" cmpd="sng" w="190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74" name="Google Shape;274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460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11"/>
          <p:cNvSpPr/>
          <p:nvPr/>
        </p:nvSpPr>
        <p:spPr>
          <a:xfrm>
            <a:off x="521208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NEW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1"/>
          <p:cNvSpPr/>
          <p:nvPr/>
        </p:nvSpPr>
        <p:spPr>
          <a:xfrm>
            <a:off x="487375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"Let's understand what decision this dashboard supports and how we'll know it worked."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1"/>
          <p:cNvSpPr/>
          <p:nvPr/>
        </p:nvSpPr>
        <p:spPr>
          <a:xfrm>
            <a:off x="487375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→ Proactive, partnership-driven, outcome-focused.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1"/>
          <p:cNvSpPr/>
          <p:nvPr/>
        </p:nvSpPr>
        <p:spPr>
          <a:xfrm>
            <a:off x="502920" y="2880360"/>
            <a:ext cx="3931920" cy="1901952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1"/>
          <p:cNvSpPr/>
          <p:nvPr/>
        </p:nvSpPr>
        <p:spPr>
          <a:xfrm>
            <a:off x="502920" y="2880360"/>
            <a:ext cx="73152" cy="1901952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1"/>
          <p:cNvSpPr/>
          <p:nvPr/>
        </p:nvSpPr>
        <p:spPr>
          <a:xfrm>
            <a:off x="65836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KEY PHRASES TO USE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1"/>
          <p:cNvSpPr/>
          <p:nvPr/>
        </p:nvSpPr>
        <p:spPr>
          <a:xfrm>
            <a:off x="65836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 problem are we solving for the business?"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"How will we measure success once this ships?"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"Who will use this, and how will it change their workflow?"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"What's the simplest version that still solves the problem?"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1"/>
          <p:cNvSpPr/>
          <p:nvPr/>
        </p:nvSpPr>
        <p:spPr>
          <a:xfrm>
            <a:off x="4709160" y="2880360"/>
            <a:ext cx="3931920" cy="1901952"/>
          </a:xfrm>
          <a:prstGeom prst="rect">
            <a:avLst/>
          </a:prstGeom>
          <a:solidFill>
            <a:srgbClr val="EEF5FB"/>
          </a:solidFill>
          <a:ln cap="flat" cmpd="sng" w="12700">
            <a:solidFill>
              <a:srgbClr val="CFE0E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1"/>
          <p:cNvSpPr/>
          <p:nvPr/>
        </p:nvSpPr>
        <p:spPr>
          <a:xfrm>
            <a:off x="4709160" y="2880360"/>
            <a:ext cx="73152" cy="1901952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1"/>
          <p:cNvSpPr/>
          <p:nvPr/>
        </p:nvSpPr>
        <p:spPr>
          <a:xfrm>
            <a:off x="486460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LEADER MOVES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1"/>
          <p:cNvSpPr/>
          <p:nvPr/>
        </p:nvSpPr>
        <p:spPr>
          <a:xfrm>
            <a:off x="486460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Reframe users as customers - adopt their language, goals, and urgency.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Bring your team closer to the front lines: shadow a user, join their meetings.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Replace "feature complete" with "customer impact delivered."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1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11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2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2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MINDSET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2"/>
          <p:cNvSpPr/>
          <p:nvPr/>
        </p:nvSpPr>
        <p:spPr>
          <a:xfrm>
            <a:off x="1947672" y="237744"/>
            <a:ext cx="7196328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RETHINK GOVERNANCE.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2"/>
          <p:cNvSpPr/>
          <p:nvPr/>
        </p:nvSpPr>
        <p:spPr>
          <a:xfrm>
            <a:off x="502920" y="749808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Shift from enforcing control to enabling confident use.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2"/>
          <p:cNvSpPr/>
          <p:nvPr/>
        </p:nvSpPr>
        <p:spPr>
          <a:xfrm>
            <a:off x="502920" y="1261872"/>
            <a:ext cx="3931920" cy="1444752"/>
          </a:xfrm>
          <a:prstGeom prst="rect">
            <a:avLst/>
          </a:prstGeom>
          <a:solidFill>
            <a:srgbClr val="FDF2F2"/>
          </a:solidFill>
          <a:ln cap="flat" cmpd="sng" w="12700">
            <a:solidFill>
              <a:srgbClr val="F5C6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97" name="Google Shape;297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36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12"/>
          <p:cNvSpPr/>
          <p:nvPr/>
        </p:nvSpPr>
        <p:spPr>
          <a:xfrm>
            <a:off x="100584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91C1C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B91C1C"/>
                </a:solidFill>
                <a:latin typeface="Calibri"/>
                <a:ea typeface="Calibri"/>
                <a:cs typeface="Calibri"/>
                <a:sym typeface="Calibri"/>
              </a:rPr>
              <a:t>OLD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2"/>
          <p:cNvSpPr/>
          <p:nvPr/>
        </p:nvSpPr>
        <p:spPr>
          <a:xfrm>
            <a:off x="66751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"We can't share that dataset until the policy is finalized."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2"/>
          <p:cNvSpPr/>
          <p:nvPr/>
        </p:nvSpPr>
        <p:spPr>
          <a:xfrm>
            <a:off x="66751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→ Creates bottlenecks, slows delivery, positions data as an obstacle.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2"/>
          <p:cNvSpPr/>
          <p:nvPr/>
        </p:nvSpPr>
        <p:spPr>
          <a:xfrm>
            <a:off x="4709160" y="1261872"/>
            <a:ext cx="3931920" cy="1444752"/>
          </a:xfrm>
          <a:prstGeom prst="rect">
            <a:avLst/>
          </a:prstGeom>
          <a:solidFill>
            <a:srgbClr val="F0FBE5"/>
          </a:solidFill>
          <a:ln cap="flat" cmpd="sng" w="190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02" name="Google Shape;302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460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p12"/>
          <p:cNvSpPr/>
          <p:nvPr/>
        </p:nvSpPr>
        <p:spPr>
          <a:xfrm>
            <a:off x="521208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NEW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2"/>
          <p:cNvSpPr/>
          <p:nvPr/>
        </p:nvSpPr>
        <p:spPr>
          <a:xfrm>
            <a:off x="487375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"Let's make sure the right people have the right data - with the right guardrails."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2"/>
          <p:cNvSpPr/>
          <p:nvPr/>
        </p:nvSpPr>
        <p:spPr>
          <a:xfrm>
            <a:off x="487375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→ Empowers responsible use, builds trust, shortens time to value.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2"/>
          <p:cNvSpPr/>
          <p:nvPr/>
        </p:nvSpPr>
        <p:spPr>
          <a:xfrm>
            <a:off x="502920" y="2880360"/>
            <a:ext cx="3931920" cy="1901952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2"/>
          <p:cNvSpPr/>
          <p:nvPr/>
        </p:nvSpPr>
        <p:spPr>
          <a:xfrm>
            <a:off x="502920" y="2880360"/>
            <a:ext cx="73152" cy="1901952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2"/>
          <p:cNvSpPr/>
          <p:nvPr/>
        </p:nvSpPr>
        <p:spPr>
          <a:xfrm>
            <a:off x="65836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KEY PHRASES TO USE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2"/>
          <p:cNvSpPr/>
          <p:nvPr/>
        </p:nvSpPr>
        <p:spPr>
          <a:xfrm>
            <a:off x="658368" y="3255264"/>
            <a:ext cx="3666744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"How can we make compliance invisible to the user?"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"Let's design guardrails, not gates."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 friction can we remove without increasing risk?"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"What's the simplest policy that still protects integrity?"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2"/>
          <p:cNvSpPr/>
          <p:nvPr/>
        </p:nvSpPr>
        <p:spPr>
          <a:xfrm>
            <a:off x="4709160" y="2880360"/>
            <a:ext cx="3931920" cy="1901952"/>
          </a:xfrm>
          <a:prstGeom prst="rect">
            <a:avLst/>
          </a:prstGeom>
          <a:solidFill>
            <a:srgbClr val="EEF5FB"/>
          </a:solidFill>
          <a:ln cap="flat" cmpd="sng" w="12700">
            <a:solidFill>
              <a:srgbClr val="CFE0E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2"/>
          <p:cNvSpPr/>
          <p:nvPr/>
        </p:nvSpPr>
        <p:spPr>
          <a:xfrm>
            <a:off x="4709160" y="2880360"/>
            <a:ext cx="73152" cy="1901952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2"/>
          <p:cNvSpPr/>
          <p:nvPr/>
        </p:nvSpPr>
        <p:spPr>
          <a:xfrm>
            <a:off x="486460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LEADER MOVES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2"/>
          <p:cNvSpPr/>
          <p:nvPr/>
        </p:nvSpPr>
        <p:spPr>
          <a:xfrm>
            <a:off x="486460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Reframe governance reviews as enablement conversations, not approvals.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Treat policies like products - design, test, and iterate with users.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Measure success by ease of access and user confidence, not policy volume.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2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12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3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solidFill>
            <a:srgbClr val="ACB8C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3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3"/>
          <p:cNvSpPr/>
          <p:nvPr/>
        </p:nvSpPr>
        <p:spPr>
          <a:xfrm>
            <a:off x="1947672" y="237744"/>
            <a:ext cx="7196328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INTRODUCE PRODUCT MANAGEMENT.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3"/>
          <p:cNvSpPr/>
          <p:nvPr/>
        </p:nvSpPr>
        <p:spPr>
          <a:xfrm>
            <a:off x="502920" y="749808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Apply product discipline to make data work measurable, iterative, and adopted.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3"/>
          <p:cNvSpPr/>
          <p:nvPr/>
        </p:nvSpPr>
        <p:spPr>
          <a:xfrm>
            <a:off x="502920" y="1261872"/>
            <a:ext cx="3931920" cy="1444752"/>
          </a:xfrm>
          <a:prstGeom prst="rect">
            <a:avLst/>
          </a:prstGeom>
          <a:solidFill>
            <a:srgbClr val="FDF2F2"/>
          </a:solidFill>
          <a:ln cap="flat" cmpd="sng" w="12700">
            <a:solidFill>
              <a:srgbClr val="F5C6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25" name="Google Shape;32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36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13"/>
          <p:cNvSpPr/>
          <p:nvPr/>
        </p:nvSpPr>
        <p:spPr>
          <a:xfrm>
            <a:off x="100584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91C1C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B91C1C"/>
                </a:solidFill>
                <a:latin typeface="Calibri"/>
                <a:ea typeface="Calibri"/>
                <a:cs typeface="Calibri"/>
                <a:sym typeface="Calibri"/>
              </a:rPr>
              <a:t>OLD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3"/>
          <p:cNvSpPr/>
          <p:nvPr/>
        </p:nvSpPr>
        <p:spPr>
          <a:xfrm>
            <a:off x="66751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"We've scoped the entire platform; now we just need six months to deliver."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3"/>
          <p:cNvSpPr/>
          <p:nvPr/>
        </p:nvSpPr>
        <p:spPr>
          <a:xfrm>
            <a:off x="66751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→ Big plans, no feedback loops, limited learning until it's too late.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3"/>
          <p:cNvSpPr/>
          <p:nvPr/>
        </p:nvSpPr>
        <p:spPr>
          <a:xfrm>
            <a:off x="4709160" y="1261872"/>
            <a:ext cx="3931920" cy="1444752"/>
          </a:xfrm>
          <a:prstGeom prst="rect">
            <a:avLst/>
          </a:prstGeom>
          <a:solidFill>
            <a:srgbClr val="F0FBE5"/>
          </a:solidFill>
          <a:ln cap="flat" cmpd="sng" w="190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30" name="Google Shape;33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460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13"/>
          <p:cNvSpPr/>
          <p:nvPr/>
        </p:nvSpPr>
        <p:spPr>
          <a:xfrm>
            <a:off x="521208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NEW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3"/>
          <p:cNvSpPr/>
          <p:nvPr/>
        </p:nvSpPr>
        <p:spPr>
          <a:xfrm>
            <a:off x="487375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"Let's release a minimal version to validate the problem, learn, and refine."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3"/>
          <p:cNvSpPr/>
          <p:nvPr/>
        </p:nvSpPr>
        <p:spPr>
          <a:xfrm>
            <a:off x="487375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→ Faster learning, stronger stakeholder trust, better business fit.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3"/>
          <p:cNvSpPr/>
          <p:nvPr/>
        </p:nvSpPr>
        <p:spPr>
          <a:xfrm>
            <a:off x="502920" y="2880360"/>
            <a:ext cx="3931920" cy="1901952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3"/>
          <p:cNvSpPr/>
          <p:nvPr/>
        </p:nvSpPr>
        <p:spPr>
          <a:xfrm>
            <a:off x="502920" y="2880360"/>
            <a:ext cx="73152" cy="1901952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3"/>
          <p:cNvSpPr/>
          <p:nvPr/>
        </p:nvSpPr>
        <p:spPr>
          <a:xfrm>
            <a:off x="65836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KEY PHRASES TO USE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3"/>
          <p:cNvSpPr/>
          <p:nvPr/>
        </p:nvSpPr>
        <p:spPr>
          <a:xfrm>
            <a:off x="65836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 problem are we validating before we build?"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"What's the smallest version we can ship to learn something?"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 feedback have we gathered from users this sprint?"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 would we change based on what we've learned?"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3"/>
          <p:cNvSpPr/>
          <p:nvPr/>
        </p:nvSpPr>
        <p:spPr>
          <a:xfrm>
            <a:off x="4709160" y="2880360"/>
            <a:ext cx="3931920" cy="1901952"/>
          </a:xfrm>
          <a:prstGeom prst="rect">
            <a:avLst/>
          </a:prstGeom>
          <a:solidFill>
            <a:srgbClr val="EEF5FB"/>
          </a:solidFill>
          <a:ln cap="flat" cmpd="sng" w="12700">
            <a:solidFill>
              <a:srgbClr val="CFE0E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3"/>
          <p:cNvSpPr/>
          <p:nvPr/>
        </p:nvSpPr>
        <p:spPr>
          <a:xfrm>
            <a:off x="4709160" y="2880360"/>
            <a:ext cx="73152" cy="1901952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3"/>
          <p:cNvSpPr/>
          <p:nvPr/>
        </p:nvSpPr>
        <p:spPr>
          <a:xfrm>
            <a:off x="486460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LEADER MOVES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3"/>
          <p:cNvSpPr/>
          <p:nvPr/>
        </p:nvSpPr>
        <p:spPr>
          <a:xfrm>
            <a:off x="4864608" y="322932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Assign clear product ownership - one person accountable for value, not just delivery.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Introduce problem statements and MVP cycles into team rituals.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Measure progress by learning speed and adoption, not feature count.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Use retrospectives to review user feedback, not just sprint completion.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3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13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4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solidFill>
            <a:srgbClr val="ACB8C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4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4"/>
          <p:cNvSpPr/>
          <p:nvPr/>
        </p:nvSpPr>
        <p:spPr>
          <a:xfrm>
            <a:off x="1947672" y="237744"/>
            <a:ext cx="7196328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MEASURE WHAT MATTERS.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4"/>
          <p:cNvSpPr/>
          <p:nvPr/>
        </p:nvSpPr>
        <p:spPr>
          <a:xfrm>
            <a:off x="502920" y="749808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Prove the value of data work - not just its activity.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4"/>
          <p:cNvSpPr/>
          <p:nvPr/>
        </p:nvSpPr>
        <p:spPr>
          <a:xfrm>
            <a:off x="502920" y="1261872"/>
            <a:ext cx="3931920" cy="1444752"/>
          </a:xfrm>
          <a:prstGeom prst="rect">
            <a:avLst/>
          </a:prstGeom>
          <a:solidFill>
            <a:srgbClr val="FDF2F2"/>
          </a:solidFill>
          <a:ln cap="flat" cmpd="sng" w="12700">
            <a:solidFill>
              <a:srgbClr val="F5C6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53" name="Google Shape;35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36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54" name="Google Shape;354;p14"/>
          <p:cNvSpPr/>
          <p:nvPr/>
        </p:nvSpPr>
        <p:spPr>
          <a:xfrm>
            <a:off x="100584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91C1C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B91C1C"/>
                </a:solidFill>
                <a:latin typeface="Calibri"/>
                <a:ea typeface="Calibri"/>
                <a:cs typeface="Calibri"/>
                <a:sym typeface="Calibri"/>
              </a:rPr>
              <a:t>OLD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4"/>
          <p:cNvSpPr/>
          <p:nvPr/>
        </p:nvSpPr>
        <p:spPr>
          <a:xfrm>
            <a:off x="66751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"We closed 47 tickets this month and published 12 new dashboards."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4"/>
          <p:cNvSpPr/>
          <p:nvPr/>
        </p:nvSpPr>
        <p:spPr>
          <a:xfrm>
            <a:off x="66751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→ Focuses on effort, not effect. Illusion of progress without impact.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4"/>
          <p:cNvSpPr/>
          <p:nvPr/>
        </p:nvSpPr>
        <p:spPr>
          <a:xfrm>
            <a:off x="4709160" y="1261872"/>
            <a:ext cx="3931920" cy="1444752"/>
          </a:xfrm>
          <a:prstGeom prst="rect">
            <a:avLst/>
          </a:prstGeom>
          <a:solidFill>
            <a:srgbClr val="F0FBE5"/>
          </a:solidFill>
          <a:ln cap="flat" cmpd="sng" w="190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58" name="Google Shape;358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460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14"/>
          <p:cNvSpPr/>
          <p:nvPr/>
        </p:nvSpPr>
        <p:spPr>
          <a:xfrm>
            <a:off x="521208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NEW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4"/>
          <p:cNvSpPr/>
          <p:nvPr/>
        </p:nvSpPr>
        <p:spPr>
          <a:xfrm>
            <a:off x="487375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"Our churn model helped retain 2% more customers - roughly €600K in annualized revenue."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4"/>
          <p:cNvSpPr/>
          <p:nvPr/>
        </p:nvSpPr>
        <p:spPr>
          <a:xfrm>
            <a:off x="487375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→ Links data work directly to business performance and ROI.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4"/>
          <p:cNvSpPr/>
          <p:nvPr/>
        </p:nvSpPr>
        <p:spPr>
          <a:xfrm>
            <a:off x="502920" y="2880360"/>
            <a:ext cx="3931920" cy="1901952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4"/>
          <p:cNvSpPr/>
          <p:nvPr/>
        </p:nvSpPr>
        <p:spPr>
          <a:xfrm>
            <a:off x="502920" y="2880360"/>
            <a:ext cx="73152" cy="1901952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4"/>
          <p:cNvSpPr/>
          <p:nvPr/>
        </p:nvSpPr>
        <p:spPr>
          <a:xfrm>
            <a:off x="65836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KEY PHRASES TO USE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4"/>
          <p:cNvSpPr/>
          <p:nvPr/>
        </p:nvSpPr>
        <p:spPr>
          <a:xfrm>
            <a:off x="65836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 business metric does this work influence?"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"How can we estimate the value created or protected?"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"If we stopped doing this, what would break or be missed?"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"Where can we create the most measurable leverage next quarter?"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14"/>
          <p:cNvSpPr/>
          <p:nvPr/>
        </p:nvSpPr>
        <p:spPr>
          <a:xfrm>
            <a:off x="4709160" y="2880360"/>
            <a:ext cx="3931920" cy="1901952"/>
          </a:xfrm>
          <a:prstGeom prst="rect">
            <a:avLst/>
          </a:prstGeom>
          <a:solidFill>
            <a:srgbClr val="EEF5FB"/>
          </a:solidFill>
          <a:ln cap="flat" cmpd="sng" w="12700">
            <a:solidFill>
              <a:srgbClr val="CFE0E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14"/>
          <p:cNvSpPr/>
          <p:nvPr/>
        </p:nvSpPr>
        <p:spPr>
          <a:xfrm>
            <a:off x="4709160" y="2880360"/>
            <a:ext cx="73152" cy="1901952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14"/>
          <p:cNvSpPr/>
          <p:nvPr/>
        </p:nvSpPr>
        <p:spPr>
          <a:xfrm>
            <a:off x="486460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LEADER MOVES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4"/>
          <p:cNvSpPr/>
          <p:nvPr/>
        </p:nvSpPr>
        <p:spPr>
          <a:xfrm>
            <a:off x="4864608" y="3255264"/>
            <a:ext cx="3776472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Introduce value engineering into your data roadmap - quantify cost and benefit.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Review projects in terms of business outcomes</a:t>
            </a:r>
            <a:endParaRPr/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Align incentives and visibility to impact metrics (adoption, revenue, retention).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Ask teams to tell the story of value before showing the volume of work.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14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14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15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solidFill>
            <a:srgbClr val="ACB8C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15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15"/>
          <p:cNvSpPr/>
          <p:nvPr/>
        </p:nvSpPr>
        <p:spPr>
          <a:xfrm>
            <a:off x="1947672" y="237744"/>
            <a:ext cx="7196328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PRIORITIZATION AS A LEADERSHIP CAPABILITY.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15"/>
          <p:cNvSpPr/>
          <p:nvPr/>
        </p:nvSpPr>
        <p:spPr>
          <a:xfrm>
            <a:off x="502920" y="749808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Focus creates impact. Clarity creates calm.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15"/>
          <p:cNvSpPr/>
          <p:nvPr/>
        </p:nvSpPr>
        <p:spPr>
          <a:xfrm>
            <a:off x="502920" y="1261872"/>
            <a:ext cx="3931920" cy="1444752"/>
          </a:xfrm>
          <a:prstGeom prst="rect">
            <a:avLst/>
          </a:prstGeom>
          <a:solidFill>
            <a:srgbClr val="FDF2F2"/>
          </a:solidFill>
          <a:ln cap="flat" cmpd="sng" w="12700">
            <a:solidFill>
              <a:srgbClr val="F5C6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81" name="Google Shape;38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36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82" name="Google Shape;382;p15"/>
          <p:cNvSpPr/>
          <p:nvPr/>
        </p:nvSpPr>
        <p:spPr>
          <a:xfrm>
            <a:off x="100584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91C1C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B91C1C"/>
                </a:solidFill>
                <a:latin typeface="Calibri"/>
                <a:ea typeface="Calibri"/>
                <a:cs typeface="Calibri"/>
                <a:sym typeface="Calibri"/>
              </a:rPr>
              <a:t>OLD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15"/>
          <p:cNvSpPr/>
          <p:nvPr/>
        </p:nvSpPr>
        <p:spPr>
          <a:xfrm>
            <a:off x="66751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"We'll deliver all stakeholder requests - it's just a matter of time."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5"/>
          <p:cNvSpPr/>
          <p:nvPr/>
        </p:nvSpPr>
        <p:spPr>
          <a:xfrm>
            <a:off x="66751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→ Creates chaos, burnout, and diluted value.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5"/>
          <p:cNvSpPr/>
          <p:nvPr/>
        </p:nvSpPr>
        <p:spPr>
          <a:xfrm>
            <a:off x="4709160" y="1261872"/>
            <a:ext cx="3931920" cy="1444752"/>
          </a:xfrm>
          <a:prstGeom prst="rect">
            <a:avLst/>
          </a:prstGeom>
          <a:solidFill>
            <a:srgbClr val="F0FBE5"/>
          </a:solidFill>
          <a:ln cap="flat" cmpd="sng" w="190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86" name="Google Shape;386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460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387" name="Google Shape;387;p15"/>
          <p:cNvSpPr/>
          <p:nvPr/>
        </p:nvSpPr>
        <p:spPr>
          <a:xfrm>
            <a:off x="521208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NEW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5"/>
          <p:cNvSpPr/>
          <p:nvPr/>
        </p:nvSpPr>
        <p:spPr>
          <a:xfrm>
            <a:off x="487375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"Let's invest 80% of our capacity in what drives the biggest business impact."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15"/>
          <p:cNvSpPr/>
          <p:nvPr/>
        </p:nvSpPr>
        <p:spPr>
          <a:xfrm>
            <a:off x="487375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→ Builds discipline, clarity, and predictable delivery.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15"/>
          <p:cNvSpPr/>
          <p:nvPr/>
        </p:nvSpPr>
        <p:spPr>
          <a:xfrm>
            <a:off x="502920" y="2880360"/>
            <a:ext cx="3931920" cy="1901952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15"/>
          <p:cNvSpPr/>
          <p:nvPr/>
        </p:nvSpPr>
        <p:spPr>
          <a:xfrm>
            <a:off x="502920" y="2880360"/>
            <a:ext cx="73152" cy="1901952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5"/>
          <p:cNvSpPr/>
          <p:nvPr/>
        </p:nvSpPr>
        <p:spPr>
          <a:xfrm>
            <a:off x="65836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KEY PHRASES TO USE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15"/>
          <p:cNvSpPr/>
          <p:nvPr/>
        </p:nvSpPr>
        <p:spPr>
          <a:xfrm>
            <a:off x="65836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 would we stop doing if we added this?"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"What's the expected impact - and how do we know?"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"Is this urgent, or just loud?"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"Where are we saying 'yes' out of fear, not strategy?"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15"/>
          <p:cNvSpPr/>
          <p:nvPr/>
        </p:nvSpPr>
        <p:spPr>
          <a:xfrm>
            <a:off x="4709160" y="2880360"/>
            <a:ext cx="3931920" cy="1901952"/>
          </a:xfrm>
          <a:prstGeom prst="rect">
            <a:avLst/>
          </a:prstGeom>
          <a:solidFill>
            <a:srgbClr val="EEF5FB"/>
          </a:solidFill>
          <a:ln cap="flat" cmpd="sng" w="12700">
            <a:solidFill>
              <a:srgbClr val="CFE0E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15"/>
          <p:cNvSpPr/>
          <p:nvPr/>
        </p:nvSpPr>
        <p:spPr>
          <a:xfrm>
            <a:off x="4709160" y="2880360"/>
            <a:ext cx="73152" cy="1901952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5"/>
          <p:cNvSpPr/>
          <p:nvPr/>
        </p:nvSpPr>
        <p:spPr>
          <a:xfrm>
            <a:off x="486460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LEADER MOVES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15"/>
          <p:cNvSpPr/>
          <p:nvPr/>
        </p:nvSpPr>
        <p:spPr>
          <a:xfrm>
            <a:off x="4864607" y="3255264"/>
            <a:ext cx="3721673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Introduce a simple Prioritization Framework (e.g., RICE or impact/effort).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Tie all prioritization back to business outcomes, not stakeholder volume.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Make trade-offs visible - say "no" publicly and explain why.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Review your roadmap monthly to drop or defer low-impact work.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5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15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6"/>
          <p:cNvSpPr/>
          <p:nvPr/>
        </p:nvSpPr>
        <p:spPr>
          <a:xfrm>
            <a:off x="502920" y="274320"/>
            <a:ext cx="1828800" cy="301752"/>
          </a:xfrm>
          <a:prstGeom prst="rect">
            <a:avLst/>
          </a:prstGeom>
          <a:solidFill>
            <a:srgbClr val="8FC43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6"/>
          <p:cNvSpPr/>
          <p:nvPr/>
        </p:nvSpPr>
        <p:spPr>
          <a:xfrm>
            <a:off x="502920" y="274320"/>
            <a:ext cx="18288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16"/>
          <p:cNvSpPr/>
          <p:nvPr/>
        </p:nvSpPr>
        <p:spPr>
          <a:xfrm>
            <a:off x="2496312" y="237744"/>
            <a:ext cx="6647688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TAILOR TO YOUR AUDIENCE.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16"/>
          <p:cNvSpPr/>
          <p:nvPr/>
        </p:nvSpPr>
        <p:spPr>
          <a:xfrm>
            <a:off x="502920" y="749808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Clarity is a competitive advantage - match your message to the room.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6"/>
          <p:cNvSpPr/>
          <p:nvPr/>
        </p:nvSpPr>
        <p:spPr>
          <a:xfrm>
            <a:off x="502920" y="1261872"/>
            <a:ext cx="3931920" cy="1444752"/>
          </a:xfrm>
          <a:prstGeom prst="rect">
            <a:avLst/>
          </a:prstGeom>
          <a:solidFill>
            <a:srgbClr val="FDF2F2"/>
          </a:solidFill>
          <a:ln cap="flat" cmpd="sng" w="12700">
            <a:solidFill>
              <a:srgbClr val="F5C6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409" name="Google Shape;40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36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410" name="Google Shape;410;p16"/>
          <p:cNvSpPr/>
          <p:nvPr/>
        </p:nvSpPr>
        <p:spPr>
          <a:xfrm>
            <a:off x="100584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91C1C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B91C1C"/>
                </a:solidFill>
                <a:latin typeface="Calibri"/>
                <a:ea typeface="Calibri"/>
                <a:cs typeface="Calibri"/>
                <a:sym typeface="Calibri"/>
              </a:rPr>
              <a:t>OLD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16"/>
          <p:cNvSpPr/>
          <p:nvPr/>
        </p:nvSpPr>
        <p:spPr>
          <a:xfrm>
            <a:off x="66751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"Here's the full dashboard and model performance summary for everyone."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6"/>
          <p:cNvSpPr/>
          <p:nvPr/>
        </p:nvSpPr>
        <p:spPr>
          <a:xfrm>
            <a:off x="66751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→ Overloads execs with detail and leaves teams guessing about what matters.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6"/>
          <p:cNvSpPr/>
          <p:nvPr/>
        </p:nvSpPr>
        <p:spPr>
          <a:xfrm>
            <a:off x="4709160" y="1261872"/>
            <a:ext cx="3931920" cy="1444752"/>
          </a:xfrm>
          <a:prstGeom prst="rect">
            <a:avLst/>
          </a:prstGeom>
          <a:solidFill>
            <a:srgbClr val="F0FBE5"/>
          </a:solidFill>
          <a:ln cap="flat" cmpd="sng" w="190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414" name="Google Shape;414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460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p16"/>
          <p:cNvSpPr/>
          <p:nvPr/>
        </p:nvSpPr>
        <p:spPr>
          <a:xfrm>
            <a:off x="521208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NEW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16"/>
          <p:cNvSpPr/>
          <p:nvPr/>
        </p:nvSpPr>
        <p:spPr>
          <a:xfrm>
            <a:off x="487375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"For leadership: the business risk we mitigated. For the team: what's driving it and what we'll improve next."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16"/>
          <p:cNvSpPr/>
          <p:nvPr/>
        </p:nvSpPr>
        <p:spPr>
          <a:xfrm>
            <a:off x="487375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→ Builds confidence up the chain and clarity within the team.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16"/>
          <p:cNvSpPr/>
          <p:nvPr/>
        </p:nvSpPr>
        <p:spPr>
          <a:xfrm>
            <a:off x="502920" y="2880360"/>
            <a:ext cx="3931920" cy="1901952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16"/>
          <p:cNvSpPr/>
          <p:nvPr/>
        </p:nvSpPr>
        <p:spPr>
          <a:xfrm>
            <a:off x="502920" y="2880360"/>
            <a:ext cx="73152" cy="1901952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16"/>
          <p:cNvSpPr/>
          <p:nvPr/>
        </p:nvSpPr>
        <p:spPr>
          <a:xfrm>
            <a:off x="65836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KEY PHRASES TO USE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16"/>
          <p:cNvSpPr/>
          <p:nvPr/>
        </p:nvSpPr>
        <p:spPr>
          <a:xfrm>
            <a:off x="65836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"What's the one takeaway this audience should leave with?"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"How does this tie to their goals or KPIs?"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"What's the decision or action I want them to take?"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 can I remove without losing meaning?"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16"/>
          <p:cNvSpPr/>
          <p:nvPr/>
        </p:nvSpPr>
        <p:spPr>
          <a:xfrm>
            <a:off x="4709160" y="2880360"/>
            <a:ext cx="3931920" cy="1901952"/>
          </a:xfrm>
          <a:prstGeom prst="rect">
            <a:avLst/>
          </a:prstGeom>
          <a:solidFill>
            <a:srgbClr val="EEF5FB"/>
          </a:solidFill>
          <a:ln cap="flat" cmpd="sng" w="12700">
            <a:solidFill>
              <a:srgbClr val="CFE0E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16"/>
          <p:cNvSpPr/>
          <p:nvPr/>
        </p:nvSpPr>
        <p:spPr>
          <a:xfrm>
            <a:off x="4709160" y="2880360"/>
            <a:ext cx="73152" cy="1901952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6"/>
          <p:cNvSpPr/>
          <p:nvPr/>
        </p:nvSpPr>
        <p:spPr>
          <a:xfrm>
            <a:off x="486460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LEADER MOVES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6"/>
          <p:cNvSpPr/>
          <p:nvPr/>
        </p:nvSpPr>
        <p:spPr>
          <a:xfrm>
            <a:off x="486460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Use a 3-tier communication model: executive, peer, and team.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Teach analysts to summarize: Headline → Evidence → Action.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Frame updates as business conversations, not technical recaps.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Review major deliverables through a "stakeholder lens" before sending.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16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16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17"/>
          <p:cNvSpPr/>
          <p:nvPr/>
        </p:nvSpPr>
        <p:spPr>
          <a:xfrm>
            <a:off x="502920" y="274320"/>
            <a:ext cx="1828800" cy="301752"/>
          </a:xfrm>
          <a:prstGeom prst="rect">
            <a:avLst/>
          </a:prstGeom>
          <a:solidFill>
            <a:srgbClr val="8FC43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17"/>
          <p:cNvSpPr/>
          <p:nvPr/>
        </p:nvSpPr>
        <p:spPr>
          <a:xfrm>
            <a:off x="502920" y="274320"/>
            <a:ext cx="182880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17"/>
          <p:cNvSpPr/>
          <p:nvPr/>
        </p:nvSpPr>
        <p:spPr>
          <a:xfrm>
            <a:off x="2496312" y="237744"/>
            <a:ext cx="6647688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BE PROACTIVE AND CONSISTENT.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17"/>
          <p:cNvSpPr/>
          <p:nvPr/>
        </p:nvSpPr>
        <p:spPr>
          <a:xfrm>
            <a:off x="502920" y="749808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Trust grows when people always know what's happening and why.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17"/>
          <p:cNvSpPr/>
          <p:nvPr/>
        </p:nvSpPr>
        <p:spPr>
          <a:xfrm>
            <a:off x="502920" y="1261872"/>
            <a:ext cx="3931920" cy="1444752"/>
          </a:xfrm>
          <a:prstGeom prst="rect">
            <a:avLst/>
          </a:prstGeom>
          <a:solidFill>
            <a:srgbClr val="FDF2F2"/>
          </a:solidFill>
          <a:ln cap="flat" cmpd="sng" w="12700">
            <a:solidFill>
              <a:srgbClr val="F5C6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437" name="Google Shape;43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36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438" name="Google Shape;438;p17"/>
          <p:cNvSpPr/>
          <p:nvPr/>
        </p:nvSpPr>
        <p:spPr>
          <a:xfrm>
            <a:off x="100584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91C1C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B91C1C"/>
                </a:solidFill>
                <a:latin typeface="Calibri"/>
                <a:ea typeface="Calibri"/>
                <a:cs typeface="Calibri"/>
                <a:sym typeface="Calibri"/>
              </a:rPr>
              <a:t>OLD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17"/>
          <p:cNvSpPr/>
          <p:nvPr/>
        </p:nvSpPr>
        <p:spPr>
          <a:xfrm>
            <a:off x="66751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"We'll share an update once we have something significant."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17"/>
          <p:cNvSpPr/>
          <p:nvPr/>
        </p:nvSpPr>
        <p:spPr>
          <a:xfrm>
            <a:off x="66751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→ Creates anxiety, surprises, and rework when stakeholders lack context.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17"/>
          <p:cNvSpPr/>
          <p:nvPr/>
        </p:nvSpPr>
        <p:spPr>
          <a:xfrm>
            <a:off x="4709160" y="1261872"/>
            <a:ext cx="3931920" cy="1444752"/>
          </a:xfrm>
          <a:prstGeom prst="rect">
            <a:avLst/>
          </a:prstGeom>
          <a:solidFill>
            <a:srgbClr val="F0FBE5"/>
          </a:solidFill>
          <a:ln cap="flat" cmpd="sng" w="190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442" name="Google Shape;442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460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443" name="Google Shape;443;p17"/>
          <p:cNvSpPr/>
          <p:nvPr/>
        </p:nvSpPr>
        <p:spPr>
          <a:xfrm>
            <a:off x="521208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NEW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17"/>
          <p:cNvSpPr/>
          <p:nvPr/>
        </p:nvSpPr>
        <p:spPr>
          <a:xfrm>
            <a:off x="487375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"Every Friday we share what's in motion, what's blocked, and what we're learning."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17"/>
          <p:cNvSpPr/>
          <p:nvPr/>
        </p:nvSpPr>
        <p:spPr>
          <a:xfrm>
            <a:off x="487375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→ Builds transparency, predictability, and confidence across functions.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17"/>
          <p:cNvSpPr/>
          <p:nvPr/>
        </p:nvSpPr>
        <p:spPr>
          <a:xfrm>
            <a:off x="502920" y="2880360"/>
            <a:ext cx="3931920" cy="1901952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17"/>
          <p:cNvSpPr/>
          <p:nvPr/>
        </p:nvSpPr>
        <p:spPr>
          <a:xfrm>
            <a:off x="502920" y="2880360"/>
            <a:ext cx="73152" cy="1901952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17"/>
          <p:cNvSpPr/>
          <p:nvPr/>
        </p:nvSpPr>
        <p:spPr>
          <a:xfrm>
            <a:off x="65836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KEY PHRASES TO USE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17"/>
          <p:cNvSpPr/>
          <p:nvPr/>
        </p:nvSpPr>
        <p:spPr>
          <a:xfrm>
            <a:off x="65836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"Here's what we delivered, what's in flight, and what's next."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"Here's what we learned this week and how it affects the plan."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"Flagging this early so we can decide together."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"Here's the impact of last month's work and what's coming next."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17"/>
          <p:cNvSpPr/>
          <p:nvPr/>
        </p:nvSpPr>
        <p:spPr>
          <a:xfrm>
            <a:off x="4709160" y="2880360"/>
            <a:ext cx="3931920" cy="1901952"/>
          </a:xfrm>
          <a:prstGeom prst="rect">
            <a:avLst/>
          </a:prstGeom>
          <a:solidFill>
            <a:srgbClr val="EEF5FB"/>
          </a:solidFill>
          <a:ln cap="flat" cmpd="sng" w="12700">
            <a:solidFill>
              <a:srgbClr val="CFE0E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17"/>
          <p:cNvSpPr/>
          <p:nvPr/>
        </p:nvSpPr>
        <p:spPr>
          <a:xfrm>
            <a:off x="4709160" y="2880360"/>
            <a:ext cx="73152" cy="1901952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17"/>
          <p:cNvSpPr/>
          <p:nvPr/>
        </p:nvSpPr>
        <p:spPr>
          <a:xfrm>
            <a:off x="486460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LEADER MOVES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17"/>
          <p:cNvSpPr/>
          <p:nvPr/>
        </p:nvSpPr>
        <p:spPr>
          <a:xfrm>
            <a:off x="486460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Establish a rhythm: weekly updates, monthly summaries, quarterly reflections.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Use repeatable templates (written or verbal) to reduce friction.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Encourage your team to over-communicate context, not volume.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Track communication as a leadership habit - consistency builds credibility.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17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17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8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18"/>
          <p:cNvSpPr/>
          <p:nvPr/>
        </p:nvSpPr>
        <p:spPr>
          <a:xfrm>
            <a:off x="502920" y="274320"/>
            <a:ext cx="1280160" cy="30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MINDSET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18"/>
          <p:cNvSpPr/>
          <p:nvPr/>
        </p:nvSpPr>
        <p:spPr>
          <a:xfrm>
            <a:off x="1947672" y="237744"/>
            <a:ext cx="7196328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LEAD WITH GROWTH BEHAVIORS.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18"/>
          <p:cNvSpPr/>
          <p:nvPr/>
        </p:nvSpPr>
        <p:spPr>
          <a:xfrm>
            <a:off x="502920" y="749808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300"/>
              <a:buFont typeface="Calibri"/>
              <a:buNone/>
            </a:pPr>
            <a:r>
              <a:rPr i="1" lang="en-US" sz="13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Curiosity about customers drives better data, better products, and better teams.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18"/>
          <p:cNvSpPr/>
          <p:nvPr/>
        </p:nvSpPr>
        <p:spPr>
          <a:xfrm>
            <a:off x="502920" y="1261872"/>
            <a:ext cx="3931920" cy="1444752"/>
          </a:xfrm>
          <a:prstGeom prst="rect">
            <a:avLst/>
          </a:prstGeom>
          <a:solidFill>
            <a:srgbClr val="FDF2F2"/>
          </a:solidFill>
          <a:ln cap="flat" cmpd="sng" w="12700">
            <a:solidFill>
              <a:srgbClr val="F5C6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465" name="Google Shape;465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836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466" name="Google Shape;466;p18"/>
          <p:cNvSpPr/>
          <p:nvPr/>
        </p:nvSpPr>
        <p:spPr>
          <a:xfrm>
            <a:off x="100584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91C1C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B91C1C"/>
                </a:solidFill>
                <a:latin typeface="Calibri"/>
                <a:ea typeface="Calibri"/>
                <a:cs typeface="Calibri"/>
                <a:sym typeface="Calibri"/>
              </a:rPr>
              <a:t>OLD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18"/>
          <p:cNvSpPr/>
          <p:nvPr/>
        </p:nvSpPr>
        <p:spPr>
          <a:xfrm>
            <a:off x="66751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"We just need to finish this model, clean up the schema, and document the process."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18"/>
          <p:cNvSpPr/>
          <p:nvPr/>
        </p:nvSpPr>
        <p:spPr>
          <a:xfrm>
            <a:off x="66751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→ Optimizes for technical output, not customer outcomes.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18"/>
          <p:cNvSpPr/>
          <p:nvPr/>
        </p:nvSpPr>
        <p:spPr>
          <a:xfrm>
            <a:off x="4709160" y="1261872"/>
            <a:ext cx="3931920" cy="1444752"/>
          </a:xfrm>
          <a:prstGeom prst="rect">
            <a:avLst/>
          </a:prstGeom>
          <a:solidFill>
            <a:srgbClr val="F0FBE5"/>
          </a:solidFill>
          <a:ln cap="flat" cmpd="sng" w="190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470" name="Google Shape;470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4608" y="1417320"/>
            <a:ext cx="256032" cy="256032"/>
          </a:xfrm>
          <a:prstGeom prst="rect">
            <a:avLst/>
          </a:prstGeom>
          <a:noFill/>
          <a:ln>
            <a:noFill/>
          </a:ln>
        </p:spPr>
      </p:pic>
      <p:sp>
        <p:nvSpPr>
          <p:cNvPr id="471" name="Google Shape;471;p18"/>
          <p:cNvSpPr/>
          <p:nvPr/>
        </p:nvSpPr>
        <p:spPr>
          <a:xfrm>
            <a:off x="5212080" y="1389888"/>
            <a:ext cx="18288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NEW 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18"/>
          <p:cNvSpPr/>
          <p:nvPr/>
        </p:nvSpPr>
        <p:spPr>
          <a:xfrm>
            <a:off x="4873752" y="1719072"/>
            <a:ext cx="36576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"How does this model improve a customer experience, a product decision, or a revenue stream?"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18"/>
          <p:cNvSpPr/>
          <p:nvPr/>
        </p:nvSpPr>
        <p:spPr>
          <a:xfrm>
            <a:off x="4873752" y="228600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59669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059669"/>
                </a:solidFill>
                <a:latin typeface="Calibri"/>
                <a:ea typeface="Calibri"/>
                <a:cs typeface="Calibri"/>
                <a:sym typeface="Calibri"/>
              </a:rPr>
              <a:t>→ Centers the work on value creation and what actually changes for the business.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18"/>
          <p:cNvSpPr/>
          <p:nvPr/>
        </p:nvSpPr>
        <p:spPr>
          <a:xfrm>
            <a:off x="502920" y="2880360"/>
            <a:ext cx="3931920" cy="1901952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18"/>
          <p:cNvSpPr/>
          <p:nvPr/>
        </p:nvSpPr>
        <p:spPr>
          <a:xfrm>
            <a:off x="502920" y="2880360"/>
            <a:ext cx="73152" cy="1901952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18"/>
          <p:cNvSpPr/>
          <p:nvPr/>
        </p:nvSpPr>
        <p:spPr>
          <a:xfrm>
            <a:off x="65836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KEY PHRASES TO USE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18"/>
          <p:cNvSpPr/>
          <p:nvPr/>
        </p:nvSpPr>
        <p:spPr>
          <a:xfrm>
            <a:off x="65836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"Who benefits from this work, and how will they feel the impact?"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 customer moment does this data touch?"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"What feedback are we getting from real users of our insights?"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Char char="▪"/>
            </a:pPr>
            <a:r>
              <a:rPr i="1"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"Where did we assume, instead of ask?"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18"/>
          <p:cNvSpPr/>
          <p:nvPr/>
        </p:nvSpPr>
        <p:spPr>
          <a:xfrm>
            <a:off x="4709160" y="2880360"/>
            <a:ext cx="3931920" cy="1901952"/>
          </a:xfrm>
          <a:prstGeom prst="rect">
            <a:avLst/>
          </a:prstGeom>
          <a:solidFill>
            <a:srgbClr val="EEF5FB"/>
          </a:solidFill>
          <a:ln cap="flat" cmpd="sng" w="12700">
            <a:solidFill>
              <a:srgbClr val="CFE0E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18"/>
          <p:cNvSpPr/>
          <p:nvPr/>
        </p:nvSpPr>
        <p:spPr>
          <a:xfrm>
            <a:off x="4709160" y="2880360"/>
            <a:ext cx="73152" cy="1901952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18"/>
          <p:cNvSpPr/>
          <p:nvPr/>
        </p:nvSpPr>
        <p:spPr>
          <a:xfrm>
            <a:off x="4864608" y="2990088"/>
            <a:ext cx="3657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LEADER MOVES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18"/>
          <p:cNvSpPr/>
          <p:nvPr/>
        </p:nvSpPr>
        <p:spPr>
          <a:xfrm>
            <a:off x="4864608" y="3255264"/>
            <a:ext cx="3657600" cy="144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Make customer impact the default first question in project reviews.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Share stories that link data outcomes to real customer experiences.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Reward curiosity - celebrate questions that improve understanding.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300"/>
              </a:spcBef>
              <a:spcAft>
                <a:spcPts val="0"/>
              </a:spcAft>
              <a:buClr>
                <a:srgbClr val="323232"/>
              </a:buClr>
              <a:buSzPts val="1100"/>
              <a:buFont typeface="Calibri"/>
              <a:buAutoNum type="arabicPeriod"/>
            </a:pPr>
            <a:r>
              <a:rPr lang="en-US" sz="1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Bring data teams into customer-facing sessions (sales, demos, support).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18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18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19"/>
          <p:cNvSpPr/>
          <p:nvPr/>
        </p:nvSpPr>
        <p:spPr>
          <a:xfrm>
            <a:off x="502920" y="27432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CALL TO ACTION</a:t>
            </a:r>
            <a:endParaRPr sz="14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19"/>
          <p:cNvSpPr/>
          <p:nvPr/>
        </p:nvSpPr>
        <p:spPr>
          <a:xfrm>
            <a:off x="502920" y="530352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3400"/>
              <a:buFont typeface="Calibri"/>
              <a:buNone/>
            </a:pPr>
            <a:r>
              <a:rPr b="1" lang="en-US" sz="34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Upgrade your team's operating system.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19"/>
          <p:cNvSpPr/>
          <p:nvPr/>
        </p:nvSpPr>
        <p:spPr>
          <a:xfrm>
            <a:off x="502920" y="1298448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The highest-leverage work for a data executive isn't in the stack - it's in the system.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19"/>
          <p:cNvSpPr/>
          <p:nvPr/>
        </p:nvSpPr>
        <p:spPr>
          <a:xfrm>
            <a:off x="502920" y="1847088"/>
            <a:ext cx="3154680" cy="2944368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19"/>
          <p:cNvSpPr/>
          <p:nvPr/>
        </p:nvSpPr>
        <p:spPr>
          <a:xfrm>
            <a:off x="502920" y="1847088"/>
            <a:ext cx="3154680" cy="64008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19"/>
          <p:cNvSpPr/>
          <p:nvPr/>
        </p:nvSpPr>
        <p:spPr>
          <a:xfrm>
            <a:off x="685800" y="2029968"/>
            <a:ext cx="2834640" cy="749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Your leaders are the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operating system.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19"/>
          <p:cNvSpPr/>
          <p:nvPr/>
        </p:nvSpPr>
        <p:spPr>
          <a:xfrm>
            <a:off x="685800" y="2834640"/>
            <a:ext cx="28346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CED8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C8CED8"/>
                </a:solidFill>
                <a:latin typeface="Calibri"/>
                <a:ea typeface="Calibri"/>
                <a:cs typeface="Calibri"/>
                <a:sym typeface="Calibri"/>
              </a:rPr>
              <a:t>How they think, work, and communicate defines whether your organization scales clarity or chaos.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19"/>
          <p:cNvSpPr/>
          <p:nvPr/>
        </p:nvSpPr>
        <p:spPr>
          <a:xfrm>
            <a:off x="685800" y="3822192"/>
            <a:ext cx="2834640" cy="8046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EF551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AEF551"/>
                </a:solidFill>
                <a:latin typeface="Calibri"/>
                <a:ea typeface="Calibri"/>
                <a:cs typeface="Calibri"/>
                <a:sym typeface="Calibri"/>
              </a:rPr>
              <a:t>Upgrading your OS means enabling your team to operate with rhythm, context, and purpose.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19"/>
          <p:cNvSpPr/>
          <p:nvPr/>
        </p:nvSpPr>
        <p:spPr>
          <a:xfrm>
            <a:off x="3886200" y="1847088"/>
            <a:ext cx="4754880" cy="402336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19"/>
          <p:cNvSpPr/>
          <p:nvPr/>
        </p:nvSpPr>
        <p:spPr>
          <a:xfrm>
            <a:off x="4023360" y="1847088"/>
            <a:ext cx="141732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OS LAYER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19"/>
          <p:cNvSpPr/>
          <p:nvPr/>
        </p:nvSpPr>
        <p:spPr>
          <a:xfrm>
            <a:off x="5577840" y="1847088"/>
            <a:ext cx="182880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FOCUS ON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19"/>
          <p:cNvSpPr/>
          <p:nvPr/>
        </p:nvSpPr>
        <p:spPr>
          <a:xfrm>
            <a:off x="7498080" y="1847088"/>
            <a:ext cx="109728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IT MATTERS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19"/>
          <p:cNvSpPr/>
          <p:nvPr/>
        </p:nvSpPr>
        <p:spPr>
          <a:xfrm>
            <a:off x="3886200" y="2249424"/>
            <a:ext cx="4754880" cy="804672"/>
          </a:xfrm>
          <a:prstGeom prst="rect">
            <a:avLst/>
          </a:prstGeom>
          <a:solidFill>
            <a:srgbClr val="F4F5F8"/>
          </a:solidFill>
          <a:ln cap="flat" cmpd="sng" w="9525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19"/>
          <p:cNvSpPr/>
          <p:nvPr/>
        </p:nvSpPr>
        <p:spPr>
          <a:xfrm>
            <a:off x="4023360" y="2569464"/>
            <a:ext cx="146304" cy="146304"/>
          </a:xfrm>
          <a:prstGeom prst="ellipse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19"/>
          <p:cNvSpPr/>
          <p:nvPr/>
        </p:nvSpPr>
        <p:spPr>
          <a:xfrm>
            <a:off x="4233672" y="2249424"/>
            <a:ext cx="1325880" cy="8046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Mindset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19"/>
          <p:cNvSpPr/>
          <p:nvPr/>
        </p:nvSpPr>
        <p:spPr>
          <a:xfrm>
            <a:off x="5577840" y="2340864"/>
            <a:ext cx="1763300" cy="621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Coach managers to start every project with a customer problem, not a data request.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19"/>
          <p:cNvSpPr/>
          <p:nvPr/>
        </p:nvSpPr>
        <p:spPr>
          <a:xfrm>
            <a:off x="7498080" y="2340864"/>
            <a:ext cx="1097280" cy="621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000"/>
              <a:buFont typeface="Calibri"/>
              <a:buNone/>
            </a:pPr>
            <a:r>
              <a:rPr i="1" lang="en-US" sz="10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Alignment &amp; business credibility.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19"/>
          <p:cNvSpPr/>
          <p:nvPr/>
        </p:nvSpPr>
        <p:spPr>
          <a:xfrm>
            <a:off x="3886200" y="3054096"/>
            <a:ext cx="4754880" cy="80467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19"/>
          <p:cNvSpPr/>
          <p:nvPr/>
        </p:nvSpPr>
        <p:spPr>
          <a:xfrm>
            <a:off x="4023360" y="3374136"/>
            <a:ext cx="146304" cy="146304"/>
          </a:xfrm>
          <a:prstGeom prst="ellipse">
            <a:avLst/>
          </a:prstGeom>
          <a:solidFill>
            <a:srgbClr val="ACB8C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19"/>
          <p:cNvSpPr/>
          <p:nvPr/>
        </p:nvSpPr>
        <p:spPr>
          <a:xfrm>
            <a:off x="4233672" y="3054096"/>
            <a:ext cx="1325880" cy="8046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19"/>
          <p:cNvSpPr/>
          <p:nvPr/>
        </p:nvSpPr>
        <p:spPr>
          <a:xfrm>
            <a:off x="5577840" y="3145536"/>
            <a:ext cx="1828800" cy="621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Define a shared operating rhythm across teams - reviews, updates, retros.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19"/>
          <p:cNvSpPr/>
          <p:nvPr/>
        </p:nvSpPr>
        <p:spPr>
          <a:xfrm>
            <a:off x="7498080" y="3145536"/>
            <a:ext cx="1097280" cy="621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000"/>
              <a:buFont typeface="Calibri"/>
              <a:buNone/>
            </a:pPr>
            <a:r>
              <a:rPr i="1" lang="en-US" sz="10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Consistency &amp; predictability.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19"/>
          <p:cNvSpPr/>
          <p:nvPr/>
        </p:nvSpPr>
        <p:spPr>
          <a:xfrm>
            <a:off x="3886200" y="3858768"/>
            <a:ext cx="4754880" cy="804672"/>
          </a:xfrm>
          <a:prstGeom prst="rect">
            <a:avLst/>
          </a:prstGeom>
          <a:solidFill>
            <a:srgbClr val="F4F5F8"/>
          </a:solidFill>
          <a:ln cap="flat" cmpd="sng" w="9525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19"/>
          <p:cNvSpPr/>
          <p:nvPr/>
        </p:nvSpPr>
        <p:spPr>
          <a:xfrm>
            <a:off x="4023360" y="4178808"/>
            <a:ext cx="146304" cy="146304"/>
          </a:xfrm>
          <a:prstGeom prst="ellipse">
            <a:avLst/>
          </a:prstGeom>
          <a:solidFill>
            <a:srgbClr val="8FC43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19"/>
          <p:cNvSpPr/>
          <p:nvPr/>
        </p:nvSpPr>
        <p:spPr>
          <a:xfrm>
            <a:off x="4233672" y="3858768"/>
            <a:ext cx="1325880" cy="8046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19"/>
          <p:cNvSpPr/>
          <p:nvPr/>
        </p:nvSpPr>
        <p:spPr>
          <a:xfrm>
            <a:off x="5577840" y="3950208"/>
            <a:ext cx="1828800" cy="621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Set expectations for proactive, tailored updates to execs, peers, and teams.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p19"/>
          <p:cNvSpPr/>
          <p:nvPr/>
        </p:nvSpPr>
        <p:spPr>
          <a:xfrm>
            <a:off x="7498080" y="3950208"/>
            <a:ext cx="1097280" cy="621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000"/>
              <a:buFont typeface="Calibri"/>
              <a:buNone/>
            </a:pPr>
            <a:r>
              <a:rPr i="1" lang="en-US" sz="10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Trust, less noise, clarity at scale.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19"/>
          <p:cNvSpPr/>
          <p:nvPr/>
        </p:nvSpPr>
        <p:spPr>
          <a:xfrm>
            <a:off x="502920" y="4809744"/>
            <a:ext cx="81381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i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You don't scale impact by adding people. You scale it by upgrading how your people operate.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19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19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F3654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"/>
          <p:cNvSpPr/>
          <p:nvPr/>
        </p:nvSpPr>
        <p:spPr>
          <a:xfrm>
            <a:off x="502920" y="292608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ABOUT ME</a:t>
            </a:r>
            <a:endParaRPr sz="14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502920" y="54864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Calibri"/>
              <a:buNone/>
            </a:pPr>
            <a:r>
              <a:rPr b="1" lang="en-US" sz="3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Background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502920" y="1417320"/>
            <a:ext cx="475488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CED8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C8CED8"/>
                </a:solidFill>
                <a:latin typeface="Calibri"/>
                <a:ea typeface="Calibri"/>
                <a:cs typeface="Calibri"/>
                <a:sym typeface="Calibri"/>
              </a:rPr>
              <a:t>I'm a Canadian who doesn't appear to like to live there. I've lived across 3 continents and spent 19+ years in Data &amp; Analytics. Seven years ago, a transformative coaching experience pulled me into that space too.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502920" y="2788920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EF551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AEF551"/>
                </a:solidFill>
                <a:latin typeface="Calibri"/>
                <a:ea typeface="Calibri"/>
                <a:cs typeface="Calibri"/>
                <a:sym typeface="Calibri"/>
              </a:rPr>
              <a:t>EXPERIENCE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502920" y="3063240"/>
            <a:ext cx="475488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VP, Data &amp; Analytics - Zeal Network SE (2025–present)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E-Commerce, FinTech, PropTech, Wealth Management, Gaming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Char char="•"/>
            </a:pP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IECL Certified Executive Coach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502920" y="4206240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EF551"/>
              </a:buClr>
              <a:buSzPts val="1100"/>
              <a:buFont typeface="Calibri"/>
              <a:buNone/>
            </a:pPr>
            <a:r>
              <a:rPr b="1" lang="en-US" sz="1100">
                <a:solidFill>
                  <a:srgbClr val="AEF551"/>
                </a:solidFill>
                <a:latin typeface="Calibri"/>
                <a:ea typeface="Calibri"/>
                <a:cs typeface="Calibri"/>
                <a:sym typeface="Calibri"/>
              </a:rPr>
              <a:t>PASSIONS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502920" y="4480560"/>
            <a:ext cx="5029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Travelling (50+ countries)   •   Coaching Ice Hockey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5760720" y="1371600"/>
            <a:ext cx="2926080" cy="960120"/>
          </a:xfrm>
          <a:prstGeom prst="rect">
            <a:avLst/>
          </a:prstGeom>
          <a:solidFill>
            <a:srgbClr val="3B456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5760720" y="1371600"/>
            <a:ext cx="73152" cy="960120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5" name="Google Shape;3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89320" y="1627632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2"/>
          <p:cNvSpPr/>
          <p:nvPr/>
        </p:nvSpPr>
        <p:spPr>
          <a:xfrm>
            <a:off x="6537960" y="1536192"/>
            <a:ext cx="20116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19+ years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6537960" y="1901952"/>
            <a:ext cx="20116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in Data &amp; Analytics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5760720" y="2441448"/>
            <a:ext cx="2926080" cy="960120"/>
          </a:xfrm>
          <a:prstGeom prst="rect">
            <a:avLst/>
          </a:prstGeom>
          <a:solidFill>
            <a:srgbClr val="3B456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5760720" y="2441448"/>
            <a:ext cx="73152" cy="960120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40" name="Google Shape;4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89320" y="269748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2"/>
          <p:cNvSpPr/>
          <p:nvPr/>
        </p:nvSpPr>
        <p:spPr>
          <a:xfrm>
            <a:off x="6537960" y="2606040"/>
            <a:ext cx="20116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50+ countries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/>
          <p:cNvSpPr/>
          <p:nvPr/>
        </p:nvSpPr>
        <p:spPr>
          <a:xfrm>
            <a:off x="6537960" y="2971800"/>
            <a:ext cx="20116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lived on 3 continents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5760720" y="3511296"/>
            <a:ext cx="2926080" cy="960120"/>
          </a:xfrm>
          <a:prstGeom prst="rect">
            <a:avLst/>
          </a:prstGeom>
          <a:solidFill>
            <a:srgbClr val="3B456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5760720" y="3511296"/>
            <a:ext cx="73152" cy="960120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45" name="Google Shape;45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989320" y="3767328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2"/>
          <p:cNvSpPr/>
          <p:nvPr/>
        </p:nvSpPr>
        <p:spPr>
          <a:xfrm>
            <a:off x="6537960" y="3675888"/>
            <a:ext cx="20116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Calibri"/>
              <a:buNone/>
            </a:pP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Ice Hockey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6537960" y="4041648"/>
            <a:ext cx="20116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Coach and former player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2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F3654"/>
        </a:solidFill>
      </p:bgPr>
    </p:bg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20"/>
          <p:cNvSpPr/>
          <p:nvPr/>
        </p:nvSpPr>
        <p:spPr>
          <a:xfrm>
            <a:off x="640080" y="1280160"/>
            <a:ext cx="786384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b="1" lang="en-US"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future belongs to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20"/>
          <p:cNvSpPr/>
          <p:nvPr/>
        </p:nvSpPr>
        <p:spPr>
          <a:xfrm>
            <a:off x="640080" y="1965960"/>
            <a:ext cx="7863840" cy="8412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000"/>
              <a:buFont typeface="Calibri"/>
              <a:buNone/>
            </a:pPr>
            <a:r>
              <a:rPr b="1" i="1" lang="en-US" sz="50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system thinkers,</a:t>
            </a:r>
            <a:endParaRPr sz="50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20"/>
          <p:cNvSpPr/>
          <p:nvPr/>
        </p:nvSpPr>
        <p:spPr>
          <a:xfrm>
            <a:off x="640080" y="2761488"/>
            <a:ext cx="7863840" cy="8412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b="1" lang="en-US" sz="5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stack builders.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20"/>
          <p:cNvSpPr/>
          <p:nvPr/>
        </p:nvSpPr>
        <p:spPr>
          <a:xfrm>
            <a:off x="640080" y="3822192"/>
            <a:ext cx="640080" cy="54864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20"/>
          <p:cNvSpPr/>
          <p:nvPr/>
        </p:nvSpPr>
        <p:spPr>
          <a:xfrm>
            <a:off x="640080" y="3969663"/>
            <a:ext cx="78638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Pier Martin  -  CDAO Germany 2026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21"/>
          <p:cNvSpPr/>
          <p:nvPr/>
        </p:nvSpPr>
        <p:spPr>
          <a:xfrm>
            <a:off x="502920" y="27432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KEEP GOING - I</a:t>
            </a:r>
            <a:r>
              <a:rPr b="1" lang="en-US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NVEST IN YOUR PEOPLE</a:t>
            </a:r>
            <a:endParaRPr sz="14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21"/>
          <p:cNvSpPr/>
          <p:nvPr/>
        </p:nvSpPr>
        <p:spPr>
          <a:xfrm>
            <a:off x="502920" y="530352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3400"/>
              <a:buFont typeface="Calibri"/>
              <a:buNone/>
            </a:pPr>
            <a:r>
              <a:rPr b="1" lang="en-US" sz="34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Want to go deeper?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21"/>
          <p:cNvSpPr/>
          <p:nvPr/>
        </p:nvSpPr>
        <p:spPr>
          <a:xfrm>
            <a:off x="502920" y="1444752"/>
            <a:ext cx="5440680" cy="3337560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21"/>
          <p:cNvSpPr/>
          <p:nvPr/>
        </p:nvSpPr>
        <p:spPr>
          <a:xfrm>
            <a:off x="502920" y="1444752"/>
            <a:ext cx="5440680" cy="64008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21"/>
          <p:cNvSpPr/>
          <p:nvPr/>
        </p:nvSpPr>
        <p:spPr>
          <a:xfrm>
            <a:off x="685800" y="1609344"/>
            <a:ext cx="5074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800"/>
              <a:buFont typeface="Calibri"/>
              <a:buNone/>
            </a:pPr>
            <a:r>
              <a:rPr b="1" lang="en-US" sz="1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From Data Manager to AI-Ready Leader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21"/>
          <p:cNvSpPr/>
          <p:nvPr/>
        </p:nvSpPr>
        <p:spPr>
          <a:xfrm>
            <a:off x="685800" y="2075688"/>
            <a:ext cx="50749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200"/>
              <a:buFont typeface="Calibri"/>
              <a:buNone/>
            </a:pPr>
            <a:r>
              <a:rPr i="1" lang="en-US" sz="12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A 4-day Maven cohort course for data leaders.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p21"/>
          <p:cNvSpPr/>
          <p:nvPr/>
        </p:nvSpPr>
        <p:spPr>
          <a:xfrm>
            <a:off x="685800" y="2450592"/>
            <a:ext cx="5074920" cy="1572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Char char="•"/>
            </a:pPr>
            <a:r>
              <a:rPr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Get execs to act on your insights (not tune out)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Char char="•"/>
            </a:pPr>
            <a:r>
              <a:rPr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Influence Product, Ops, and Marketing without reporting lines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Char char="•"/>
            </a:pPr>
            <a:r>
              <a:rPr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Build credibility around AI - without just demoing tools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Char char="•"/>
            </a:pPr>
            <a:r>
              <a:rPr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Shift from "ticket shop" to trusted partner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21"/>
          <p:cNvSpPr/>
          <p:nvPr/>
        </p:nvSpPr>
        <p:spPr>
          <a:xfrm>
            <a:off x="685800" y="4114800"/>
            <a:ext cx="2158800" cy="4755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p21"/>
          <p:cNvSpPr/>
          <p:nvPr/>
        </p:nvSpPr>
        <p:spPr>
          <a:xfrm>
            <a:off x="854640" y="4114800"/>
            <a:ext cx="21021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★★★★★  4.8 (24 reviews)</a:t>
            </a:r>
            <a:endParaRPr sz="12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21"/>
          <p:cNvSpPr/>
          <p:nvPr/>
        </p:nvSpPr>
        <p:spPr>
          <a:xfrm>
            <a:off x="6172200" y="1444752"/>
            <a:ext cx="2468880" cy="3337560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21"/>
          <p:cNvSpPr/>
          <p:nvPr/>
        </p:nvSpPr>
        <p:spPr>
          <a:xfrm>
            <a:off x="6172200" y="1444752"/>
            <a:ext cx="2468880" cy="64008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21"/>
          <p:cNvSpPr/>
          <p:nvPr/>
        </p:nvSpPr>
        <p:spPr>
          <a:xfrm>
            <a:off x="6601968" y="1664208"/>
            <a:ext cx="1609344" cy="1609344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21"/>
          <p:cNvSpPr/>
          <p:nvPr/>
        </p:nvSpPr>
        <p:spPr>
          <a:xfrm>
            <a:off x="6601968" y="1664208"/>
            <a:ext cx="1609344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1000"/>
              <a:buFont typeface="Calibri"/>
              <a:buNone/>
            </a:pPr>
            <a:r>
              <a:rPr i="1" lang="en-US" sz="10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[ QR CODE ]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21"/>
          <p:cNvSpPr/>
          <p:nvPr/>
        </p:nvSpPr>
        <p:spPr>
          <a:xfrm>
            <a:off x="6172200" y="3364992"/>
            <a:ext cx="2468880" cy="438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Calibri"/>
              <a:buNone/>
            </a:pPr>
            <a:r>
              <a:rPr b="1" lang="en-US" sz="22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20% OFF</a:t>
            </a:r>
            <a:endParaRPr sz="22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6" name="Google Shape;546;p21"/>
          <p:cNvSpPr/>
          <p:nvPr/>
        </p:nvSpPr>
        <p:spPr>
          <a:xfrm>
            <a:off x="6172200" y="3785616"/>
            <a:ext cx="24688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upcoming cohorts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21"/>
          <p:cNvSpPr/>
          <p:nvPr/>
        </p:nvSpPr>
        <p:spPr>
          <a:xfrm>
            <a:off x="6172200" y="4114800"/>
            <a:ext cx="246888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CODE:  CDAO20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21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21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49" name="Google Shape;54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95482" y="1658387"/>
            <a:ext cx="1621649" cy="1621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/>
          <p:cNvSpPr/>
          <p:nvPr/>
        </p:nvSpPr>
        <p:spPr>
          <a:xfrm>
            <a:off x="502920" y="27432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THE COMPLAINTS WE ALL HEAR</a:t>
            </a:r>
            <a:endParaRPr sz="14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502920" y="530352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3400"/>
              <a:buFont typeface="Calibri"/>
              <a:buNone/>
            </a:pPr>
            <a:r>
              <a:rPr b="1" lang="en-US" sz="34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Sound familiar?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502920" y="1298448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The same frustrations echo across almost every data team.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502920" y="1912263"/>
            <a:ext cx="91440" cy="91440"/>
          </a:xfrm>
          <a:prstGeom prst="ellipse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704088" y="1802535"/>
            <a:ext cx="384048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"I don't have a seat at the table."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4709160" y="1912263"/>
            <a:ext cx="91440" cy="91440"/>
          </a:xfrm>
          <a:prstGeom prst="ellipse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4910328" y="1802535"/>
            <a:ext cx="384048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"Garbage in, garbage out."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502920" y="2259735"/>
            <a:ext cx="91440" cy="91440"/>
          </a:xfrm>
          <a:prstGeom prst="ellipse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704088" y="2150007"/>
            <a:ext cx="384048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"The business doesn't care about data."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4709160" y="2259735"/>
            <a:ext cx="91440" cy="91440"/>
          </a:xfrm>
          <a:prstGeom prst="ellipse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4910328" y="2150007"/>
            <a:ext cx="384048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"They never listen to our recommendations."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502920" y="2607207"/>
            <a:ext cx="91440" cy="91440"/>
          </a:xfrm>
          <a:prstGeom prst="ellipse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704088" y="2497479"/>
            <a:ext cx="384048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"We're just a service team, not a partner."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4709160" y="2607207"/>
            <a:ext cx="91440" cy="91440"/>
          </a:xfrm>
          <a:prstGeom prst="ellipse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4910328" y="2497479"/>
            <a:ext cx="384048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"They want insights, but won't fix the inputs."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502920" y="2993589"/>
            <a:ext cx="91440" cy="91440"/>
          </a:xfrm>
          <a:prstGeom prst="ellipse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3"/>
          <p:cNvSpPr/>
          <p:nvPr/>
        </p:nvSpPr>
        <p:spPr>
          <a:xfrm>
            <a:off x="704088" y="2883861"/>
            <a:ext cx="384048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"We spend all our time building dashboards no one reads."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4709160" y="2954679"/>
            <a:ext cx="91440" cy="91440"/>
          </a:xfrm>
          <a:prstGeom prst="ellipse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3"/>
          <p:cNvSpPr/>
          <p:nvPr/>
        </p:nvSpPr>
        <p:spPr>
          <a:xfrm>
            <a:off x="4910328" y="2844951"/>
            <a:ext cx="384048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"We're measured on delivery, not impact."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3"/>
          <p:cNvSpPr/>
          <p:nvPr/>
        </p:nvSpPr>
        <p:spPr>
          <a:xfrm>
            <a:off x="502920" y="3464276"/>
            <a:ext cx="91440" cy="91440"/>
          </a:xfrm>
          <a:prstGeom prst="ellipse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704088" y="3354548"/>
            <a:ext cx="384048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"We're asked to prove value but not given ownership."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3"/>
          <p:cNvSpPr/>
          <p:nvPr/>
        </p:nvSpPr>
        <p:spPr>
          <a:xfrm>
            <a:off x="4709160" y="3477246"/>
            <a:ext cx="91440" cy="91440"/>
          </a:xfrm>
          <a:prstGeom prst="ellipse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4910328" y="3367518"/>
            <a:ext cx="384048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"We can't move fast; governance slows everything down."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3"/>
          <p:cNvSpPr/>
          <p:nvPr/>
        </p:nvSpPr>
        <p:spPr>
          <a:xfrm>
            <a:off x="502920" y="4370832"/>
            <a:ext cx="8138160" cy="457200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3"/>
          <p:cNvSpPr/>
          <p:nvPr/>
        </p:nvSpPr>
        <p:spPr>
          <a:xfrm>
            <a:off x="502920" y="4370832"/>
            <a:ext cx="8138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1" lang="en-US"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These aren't data problems - they're leadership operating problems.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3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3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"/>
          <p:cNvSpPr/>
          <p:nvPr/>
        </p:nvSpPr>
        <p:spPr>
          <a:xfrm>
            <a:off x="502920" y="27432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WHY IT'S BREAKING</a:t>
            </a:r>
            <a:endParaRPr sz="14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/>
          <p:nvPr/>
        </p:nvSpPr>
        <p:spPr>
          <a:xfrm>
            <a:off x="502920" y="530352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3400"/>
              <a:buFont typeface="Calibri"/>
              <a:buNone/>
            </a:pPr>
            <a:r>
              <a:rPr b="1" lang="en-US" sz="34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Data teams are set up to fail.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5"/>
          <p:cNvSpPr/>
          <p:nvPr/>
        </p:nvSpPr>
        <p:spPr>
          <a:xfrm>
            <a:off x="502920" y="1298448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Unrealistic demand, blame when things go wrong, and work that rarely gets used.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5"/>
          <p:cNvSpPr/>
          <p:nvPr/>
        </p:nvSpPr>
        <p:spPr>
          <a:xfrm>
            <a:off x="502920" y="1783080"/>
            <a:ext cx="2651760" cy="2926080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5"/>
          <p:cNvSpPr/>
          <p:nvPr/>
        </p:nvSpPr>
        <p:spPr>
          <a:xfrm>
            <a:off x="502920" y="1783080"/>
            <a:ext cx="82296" cy="2926080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5"/>
          <p:cNvSpPr/>
          <p:nvPr/>
        </p:nvSpPr>
        <p:spPr>
          <a:xfrm>
            <a:off x="667512" y="2057400"/>
            <a:ext cx="2395728" cy="12070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8200"/>
              <a:buFont typeface="Calibri"/>
              <a:buNone/>
            </a:pPr>
            <a:r>
              <a:rPr b="1" lang="en-US" sz="8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91%</a:t>
            </a:r>
            <a:endParaRPr sz="8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5"/>
          <p:cNvSpPr/>
          <p:nvPr/>
        </p:nvSpPr>
        <p:spPr>
          <a:xfrm>
            <a:off x="704088" y="3337560"/>
            <a:ext cx="22860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Unrealistic asks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731520" y="3685032"/>
            <a:ext cx="2194560" cy="7498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50"/>
              <a:buFont typeface="Calibri"/>
              <a:buNone/>
            </a:pPr>
            <a:r>
              <a:rPr lang="en-US" sz="115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frequently receive analytics requests with unreasonable expectations or timelines.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667512" y="4416552"/>
            <a:ext cx="2322576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DataKitchen &amp; data.world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5"/>
          <p:cNvSpPr/>
          <p:nvPr/>
        </p:nvSpPr>
        <p:spPr>
          <a:xfrm>
            <a:off x="3246120" y="1783080"/>
            <a:ext cx="2651760" cy="2926080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5"/>
          <p:cNvSpPr/>
          <p:nvPr/>
        </p:nvSpPr>
        <p:spPr>
          <a:xfrm>
            <a:off x="3246120" y="1783080"/>
            <a:ext cx="82296" cy="2926080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5"/>
          <p:cNvSpPr/>
          <p:nvPr/>
        </p:nvSpPr>
        <p:spPr>
          <a:xfrm>
            <a:off x="3410712" y="2057400"/>
            <a:ext cx="2395728" cy="12070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8200"/>
              <a:buFont typeface="Calibri"/>
              <a:buNone/>
            </a:pPr>
            <a:r>
              <a:rPr b="1" lang="en-US" sz="8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87%</a:t>
            </a:r>
            <a:endParaRPr sz="8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3447288" y="3337560"/>
            <a:ext cx="22860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Blamed anyway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5"/>
          <p:cNvSpPr/>
          <p:nvPr/>
        </p:nvSpPr>
        <p:spPr>
          <a:xfrm>
            <a:off x="3474720" y="3685032"/>
            <a:ext cx="2194560" cy="7498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50"/>
              <a:buFont typeface="Calibri"/>
              <a:buNone/>
            </a:pPr>
            <a:r>
              <a:rPr lang="en-US" sz="115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say they're blamed when something goes wrong with the company's data or analytics.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3410712" y="4416552"/>
            <a:ext cx="2322576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DataKitchen &amp; data.world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5989320" y="1783080"/>
            <a:ext cx="2651760" cy="2926080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5989320" y="1783080"/>
            <a:ext cx="82296" cy="2926080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5"/>
          <p:cNvSpPr/>
          <p:nvPr/>
        </p:nvSpPr>
        <p:spPr>
          <a:xfrm>
            <a:off x="6153912" y="2057400"/>
            <a:ext cx="2395728" cy="12070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8200"/>
              <a:buFont typeface="Calibri"/>
              <a:buNone/>
            </a:pPr>
            <a:r>
              <a:rPr b="1" lang="en-US" sz="8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~20%</a:t>
            </a:r>
            <a:endParaRPr sz="8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6190488" y="3337560"/>
            <a:ext cx="22860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Actually used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5"/>
          <p:cNvSpPr/>
          <p:nvPr/>
        </p:nvSpPr>
        <p:spPr>
          <a:xfrm>
            <a:off x="6217920" y="3685032"/>
            <a:ext cx="2194560" cy="7498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150"/>
              <a:buFont typeface="Calibri"/>
              <a:buNone/>
            </a:pPr>
            <a:r>
              <a:rPr lang="en-US" sz="115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dashboard adoption rate - the majority of what data teams build never gets used.</a:t>
            </a:r>
            <a:endParaRPr sz="11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5"/>
          <p:cNvSpPr/>
          <p:nvPr/>
        </p:nvSpPr>
        <p:spPr>
          <a:xfrm>
            <a:off x="6153912" y="4416552"/>
            <a:ext cx="2322576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Luzmo, 2025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5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5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/>
          <p:nvPr/>
        </p:nvSpPr>
        <p:spPr>
          <a:xfrm>
            <a:off x="502920" y="27432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THE COST IS REAL</a:t>
            </a:r>
            <a:endParaRPr sz="14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502920" y="530352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3400"/>
              <a:buFont typeface="Calibri"/>
              <a:buNone/>
            </a:pPr>
            <a:r>
              <a:rPr b="1" lang="en-US" sz="34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And the numbers are getting worse.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/>
          <p:nvPr/>
        </p:nvSpPr>
        <p:spPr>
          <a:xfrm>
            <a:off x="502920" y="1298448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Burnout and churn aren't anecdotal - they're measurable, and disproportionate in data teams.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502920" y="1783080"/>
            <a:ext cx="2651760" cy="2926080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502920" y="1783080"/>
            <a:ext cx="2651760" cy="64008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594360" y="2011680"/>
            <a:ext cx="246888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AEF551"/>
              </a:buClr>
              <a:buSzPts val="9000"/>
              <a:buFont typeface="Calibri"/>
              <a:buNone/>
            </a:pPr>
            <a:r>
              <a:rPr b="1" lang="en-US" sz="9000">
                <a:solidFill>
                  <a:srgbClr val="AEF551"/>
                </a:solidFill>
                <a:latin typeface="Calibri"/>
                <a:ea typeface="Calibri"/>
                <a:cs typeface="Calibri"/>
                <a:sym typeface="Calibri"/>
              </a:rPr>
              <a:t>82%</a:t>
            </a:r>
            <a:endParaRPr sz="9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/>
          <p:nvPr/>
        </p:nvSpPr>
        <p:spPr>
          <a:xfrm>
            <a:off x="667512" y="3319272"/>
            <a:ext cx="2322576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 knowledge workers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"/>
          <p:cNvSpPr/>
          <p:nvPr/>
        </p:nvSpPr>
        <p:spPr>
          <a:xfrm>
            <a:off x="704088" y="3666744"/>
            <a:ext cx="2249424" cy="7498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CED8"/>
              </a:buClr>
              <a:buSzPts val="1150"/>
              <a:buFont typeface="Calibri"/>
              <a:buNone/>
            </a:pPr>
            <a:r>
              <a:rPr lang="en-US" sz="1250">
                <a:solidFill>
                  <a:srgbClr val="C8CED8"/>
                </a:solidFill>
                <a:latin typeface="Calibri"/>
                <a:ea typeface="Calibri"/>
                <a:cs typeface="Calibri"/>
                <a:sym typeface="Calibri"/>
              </a:rPr>
              <a:t>report feeling burnt out at work to some degree.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667512" y="4416552"/>
            <a:ext cx="2322576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B7A9A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6B7A9A"/>
                </a:solidFill>
                <a:latin typeface="Calibri"/>
                <a:ea typeface="Calibri"/>
                <a:cs typeface="Calibri"/>
                <a:sym typeface="Calibri"/>
              </a:rPr>
              <a:t>DHR Workforce Trends Report, 2025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3246120" y="1783080"/>
            <a:ext cx="2651760" cy="292608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3246120" y="1783080"/>
            <a:ext cx="2651760" cy="64008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4"/>
          <p:cNvSpPr/>
          <p:nvPr/>
        </p:nvSpPr>
        <p:spPr>
          <a:xfrm>
            <a:off x="3337560" y="2011680"/>
            <a:ext cx="246888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0"/>
              <a:buFont typeface="Calibri"/>
              <a:buNone/>
            </a:pPr>
            <a:r>
              <a:rPr b="1" lang="en-US" sz="9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97%</a:t>
            </a:r>
            <a:endParaRPr sz="9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4"/>
          <p:cNvSpPr/>
          <p:nvPr/>
        </p:nvSpPr>
        <p:spPr>
          <a:xfrm>
            <a:off x="3410712" y="3319272"/>
            <a:ext cx="2322576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 data engineers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/>
          <p:nvPr/>
        </p:nvSpPr>
        <p:spPr>
          <a:xfrm>
            <a:off x="3447288" y="3666744"/>
            <a:ext cx="2249424" cy="7498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CED8"/>
              </a:buClr>
              <a:buSzPts val="1150"/>
              <a:buFont typeface="Calibri"/>
              <a:buNone/>
            </a:pPr>
            <a:r>
              <a:rPr lang="en-US" sz="1250">
                <a:solidFill>
                  <a:srgbClr val="C8CED8"/>
                </a:solidFill>
                <a:latin typeface="Calibri"/>
                <a:ea typeface="Calibri"/>
                <a:cs typeface="Calibri"/>
                <a:sym typeface="Calibri"/>
              </a:rPr>
              <a:t>experience burnout in their day-to-day work - the highest rate across knowledge work.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3410712" y="4416552"/>
            <a:ext cx="2322576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B7A9A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6B7A9A"/>
                </a:solidFill>
                <a:latin typeface="Calibri"/>
                <a:ea typeface="Calibri"/>
                <a:cs typeface="Calibri"/>
                <a:sym typeface="Calibri"/>
              </a:rPr>
              <a:t>DataKitchen &amp; data.world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5989320" y="1783080"/>
            <a:ext cx="2651760" cy="2926080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"/>
          <p:cNvSpPr/>
          <p:nvPr/>
        </p:nvSpPr>
        <p:spPr>
          <a:xfrm>
            <a:off x="5989320" y="1783080"/>
            <a:ext cx="2651760" cy="64008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4"/>
          <p:cNvSpPr/>
          <p:nvPr/>
        </p:nvSpPr>
        <p:spPr>
          <a:xfrm>
            <a:off x="6080760" y="2011680"/>
            <a:ext cx="246888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AEF551"/>
              </a:buClr>
              <a:buSzPts val="9000"/>
              <a:buFont typeface="Calibri"/>
              <a:buNone/>
            </a:pPr>
            <a:r>
              <a:rPr b="1" lang="en-US" sz="9000">
                <a:solidFill>
                  <a:srgbClr val="AEF551"/>
                </a:solidFill>
                <a:latin typeface="Calibri"/>
                <a:ea typeface="Calibri"/>
                <a:cs typeface="Calibri"/>
                <a:sym typeface="Calibri"/>
              </a:rPr>
              <a:t>78%</a:t>
            </a:r>
            <a:endParaRPr sz="9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4"/>
          <p:cNvSpPr/>
          <p:nvPr/>
        </p:nvSpPr>
        <p:spPr>
          <a:xfrm>
            <a:off x="6153912" y="3629066"/>
            <a:ext cx="2322576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say they “wish their job</a:t>
            </a:r>
            <a:endParaRPr sz="145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came with a therapist”.</a:t>
            </a:r>
            <a:endParaRPr sz="1450"/>
          </a:p>
        </p:txBody>
      </p:sp>
      <p:sp>
        <p:nvSpPr>
          <p:cNvPr id="131" name="Google Shape;131;p4"/>
          <p:cNvSpPr/>
          <p:nvPr/>
        </p:nvSpPr>
        <p:spPr>
          <a:xfrm>
            <a:off x="6153912" y="4416552"/>
            <a:ext cx="2322576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B7A9A"/>
              </a:buClr>
              <a:buSzPts val="900"/>
              <a:buFont typeface="Calibri"/>
              <a:buNone/>
            </a:pPr>
            <a:r>
              <a:rPr i="1" lang="en-US" sz="900">
                <a:solidFill>
                  <a:srgbClr val="6B7A9A"/>
                </a:solidFill>
                <a:latin typeface="Calibri"/>
                <a:ea typeface="Calibri"/>
                <a:cs typeface="Calibri"/>
                <a:sym typeface="Calibri"/>
              </a:rPr>
              <a:t>Eagle Hill Workforce Burnout Survey, Nov 2025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4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4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F3654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"/>
          <p:cNvSpPr/>
          <p:nvPr/>
        </p:nvSpPr>
        <p:spPr>
          <a:xfrm>
            <a:off x="502920" y="27432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THE DIAGNOSIS</a:t>
            </a:r>
            <a:endParaRPr sz="14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502920" y="54864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There's a silent epidemic killing data.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502920" y="1280160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2000"/>
              <a:buFont typeface="Calibri"/>
              <a:buNone/>
            </a:pPr>
            <a:r>
              <a:rPr i="1" lang="en-US" sz="20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It's not a tooling problem. It's a mindset problem.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41" name="Google Shape;14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2920" y="1965960"/>
            <a:ext cx="594360" cy="594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6"/>
          <p:cNvSpPr/>
          <p:nvPr/>
        </p:nvSpPr>
        <p:spPr>
          <a:xfrm>
            <a:off x="1298448" y="2011680"/>
            <a:ext cx="740664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 teams aren't failing because of a lack of tools or talent.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6"/>
          <p:cNvSpPr/>
          <p:nvPr/>
        </p:nvSpPr>
        <p:spPr>
          <a:xfrm>
            <a:off x="1298450" y="2560324"/>
            <a:ext cx="7406700" cy="94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lang="en-US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They're failing because of limiting operating habits - the invisible defaults that shape how we think, prioritize, and communicate.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6"/>
          <p:cNvSpPr/>
          <p:nvPr/>
        </p:nvSpPr>
        <p:spPr>
          <a:xfrm>
            <a:off x="1097275" y="3995925"/>
            <a:ext cx="7608000" cy="71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i="1" lang="en-US" sz="20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Most teams have upgraded their stack. Few have upgraded their operating system.</a:t>
            </a:r>
            <a:endParaRPr i="1" sz="2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5" name="Google Shape;145;p6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6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"/>
          <p:cNvSpPr/>
          <p:nvPr/>
        </p:nvSpPr>
        <p:spPr>
          <a:xfrm>
            <a:off x="502920" y="27432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ROOT CAUSES</a:t>
            </a:r>
            <a:endParaRPr sz="14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502920" y="530352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3400"/>
              <a:buFont typeface="Calibri"/>
              <a:buNone/>
            </a:pPr>
            <a:r>
              <a:rPr b="1" lang="en-US" sz="34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What's holding data teams back?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502920" y="1298448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Five symptoms of a limiting operating system.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521208" y="1783080"/>
            <a:ext cx="1591056" cy="2834640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521208" y="1783080"/>
            <a:ext cx="1591056" cy="64008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649224" y="1911096"/>
            <a:ext cx="347472" cy="347472"/>
          </a:xfrm>
          <a:prstGeom prst="ellipse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7"/>
          <p:cNvSpPr/>
          <p:nvPr/>
        </p:nvSpPr>
        <p:spPr>
          <a:xfrm>
            <a:off x="649224" y="1911096"/>
            <a:ext cx="347472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58" name="Google Shape;15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81912" y="1920240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7"/>
          <p:cNvSpPr/>
          <p:nvPr/>
        </p:nvSpPr>
        <p:spPr>
          <a:xfrm>
            <a:off x="640080" y="2404872"/>
            <a:ext cx="1353312" cy="6583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External Locus of Control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7"/>
          <p:cNvSpPr/>
          <p:nvPr/>
        </p:nvSpPr>
        <p:spPr>
          <a:xfrm>
            <a:off x="640080" y="3136392"/>
            <a:ext cx="1353312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Blaming business users, legacy systems, or "lack of data culture" instead of owning outcomes.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2185416" y="1783080"/>
            <a:ext cx="1591056" cy="2834640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7"/>
          <p:cNvSpPr/>
          <p:nvPr/>
        </p:nvSpPr>
        <p:spPr>
          <a:xfrm>
            <a:off x="2185416" y="1783080"/>
            <a:ext cx="1591056" cy="64008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2313432" y="1911096"/>
            <a:ext cx="347472" cy="347472"/>
          </a:xfrm>
          <a:prstGeom prst="ellipse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7"/>
          <p:cNvSpPr/>
          <p:nvPr/>
        </p:nvSpPr>
        <p:spPr>
          <a:xfrm>
            <a:off x="2313432" y="1911096"/>
            <a:ext cx="347472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65" name="Google Shape;16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246120" y="1920240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7"/>
          <p:cNvSpPr/>
          <p:nvPr/>
        </p:nvSpPr>
        <p:spPr>
          <a:xfrm>
            <a:off x="2304288" y="2404872"/>
            <a:ext cx="1353312" cy="6583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Victim Mentality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7"/>
          <p:cNvSpPr/>
          <p:nvPr/>
        </p:nvSpPr>
        <p:spPr>
          <a:xfrm>
            <a:off x="2304288" y="3136392"/>
            <a:ext cx="1353312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"Garbage in, garbage out" is the battle cry of teams giving up accountability.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7"/>
          <p:cNvSpPr/>
          <p:nvPr/>
        </p:nvSpPr>
        <p:spPr>
          <a:xfrm>
            <a:off x="3849624" y="1783080"/>
            <a:ext cx="1591056" cy="2834640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7"/>
          <p:cNvSpPr/>
          <p:nvPr/>
        </p:nvSpPr>
        <p:spPr>
          <a:xfrm>
            <a:off x="3849624" y="1783080"/>
            <a:ext cx="1591056" cy="64008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7"/>
          <p:cNvSpPr/>
          <p:nvPr/>
        </p:nvSpPr>
        <p:spPr>
          <a:xfrm>
            <a:off x="3977640" y="1911096"/>
            <a:ext cx="347472" cy="347472"/>
          </a:xfrm>
          <a:prstGeom prst="ellipse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7"/>
          <p:cNvSpPr/>
          <p:nvPr/>
        </p:nvSpPr>
        <p:spPr>
          <a:xfrm>
            <a:off x="3977640" y="1911096"/>
            <a:ext cx="347472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72" name="Google Shape;172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910328" y="1920240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7"/>
          <p:cNvSpPr/>
          <p:nvPr/>
        </p:nvSpPr>
        <p:spPr>
          <a:xfrm>
            <a:off x="3968496" y="2404872"/>
            <a:ext cx="1353312" cy="6583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All-or-Nothing Thinking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7"/>
          <p:cNvSpPr/>
          <p:nvPr/>
        </p:nvSpPr>
        <p:spPr>
          <a:xfrm>
            <a:off x="3968496" y="3136392"/>
            <a:ext cx="1353312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Believing data is either perfect or useless - that you either have a data culture or can't begin.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7"/>
          <p:cNvSpPr/>
          <p:nvPr/>
        </p:nvSpPr>
        <p:spPr>
          <a:xfrm>
            <a:off x="5513832" y="1783080"/>
            <a:ext cx="1591056" cy="2834640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7"/>
          <p:cNvSpPr/>
          <p:nvPr/>
        </p:nvSpPr>
        <p:spPr>
          <a:xfrm>
            <a:off x="5513832" y="1783080"/>
            <a:ext cx="1591056" cy="64008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7"/>
          <p:cNvSpPr/>
          <p:nvPr/>
        </p:nvSpPr>
        <p:spPr>
          <a:xfrm>
            <a:off x="5641848" y="1911096"/>
            <a:ext cx="347472" cy="347472"/>
          </a:xfrm>
          <a:prstGeom prst="ellipse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7"/>
          <p:cNvSpPr/>
          <p:nvPr/>
        </p:nvSpPr>
        <p:spPr>
          <a:xfrm>
            <a:off x="5641848" y="1911096"/>
            <a:ext cx="347472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79" name="Google Shape;179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574536" y="1920240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7"/>
          <p:cNvSpPr/>
          <p:nvPr/>
        </p:nvSpPr>
        <p:spPr>
          <a:xfrm>
            <a:off x="5609285" y="2404875"/>
            <a:ext cx="14532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Technology-First Obsession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7"/>
          <p:cNvSpPr/>
          <p:nvPr/>
        </p:nvSpPr>
        <p:spPr>
          <a:xfrm>
            <a:off x="5632704" y="3136392"/>
            <a:ext cx="1353312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Expecting the next stack to solve root problems without changing behaviors or operating models.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7"/>
          <p:cNvSpPr/>
          <p:nvPr/>
        </p:nvSpPr>
        <p:spPr>
          <a:xfrm>
            <a:off x="7178040" y="1783080"/>
            <a:ext cx="1591056" cy="2834640"/>
          </a:xfrm>
          <a:prstGeom prst="rect">
            <a:avLst/>
          </a:prstGeom>
          <a:solidFill>
            <a:srgbClr val="F4F5F8"/>
          </a:solidFill>
          <a:ln cap="flat" cmpd="sng" w="12700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7"/>
          <p:cNvSpPr/>
          <p:nvPr/>
        </p:nvSpPr>
        <p:spPr>
          <a:xfrm>
            <a:off x="7178040" y="1783080"/>
            <a:ext cx="1591056" cy="64008"/>
          </a:xfrm>
          <a:prstGeom prst="rect">
            <a:avLst/>
          </a:prstGeom>
          <a:solidFill>
            <a:srgbClr val="AEF55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7"/>
          <p:cNvSpPr/>
          <p:nvPr/>
        </p:nvSpPr>
        <p:spPr>
          <a:xfrm>
            <a:off x="7306056" y="1911096"/>
            <a:ext cx="347472" cy="347472"/>
          </a:xfrm>
          <a:prstGeom prst="ellipse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7"/>
          <p:cNvSpPr/>
          <p:nvPr/>
        </p:nvSpPr>
        <p:spPr>
          <a:xfrm>
            <a:off x="7306056" y="1911096"/>
            <a:ext cx="347472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86" name="Google Shape;186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238744" y="1920240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7"/>
          <p:cNvSpPr/>
          <p:nvPr/>
        </p:nvSpPr>
        <p:spPr>
          <a:xfrm>
            <a:off x="7296912" y="2404872"/>
            <a:ext cx="1353312" cy="6583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600"/>
              <a:buFont typeface="Calibri"/>
              <a:buNone/>
            </a:pPr>
            <a:r>
              <a:rPr b="1" lang="en-US" sz="16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Customer Avoidance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7"/>
          <p:cNvSpPr/>
          <p:nvPr/>
        </p:nvSpPr>
        <p:spPr>
          <a:xfrm>
            <a:off x="7296912" y="3136392"/>
            <a:ext cx="1353312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400"/>
              <a:buFont typeface="Calibri"/>
              <a:buNone/>
            </a:pPr>
            <a:r>
              <a:rPr lang="en-US" sz="14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Pushing dashboards and platforms instead of asking "what problem are we solving?"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7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7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8"/>
          <p:cNvSpPr/>
          <p:nvPr/>
        </p:nvSpPr>
        <p:spPr>
          <a:xfrm>
            <a:off x="502920" y="27432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THE MISSING LAYER</a:t>
            </a:r>
            <a:endParaRPr sz="14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8"/>
          <p:cNvSpPr/>
          <p:nvPr/>
        </p:nvSpPr>
        <p:spPr>
          <a:xfrm>
            <a:off x="502920" y="530352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3400"/>
              <a:buFont typeface="Calibri"/>
              <a:buNone/>
            </a:pPr>
            <a:r>
              <a:rPr b="1" lang="en-US" sz="34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It's not a tool. It's an operating system.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8"/>
          <p:cNvSpPr/>
          <p:nvPr/>
        </p:nvSpPr>
        <p:spPr>
          <a:xfrm>
            <a:off x="502920" y="1417320"/>
            <a:ext cx="466344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A Data Operating System is the invisible structure that makes technical work consistently valuable. </a:t>
            </a:r>
            <a:br>
              <a:rPr lang="en-US" sz="18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It aligns how your team thinks, works, and communicates.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8"/>
          <p:cNvSpPr/>
          <p:nvPr/>
        </p:nvSpPr>
        <p:spPr>
          <a:xfrm>
            <a:off x="502920" y="2953512"/>
            <a:ext cx="182880" cy="182880"/>
          </a:xfrm>
          <a:prstGeom prst="ellipse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8"/>
          <p:cNvSpPr/>
          <p:nvPr/>
        </p:nvSpPr>
        <p:spPr>
          <a:xfrm>
            <a:off x="804672" y="2880360"/>
            <a:ext cx="18288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300"/>
              <a:buFont typeface="Calibri"/>
              <a:buNone/>
            </a:pPr>
            <a:r>
              <a:rPr b="1" lang="en-US" sz="1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MINDSET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8"/>
          <p:cNvSpPr/>
          <p:nvPr/>
        </p:nvSpPr>
        <p:spPr>
          <a:xfrm>
            <a:off x="2752347" y="2862073"/>
            <a:ext cx="2286000" cy="31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200"/>
              <a:buFont typeface="Calibri"/>
              <a:buNone/>
            </a:pPr>
            <a:r>
              <a:rPr i="1" lang="en-US" sz="17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How we think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8"/>
          <p:cNvSpPr/>
          <p:nvPr/>
        </p:nvSpPr>
        <p:spPr>
          <a:xfrm>
            <a:off x="502920" y="3456432"/>
            <a:ext cx="182880" cy="182880"/>
          </a:xfrm>
          <a:prstGeom prst="ellipse">
            <a:avLst/>
          </a:prstGeom>
          <a:solidFill>
            <a:srgbClr val="ACB8C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804672" y="3383280"/>
            <a:ext cx="18288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300"/>
              <a:buFont typeface="Calibri"/>
              <a:buNone/>
            </a:pPr>
            <a:r>
              <a:rPr b="1" lang="en-US" sz="1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8"/>
          <p:cNvSpPr/>
          <p:nvPr/>
        </p:nvSpPr>
        <p:spPr>
          <a:xfrm>
            <a:off x="2752347" y="3383280"/>
            <a:ext cx="2286000" cy="31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200"/>
              <a:buFont typeface="Calibri"/>
              <a:buNone/>
            </a:pPr>
            <a:r>
              <a:rPr i="1" lang="en-US" sz="17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How we work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8"/>
          <p:cNvSpPr/>
          <p:nvPr/>
        </p:nvSpPr>
        <p:spPr>
          <a:xfrm>
            <a:off x="502920" y="3959352"/>
            <a:ext cx="182880" cy="182880"/>
          </a:xfrm>
          <a:prstGeom prst="ellipse">
            <a:avLst/>
          </a:prstGeom>
          <a:solidFill>
            <a:srgbClr val="8FC43A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8"/>
          <p:cNvSpPr/>
          <p:nvPr/>
        </p:nvSpPr>
        <p:spPr>
          <a:xfrm>
            <a:off x="804672" y="3886200"/>
            <a:ext cx="18288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300"/>
              <a:buFont typeface="Calibri"/>
              <a:buNone/>
            </a:pPr>
            <a:r>
              <a:rPr b="1" lang="en-US" sz="18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8"/>
          <p:cNvSpPr/>
          <p:nvPr/>
        </p:nvSpPr>
        <p:spPr>
          <a:xfrm>
            <a:off x="2742742" y="3886200"/>
            <a:ext cx="2286000" cy="31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200"/>
              <a:buFont typeface="Calibri"/>
              <a:buNone/>
            </a:pPr>
            <a:r>
              <a:rPr i="1" lang="en-US" sz="17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How we connect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8"/>
          <p:cNvSpPr/>
          <p:nvPr/>
        </p:nvSpPr>
        <p:spPr>
          <a:xfrm>
            <a:off x="5479915" y="1285345"/>
            <a:ext cx="3291840" cy="3291840"/>
          </a:xfrm>
          <a:prstGeom prst="ellipse">
            <a:avLst/>
          </a:prstGeom>
          <a:solidFill>
            <a:srgbClr val="EDF9CF"/>
          </a:solidFill>
          <a:ln cap="flat" cmpd="sng" w="2540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8"/>
          <p:cNvSpPr/>
          <p:nvPr/>
        </p:nvSpPr>
        <p:spPr>
          <a:xfrm>
            <a:off x="5982835" y="1788265"/>
            <a:ext cx="2286000" cy="2286000"/>
          </a:xfrm>
          <a:prstGeom prst="ellipse">
            <a:avLst/>
          </a:prstGeom>
          <a:solidFill>
            <a:srgbClr val="DDE3EE"/>
          </a:solidFill>
          <a:ln cap="flat" cmpd="sng" w="25400">
            <a:solidFill>
              <a:srgbClr val="3B45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8"/>
          <p:cNvSpPr/>
          <p:nvPr/>
        </p:nvSpPr>
        <p:spPr>
          <a:xfrm>
            <a:off x="6467467" y="2272897"/>
            <a:ext cx="1316736" cy="1316736"/>
          </a:xfrm>
          <a:prstGeom prst="ellipse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8"/>
          <p:cNvSpPr/>
          <p:nvPr/>
        </p:nvSpPr>
        <p:spPr>
          <a:xfrm>
            <a:off x="6467467" y="2803249"/>
            <a:ext cx="1316736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lang="en-US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Mindset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8"/>
          <p:cNvSpPr/>
          <p:nvPr/>
        </p:nvSpPr>
        <p:spPr>
          <a:xfrm>
            <a:off x="5982885" y="3639305"/>
            <a:ext cx="22860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B4568"/>
              </a:buClr>
              <a:buSzPts val="1100"/>
              <a:buFont typeface="Calibri"/>
              <a:buNone/>
            </a:pPr>
            <a:r>
              <a:rPr b="1" lang="en-US" sz="2000">
                <a:solidFill>
                  <a:srgbClr val="3B4568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8"/>
          <p:cNvSpPr/>
          <p:nvPr/>
        </p:nvSpPr>
        <p:spPr>
          <a:xfrm>
            <a:off x="5479915" y="4099005"/>
            <a:ext cx="3291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FC43A"/>
              </a:buClr>
              <a:buSzPts val="1100"/>
              <a:buFont typeface="Calibri"/>
              <a:buNone/>
            </a:pPr>
            <a:r>
              <a:rPr b="1" lang="en-US" sz="2000">
                <a:solidFill>
                  <a:srgbClr val="8FC43A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8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8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9"/>
          <p:cNvSpPr/>
          <p:nvPr/>
        </p:nvSpPr>
        <p:spPr>
          <a:xfrm>
            <a:off x="502920" y="274320"/>
            <a:ext cx="4572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Calibri"/>
              <a:buNone/>
            </a:pPr>
            <a:r>
              <a:rPr b="1" lang="en-US" sz="14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THE NEXT EVOLUTION</a:t>
            </a:r>
            <a:endParaRPr sz="14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502920" y="530352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3400"/>
              <a:buFont typeface="Calibri"/>
              <a:buNone/>
            </a:pPr>
            <a:r>
              <a:rPr b="1" lang="en-US" sz="34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From stack to system.</a:t>
            </a:r>
            <a:endParaRPr sz="3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502920" y="1298448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5F72"/>
              </a:buClr>
              <a:buSzPts val="1400"/>
              <a:buFont typeface="Calibri"/>
              <a:buNone/>
            </a:pPr>
            <a:r>
              <a:rPr i="1" lang="en-US" sz="1400">
                <a:solidFill>
                  <a:srgbClr val="5A5F72"/>
                </a:solidFill>
                <a:latin typeface="Calibri"/>
                <a:ea typeface="Calibri"/>
                <a:cs typeface="Calibri"/>
                <a:sym typeface="Calibri"/>
              </a:rPr>
              <a:t>Over 70% of data leaders say their biggest challenge isn't tooling - it's collaboration and clarity. (MIT Sloan, 2024)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9"/>
          <p:cNvSpPr/>
          <p:nvPr/>
        </p:nvSpPr>
        <p:spPr>
          <a:xfrm>
            <a:off x="502920" y="1847088"/>
            <a:ext cx="3931920" cy="457200"/>
          </a:xfrm>
          <a:prstGeom prst="rect">
            <a:avLst/>
          </a:prstGeom>
          <a:solidFill>
            <a:srgbClr val="5A5F7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9"/>
          <p:cNvSpPr/>
          <p:nvPr/>
        </p:nvSpPr>
        <p:spPr>
          <a:xfrm>
            <a:off x="502920" y="1847088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MODERN STACK  (Tools)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9"/>
          <p:cNvSpPr/>
          <p:nvPr/>
        </p:nvSpPr>
        <p:spPr>
          <a:xfrm>
            <a:off x="4709160" y="1847088"/>
            <a:ext cx="3931920" cy="457200"/>
          </a:xfrm>
          <a:prstGeom prst="rect">
            <a:avLst/>
          </a:prstGeom>
          <a:solidFill>
            <a:srgbClr val="2F36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9"/>
          <p:cNvSpPr/>
          <p:nvPr/>
        </p:nvSpPr>
        <p:spPr>
          <a:xfrm>
            <a:off x="4709160" y="1847088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MODERN SYSTEM  (Operating System)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9"/>
          <p:cNvSpPr/>
          <p:nvPr/>
        </p:nvSpPr>
        <p:spPr>
          <a:xfrm>
            <a:off x="502920" y="2331720"/>
            <a:ext cx="3931920" cy="420624"/>
          </a:xfrm>
          <a:prstGeom prst="rect">
            <a:avLst/>
          </a:prstGeom>
          <a:solidFill>
            <a:srgbClr val="F4F5F8"/>
          </a:solidFill>
          <a:ln cap="flat" cmpd="sng" w="9525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9"/>
          <p:cNvSpPr/>
          <p:nvPr/>
        </p:nvSpPr>
        <p:spPr>
          <a:xfrm>
            <a:off x="658368" y="2331720"/>
            <a:ext cx="356616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dbt, Snowflake, Fivetran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9"/>
          <p:cNvSpPr/>
          <p:nvPr/>
        </p:nvSpPr>
        <p:spPr>
          <a:xfrm>
            <a:off x="4709160" y="2331720"/>
            <a:ext cx="3931920" cy="420624"/>
          </a:xfrm>
          <a:prstGeom prst="rect">
            <a:avLst/>
          </a:prstGeom>
          <a:solidFill>
            <a:srgbClr val="F0FADF"/>
          </a:solidFill>
          <a:ln cap="flat" cmpd="sng" w="101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9"/>
          <p:cNvSpPr/>
          <p:nvPr/>
        </p:nvSpPr>
        <p:spPr>
          <a:xfrm>
            <a:off x="4864608" y="2331720"/>
            <a:ext cx="3657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Shared product thinking &amp; rituals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9"/>
          <p:cNvSpPr/>
          <p:nvPr/>
        </p:nvSpPr>
        <p:spPr>
          <a:xfrm>
            <a:off x="502920" y="2788920"/>
            <a:ext cx="3931920" cy="420624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9"/>
          <p:cNvSpPr/>
          <p:nvPr/>
        </p:nvSpPr>
        <p:spPr>
          <a:xfrm>
            <a:off x="658368" y="2788920"/>
            <a:ext cx="356616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BI dashboards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9"/>
          <p:cNvSpPr/>
          <p:nvPr/>
        </p:nvSpPr>
        <p:spPr>
          <a:xfrm>
            <a:off x="4709160" y="2788920"/>
            <a:ext cx="3931920" cy="420624"/>
          </a:xfrm>
          <a:prstGeom prst="rect">
            <a:avLst/>
          </a:prstGeom>
          <a:solidFill>
            <a:srgbClr val="F0FADF"/>
          </a:solidFill>
          <a:ln cap="flat" cmpd="sng" w="101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9"/>
          <p:cNvSpPr/>
          <p:nvPr/>
        </p:nvSpPr>
        <p:spPr>
          <a:xfrm>
            <a:off x="4864608" y="2788920"/>
            <a:ext cx="3657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Decisions tied to measurable outcomes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9"/>
          <p:cNvSpPr/>
          <p:nvPr/>
        </p:nvSpPr>
        <p:spPr>
          <a:xfrm>
            <a:off x="502920" y="3246120"/>
            <a:ext cx="3931920" cy="420624"/>
          </a:xfrm>
          <a:prstGeom prst="rect">
            <a:avLst/>
          </a:prstGeom>
          <a:solidFill>
            <a:srgbClr val="F4F5F8"/>
          </a:solidFill>
          <a:ln cap="flat" cmpd="sng" w="9525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9"/>
          <p:cNvSpPr/>
          <p:nvPr/>
        </p:nvSpPr>
        <p:spPr>
          <a:xfrm>
            <a:off x="658368" y="3246120"/>
            <a:ext cx="356616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Data contracts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9"/>
          <p:cNvSpPr/>
          <p:nvPr/>
        </p:nvSpPr>
        <p:spPr>
          <a:xfrm>
            <a:off x="4709160" y="3246120"/>
            <a:ext cx="3931920" cy="420624"/>
          </a:xfrm>
          <a:prstGeom prst="rect">
            <a:avLst/>
          </a:prstGeom>
          <a:solidFill>
            <a:srgbClr val="F0FADF"/>
          </a:solidFill>
          <a:ln cap="flat" cmpd="sng" w="101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9"/>
          <p:cNvSpPr/>
          <p:nvPr/>
        </p:nvSpPr>
        <p:spPr>
          <a:xfrm>
            <a:off x="4864608" y="3246120"/>
            <a:ext cx="3657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Clarity on roles, priorities, and trade-offs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9"/>
          <p:cNvSpPr/>
          <p:nvPr/>
        </p:nvSpPr>
        <p:spPr>
          <a:xfrm>
            <a:off x="502920" y="3703320"/>
            <a:ext cx="3931920" cy="420624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9"/>
          <p:cNvSpPr/>
          <p:nvPr/>
        </p:nvSpPr>
        <p:spPr>
          <a:xfrm>
            <a:off x="658368" y="3703320"/>
            <a:ext cx="356616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Governance policies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9"/>
          <p:cNvSpPr/>
          <p:nvPr/>
        </p:nvSpPr>
        <p:spPr>
          <a:xfrm>
            <a:off x="4709160" y="3703320"/>
            <a:ext cx="3931920" cy="420624"/>
          </a:xfrm>
          <a:prstGeom prst="rect">
            <a:avLst/>
          </a:prstGeom>
          <a:solidFill>
            <a:srgbClr val="F0FADF"/>
          </a:solidFill>
          <a:ln cap="flat" cmpd="sng" w="101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9"/>
          <p:cNvSpPr/>
          <p:nvPr/>
        </p:nvSpPr>
        <p:spPr>
          <a:xfrm>
            <a:off x="4864608" y="3703320"/>
            <a:ext cx="3657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Enablement guardrails users trust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9"/>
          <p:cNvSpPr/>
          <p:nvPr/>
        </p:nvSpPr>
        <p:spPr>
          <a:xfrm>
            <a:off x="502920" y="4160520"/>
            <a:ext cx="3931920" cy="420624"/>
          </a:xfrm>
          <a:prstGeom prst="rect">
            <a:avLst/>
          </a:prstGeom>
          <a:solidFill>
            <a:srgbClr val="F4F5F8"/>
          </a:solidFill>
          <a:ln cap="flat" cmpd="sng" w="9525">
            <a:solidFill>
              <a:srgbClr val="EBEB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9"/>
          <p:cNvSpPr/>
          <p:nvPr/>
        </p:nvSpPr>
        <p:spPr>
          <a:xfrm>
            <a:off x="658368" y="4160520"/>
            <a:ext cx="356616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1200"/>
              <a:buFont typeface="Calibri"/>
              <a:buNone/>
            </a:pPr>
            <a:r>
              <a:rPr lang="en-US" sz="12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Sprint delivery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9"/>
          <p:cNvSpPr/>
          <p:nvPr/>
        </p:nvSpPr>
        <p:spPr>
          <a:xfrm>
            <a:off x="4709160" y="4160520"/>
            <a:ext cx="3931920" cy="420624"/>
          </a:xfrm>
          <a:prstGeom prst="rect">
            <a:avLst/>
          </a:prstGeom>
          <a:solidFill>
            <a:srgbClr val="F0FADF"/>
          </a:solidFill>
          <a:ln cap="flat" cmpd="sng" w="10150">
            <a:solidFill>
              <a:srgbClr val="AEF5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9"/>
          <p:cNvSpPr/>
          <p:nvPr/>
        </p:nvSpPr>
        <p:spPr>
          <a:xfrm>
            <a:off x="4864608" y="4160520"/>
            <a:ext cx="365760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F3654"/>
              </a:buClr>
              <a:buSzPts val="1200"/>
              <a:buFont typeface="Calibri"/>
              <a:buNone/>
            </a:pPr>
            <a:r>
              <a:rPr b="1" lang="en-US" sz="1200">
                <a:solidFill>
                  <a:srgbClr val="2F3654"/>
                </a:solidFill>
                <a:latin typeface="Calibri"/>
                <a:ea typeface="Calibri"/>
                <a:cs typeface="Calibri"/>
                <a:sym typeface="Calibri"/>
              </a:rPr>
              <a:t>Predictable communication rhythm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9"/>
          <p:cNvSpPr/>
          <p:nvPr/>
        </p:nvSpPr>
        <p:spPr>
          <a:xfrm>
            <a:off x="8321040" y="4873752"/>
            <a:ext cx="6400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9099B2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9099B2"/>
                </a:solidFill>
                <a:latin typeface="Calibri"/>
                <a:ea typeface="Calibri"/>
                <a:cs typeface="Calibri"/>
                <a:sym typeface="Calibri"/>
              </a:rPr>
              <a:t>9 / 21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2026-04-27T12:09:02Z</dcterms:created>
  <dc:creator>Pier Martin</dc:creator>
</cp:coreProperties>
</file>