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914400" y="-1645920"/>
            <a:ext cx="7315200" cy="7315200"/>
          </a:xfrm>
          <a:prstGeom prst="ellipse">
            <a:avLst/>
          </a:prstGeom>
          <a:gradFill flip="none" rotWithShape="1">
            <a:gsLst>
              <a:gs pos="0">
                <a:srgbClr val="10B981">
                  <a:alpha val="16000"/>
                </a:srgbClr>
              </a:gs>
              <a:gs pos="40000">
                <a:srgbClr val="047857">
                  <a:alpha val="8000"/>
                </a:srgbClr>
              </a:gs>
              <a:gs pos="100000">
                <a:srgbClr val="050505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4882896"/>
            <a:ext cx="484632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700" b="0" i="0" spc="300">
                <a:solidFill>
                  <a:srgbClr val="6B7280"/>
                </a:solidFill>
                <a:latin typeface="Consolas"/>
              </a:rPr>
              <a:t>InnoButler GmbH  ·  HRB 40252 Augsburg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325880"/>
            <a:ext cx="91440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900" b="0" i="0" spc="500">
                <a:solidFill>
                  <a:srgbClr val="10B981"/>
                </a:solidFill>
                <a:latin typeface="Consolas"/>
              </a:rPr>
              <a:t>OPENING KEYNOTE   ·   28 APRIL 2026   ·   MUNICH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1783080"/>
            <a:ext cx="859536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5000" b="1" i="0">
                <a:solidFill>
                  <a:srgbClr val="FAFAFA"/>
                </a:solidFill>
                <a:latin typeface="Inter"/>
              </a:rPr>
              <a:t>Europe's AI Moment.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82296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2400" b="1" i="0">
                <a:solidFill>
                  <a:srgbClr val="10B981"/>
                </a:solidFill>
                <a:latin typeface="Inter"/>
              </a:rPr>
              <a:t>From Models to Data-Ready,</a:t>
            </a:r>
          </a:p>
          <a:p>
            <a:pPr algn="ctr">
              <a:lnSpc>
                <a:spcPct val="125000"/>
              </a:lnSpc>
            </a:pPr>
            <a:r>
              <a:rPr sz="2400" b="1" i="0">
                <a:solidFill>
                  <a:srgbClr val="10B981"/>
                </a:solidFill>
                <a:latin typeface="Inter"/>
              </a:rPr>
              <a:t>Governed AI Systems.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160520"/>
            <a:ext cx="91440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 i="0">
                <a:solidFill>
                  <a:srgbClr val="FAFAFA"/>
                </a:solidFill>
                <a:latin typeface="Inter"/>
              </a:rPr>
              <a:t>Alexander Woellwarth-Lauterburg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407408"/>
            <a:ext cx="91440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CEO &amp; FOUNDER · INNOBUTLER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09 /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CLOUD-BASED AI RISK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3600" b="1" i="0">
                <a:solidFill>
                  <a:srgbClr val="FAFAFA"/>
                </a:solidFill>
                <a:latin typeface="Inter"/>
              </a:rPr>
              <a:t>One subpoena away.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4663440" cy="21945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300" b="0" i="0">
                <a:solidFill>
                  <a:srgbClr val="D1D5DB"/>
                </a:solidFill>
                <a:latin typeface="Inter"/>
              </a:rPr>
              <a:t>Under the US CLOUD Act, data on</a:t>
            </a:r>
          </a:p>
          <a:p>
            <a:pPr algn="l">
              <a:lnSpc>
                <a:spcPct val="150000"/>
              </a:lnSpc>
            </a:pPr>
            <a:r>
              <a:rPr sz="1300" b="0" i="0">
                <a:solidFill>
                  <a:srgbClr val="D1D5DB"/>
                </a:solidFill>
                <a:latin typeface="Inter"/>
              </a:rPr>
              <a:t>US infrastructure is one subpoena</a:t>
            </a:r>
          </a:p>
          <a:p>
            <a:pPr algn="l">
              <a:lnSpc>
                <a:spcPct val="150000"/>
              </a:lnSpc>
            </a:pPr>
            <a:r>
              <a:rPr sz="1300" b="0" i="0">
                <a:solidFill>
                  <a:srgbClr val="D1D5DB"/>
                </a:solidFill>
                <a:latin typeface="Inter"/>
              </a:rPr>
              <a:t>from disclosure.</a:t>
            </a:r>
          </a:p>
          <a:p>
            <a:pPr algn="l">
              <a:lnSpc>
                <a:spcPct val="150000"/>
              </a:lnSpc>
            </a:pPr>
            <a:endParaRPr sz="1300" b="0" i="0">
              <a:solidFill>
                <a:srgbClr val="D1D5DB"/>
              </a:solidFill>
              <a:latin typeface="Inter"/>
            </a:endParaRPr>
          </a:p>
          <a:p>
            <a:pPr algn="l">
              <a:lnSpc>
                <a:spcPct val="150000"/>
              </a:lnSpc>
            </a:pPr>
            <a:r>
              <a:rPr sz="1300" b="0" i="0">
                <a:solidFill>
                  <a:srgbClr val="D1D5DB"/>
                </a:solidFill>
                <a:latin typeface="Inter"/>
              </a:rPr>
              <a:t>Your patents. Your R&amp;D roadmap.</a:t>
            </a:r>
          </a:p>
          <a:p>
            <a:pPr algn="l">
              <a:lnSpc>
                <a:spcPct val="150000"/>
              </a:lnSpc>
            </a:pPr>
            <a:r>
              <a:rPr sz="1300" b="0" i="0">
                <a:solidFill>
                  <a:srgbClr val="D1D5DB"/>
                </a:solidFill>
                <a:latin typeface="Inter"/>
              </a:rPr>
              <a:t>Your regulatory filings — governed by</a:t>
            </a:r>
          </a:p>
          <a:p>
            <a:pPr algn="l">
              <a:lnSpc>
                <a:spcPct val="150000"/>
              </a:lnSpc>
            </a:pPr>
            <a:r>
              <a:rPr sz="1300" b="0" i="0">
                <a:solidFill>
                  <a:srgbClr val="D1D5DB"/>
                </a:solidFill>
                <a:latin typeface="Inter"/>
              </a:rPr>
              <a:t>a jurisdiction you don't control.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4114800"/>
            <a:ext cx="4663440" cy="566928"/>
          </a:xfrm>
          <a:prstGeom prst="roundRect">
            <a:avLst>
              <a:gd name="adj" fmla="val 4000"/>
            </a:avLst>
          </a:prstGeom>
          <a:solidFill>
            <a:srgbClr val="FFFFFF">
              <a:alpha val="10000"/>
            </a:srgbClr>
          </a:solidFill>
          <a:ln w="5080">
            <a:solidFill>
              <a:srgbClr val="FFFFFF">
                <a:alpha val="10000"/>
              </a:srgbClr>
            </a:solidFill>
          </a:ln>
          <a:effectLst>
            <a:glow rad="101600">
              <a:srgbClr val="10B981">
                <a:alpha val="22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85800" y="4224528"/>
            <a:ext cx="42976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34D399"/>
                </a:solidFill>
                <a:latin typeface="Inter"/>
              </a:rPr>
              <a:t>Has your board formally accepted this risk?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49240" y="1600200"/>
            <a:ext cx="33375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b="0" i="0" spc="250">
                <a:solidFill>
                  <a:srgbClr val="10B981"/>
                </a:solidFill>
                <a:latin typeface="Consolas"/>
              </a:rPr>
              <a:t>WHEN YOU EXPECTED ACCURACY…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349240" y="1920240"/>
            <a:ext cx="3337560" cy="123444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550408" y="2011680"/>
            <a:ext cx="2935224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50" b="0" i="0" spc="250">
                <a:solidFill>
                  <a:srgbClr val="9CA3AF"/>
                </a:solidFill>
                <a:latin typeface="Consolas"/>
              </a:rPr>
              <a:t>COPILOT · CONSUMER TERMS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50408" y="2267712"/>
            <a:ext cx="2935224" cy="5943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FAFAFA"/>
                </a:solidFill>
                <a:latin typeface="Georgia"/>
              </a:rPr>
              <a:t>“For entertainment purposes only…</a:t>
            </a:r>
          </a:p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FAFAFA"/>
                </a:solidFill>
                <a:latin typeface="Georgia"/>
              </a:rPr>
              <a:t>should not be relied upon for factually</a:t>
            </a:r>
          </a:p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FAFAFA"/>
                </a:solidFill>
                <a:latin typeface="Georgia"/>
              </a:rPr>
              <a:t>accurate information.”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50408" y="2907792"/>
            <a:ext cx="2935224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b="0" i="0">
                <a:solidFill>
                  <a:srgbClr val="6B7280"/>
                </a:solidFill>
                <a:latin typeface="Consolas"/>
              </a:rPr>
              <a:t>— Microsoft Services Agreement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349240" y="3291840"/>
            <a:ext cx="3337560" cy="1389888"/>
          </a:xfrm>
          <a:prstGeom prst="roundRect">
            <a:avLst>
              <a:gd name="adj" fmla="val 4000"/>
            </a:avLst>
          </a:prstGeom>
          <a:solidFill>
            <a:srgbClr val="FFFFFF">
              <a:alpha val="8000"/>
            </a:srgbClr>
          </a:solidFill>
          <a:ln w="5080">
            <a:solidFill>
              <a:srgbClr val="FFFFFF">
                <a:alpha val="10000"/>
              </a:srgbClr>
            </a:solidFill>
          </a:ln>
          <a:effectLst>
            <a:glow rad="101600">
              <a:srgbClr val="F59E0B">
                <a:alpha val="22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5550408" y="3383280"/>
            <a:ext cx="2935224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50" b="0" i="0" spc="250">
                <a:solidFill>
                  <a:srgbClr val="F59E0B"/>
                </a:solidFill>
                <a:latin typeface="Consolas"/>
              </a:rPr>
              <a:t>M365 COPILOT · ENTERPRISE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50408" y="3611880"/>
            <a:ext cx="2935224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950" b="0" i="0">
                <a:solidFill>
                  <a:srgbClr val="FAFAFA"/>
                </a:solidFill>
                <a:latin typeface="Georgia"/>
              </a:rPr>
              <a:t>“LICENSED AS IS. No express warranties—</a:t>
            </a:r>
          </a:p>
          <a:p>
            <a:pPr algn="l">
              <a:lnSpc>
                <a:spcPct val="130000"/>
              </a:lnSpc>
            </a:pPr>
            <a:r>
              <a:rPr sz="950" b="0" i="0">
                <a:solidFill>
                  <a:srgbClr val="FAFAFA"/>
                </a:solidFill>
                <a:latin typeface="Georgia"/>
              </a:rPr>
              <a:t>merchantability, fitness for a particular</a:t>
            </a:r>
          </a:p>
          <a:p>
            <a:pPr algn="l">
              <a:lnSpc>
                <a:spcPct val="130000"/>
              </a:lnSpc>
            </a:pPr>
            <a:r>
              <a:rPr sz="950" b="0" i="0">
                <a:solidFill>
                  <a:srgbClr val="FAFAFA"/>
                </a:solidFill>
                <a:latin typeface="Georgia"/>
              </a:rPr>
              <a:t>purpose, non-infringement.”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50408" y="4434840"/>
            <a:ext cx="2935224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b="0" i="0">
                <a:solidFill>
                  <a:srgbClr val="6B7280"/>
                </a:solidFill>
                <a:latin typeface="Consolas"/>
              </a:rPr>
              <a:t>— Microsoft Licensing Terms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0" y="457200"/>
            <a:ext cx="4572000" cy="4572000"/>
          </a:xfrm>
          <a:prstGeom prst="ellipse">
            <a:avLst/>
          </a:prstGeom>
          <a:gradFill flip="none" rotWithShape="1">
            <a:gsLst>
              <a:gs pos="0">
                <a:srgbClr val="10B981">
                  <a:alpha val="14000"/>
                </a:srgbClr>
              </a:gs>
              <a:gs pos="40000">
                <a:srgbClr val="047857">
                  <a:alpha val="7000"/>
                </a:srgbClr>
              </a:gs>
              <a:gs pos="100000">
                <a:srgbClr val="050505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10 /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THE GOVERNANCE METRIC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188720"/>
            <a:ext cx="4114800" cy="27432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90000"/>
              </a:lnSpc>
            </a:pPr>
            <a:r>
              <a:rPr sz="24000" b="1">
                <a:solidFill>
                  <a:srgbClr val="10B981"/>
                </a:solidFill>
                <a:latin typeface="Inter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160520"/>
            <a:ext cx="4114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 spc="400">
                <a:solidFill>
                  <a:srgbClr val="34D399"/>
                </a:solidFill>
                <a:latin typeface="Consolas"/>
              </a:rPr>
              <a:t>UNSOURCED CLAIMS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143000"/>
            <a:ext cx="3749039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b="0" i="0" spc="300">
                <a:solidFill>
                  <a:srgbClr val="10B981"/>
                </a:solidFill>
                <a:latin typeface="Consolas"/>
              </a:rPr>
              <a:t>THE ONE METRIC THE BOARD CARES ABOUT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1463040"/>
            <a:ext cx="3749039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Zero unsourced</a:t>
            </a:r>
          </a:p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claims.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7760" y="2880360"/>
            <a:ext cx="3749039" cy="1645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400" b="0" i="0">
                <a:solidFill>
                  <a:srgbClr val="D1D5DB"/>
                </a:solidFill>
                <a:latin typeface="Inter"/>
              </a:rPr>
              <a:t>Every claim traces to source.</a:t>
            </a:r>
          </a:p>
          <a:p>
            <a:pPr algn="l">
              <a:lnSpc>
                <a:spcPct val="150000"/>
              </a:lnSpc>
            </a:pPr>
            <a:endParaRPr sz="1400" b="0" i="0">
              <a:solidFill>
                <a:srgbClr val="D1D5DB"/>
              </a:solidFill>
              <a:latin typeface="Inter"/>
            </a:endParaRPr>
          </a:p>
          <a:p>
            <a:pPr algn="l">
              <a:lnSpc>
                <a:spcPct val="150000"/>
              </a:lnSpc>
            </a:pPr>
            <a:r>
              <a:rPr sz="1400" b="0" i="0">
                <a:solidFill>
                  <a:srgbClr val="D1D5DB"/>
                </a:solidFill>
                <a:latin typeface="Inter"/>
              </a:rPr>
              <a:t>If the system can't cite it,</a:t>
            </a:r>
          </a:p>
          <a:p>
            <a:pPr algn="l">
              <a:lnSpc>
                <a:spcPct val="150000"/>
              </a:lnSpc>
            </a:pPr>
            <a:r>
              <a:rPr sz="1400" b="0" i="0">
                <a:solidFill>
                  <a:srgbClr val="D1D5DB"/>
                </a:solidFill>
                <a:latin typeface="Inter"/>
              </a:rPr>
              <a:t>it refuses to ship it.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11 /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ARCHITECTURE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2400" b="1" i="0">
                <a:solidFill>
                  <a:srgbClr val="FAFAFA"/>
                </a:solidFill>
                <a:latin typeface="Inter"/>
              </a:rPr>
              <a:t>What ‘sovereign knowledge layer’</a:t>
            </a:r>
          </a:p>
          <a:p>
            <a:pPr algn="l">
              <a:lnSpc>
                <a:spcPct val="108000"/>
              </a:lnSpc>
            </a:pPr>
            <a:r>
              <a:rPr sz="2400" b="1" i="0">
                <a:solidFill>
                  <a:srgbClr val="FAFAFA"/>
                </a:solidFill>
                <a:latin typeface="Inter"/>
              </a:rPr>
              <a:t>actually means.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 i="0">
                <a:solidFill>
                  <a:srgbClr val="34D399"/>
                </a:solidFill>
                <a:latin typeface="Inter"/>
              </a:rPr>
              <a:t>Four stages. One perimeter. Every boundary audited.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86000"/>
            <a:ext cx="1920240" cy="2011680"/>
          </a:xfrm>
          <a:prstGeom prst="rect">
            <a:avLst/>
          </a:prstGeom>
          <a:solidFill>
            <a:srgbClr val="FFFFFF">
              <a:alpha val="4000"/>
            </a:srgbClr>
          </a:solidFill>
          <a:ln w="6350">
            <a:solidFill>
              <a:srgbClr val="10B981">
                <a:alpha val="5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85800" y="2560320"/>
            <a:ext cx="14630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FAFAFA"/>
                </a:solidFill>
                <a:latin typeface="Inter"/>
              </a:rPr>
              <a:t>Ingest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2999232"/>
            <a:ext cx="320040" cy="12700"/>
          </a:xfrm>
          <a:prstGeom prst="rect">
            <a:avLst/>
          </a:prstGeom>
          <a:solidFill>
            <a:srgbClr val="10B981">
              <a:alpha val="6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85800" y="3154680"/>
            <a:ext cx="1463040" cy="10058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Document, commit, record —</a:t>
            </a:r>
          </a:p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all sources parsed with lineage.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95728" y="3154680"/>
            <a:ext cx="146304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1" i="0">
                <a:solidFill>
                  <a:srgbClr val="10B981"/>
                </a:solidFill>
                <a:latin typeface="Inter"/>
              </a:rPr>
              <a:t>→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60320" y="2286000"/>
            <a:ext cx="1920240" cy="2011680"/>
          </a:xfrm>
          <a:prstGeom prst="rect">
            <a:avLst/>
          </a:prstGeom>
          <a:solidFill>
            <a:srgbClr val="FFFFFF">
              <a:alpha val="4000"/>
            </a:srgbClr>
          </a:solidFill>
          <a:ln w="6350">
            <a:solidFill>
              <a:srgbClr val="10B981">
                <a:alpha val="5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788920" y="2560320"/>
            <a:ext cx="14630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FAFAFA"/>
                </a:solidFill>
                <a:latin typeface="Inter"/>
              </a:rPr>
              <a:t>Retrieval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788920" y="2999232"/>
            <a:ext cx="320040" cy="12700"/>
          </a:xfrm>
          <a:prstGeom prst="rect">
            <a:avLst/>
          </a:prstGeom>
          <a:solidFill>
            <a:srgbClr val="10B981">
              <a:alpha val="6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2788920" y="3154680"/>
            <a:ext cx="1463040" cy="10058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Source-grounded retrieval</a:t>
            </a:r>
          </a:p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on a sovereign vector store.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98848" y="3154680"/>
            <a:ext cx="146304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1" i="0">
                <a:solidFill>
                  <a:srgbClr val="10B981"/>
                </a:solidFill>
                <a:latin typeface="Inter"/>
              </a:rPr>
              <a:t>→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63440" y="2286000"/>
            <a:ext cx="1920240" cy="2011680"/>
          </a:xfrm>
          <a:prstGeom prst="rect">
            <a:avLst/>
          </a:prstGeom>
          <a:solidFill>
            <a:srgbClr val="FFFFFF">
              <a:alpha val="4000"/>
            </a:srgbClr>
          </a:solidFill>
          <a:ln w="6350">
            <a:solidFill>
              <a:srgbClr val="10B981">
                <a:alpha val="5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892040" y="2560320"/>
            <a:ext cx="14630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FAFAFA"/>
                </a:solidFill>
                <a:latin typeface="Inter"/>
              </a:rPr>
              <a:t>Governance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92040" y="2999232"/>
            <a:ext cx="320040" cy="12700"/>
          </a:xfrm>
          <a:prstGeom prst="rect">
            <a:avLst/>
          </a:prstGeom>
          <a:solidFill>
            <a:srgbClr val="10B981">
              <a:alpha val="6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892040" y="3154680"/>
            <a:ext cx="1463040" cy="10058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Refusal by default.</a:t>
            </a:r>
          </a:p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Unsourced claims are flagged.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01968" y="3154680"/>
            <a:ext cx="146304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1" i="0">
                <a:solidFill>
                  <a:srgbClr val="10B981"/>
                </a:solidFill>
                <a:latin typeface="Inter"/>
              </a:rPr>
              <a:t>→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66560" y="2286000"/>
            <a:ext cx="1920240" cy="2011680"/>
          </a:xfrm>
          <a:prstGeom prst="rect">
            <a:avLst/>
          </a:prstGeom>
          <a:solidFill>
            <a:srgbClr val="FFFFFF">
              <a:alpha val="4000"/>
            </a:srgbClr>
          </a:solidFill>
          <a:ln w="6350">
            <a:solidFill>
              <a:srgbClr val="10B981">
                <a:alpha val="5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995160" y="2560320"/>
            <a:ext cx="14630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FAFAFA"/>
                </a:solidFill>
                <a:latin typeface="Inter"/>
              </a:rPr>
              <a:t>Output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995160" y="2999232"/>
            <a:ext cx="320040" cy="12700"/>
          </a:xfrm>
          <a:prstGeom prst="rect">
            <a:avLst/>
          </a:prstGeom>
          <a:solidFill>
            <a:srgbClr val="10B981">
              <a:alpha val="6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6995160" y="3154680"/>
            <a:ext cx="1463040" cy="10058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Every claim carries</a:t>
            </a:r>
          </a:p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its audit trail.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0" i="0">
                <a:solidFill>
                  <a:srgbClr val="9CA3AF"/>
                </a:solidFill>
                <a:latin typeface="Inter"/>
              </a:rPr>
              <a:t>EU jurisdiction. Sovereign compute. Audited at every boundary.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12 /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WHAT GOOD LOOKS LIKE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77240"/>
            <a:ext cx="82296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Three non-negotiables for</a:t>
            </a:r>
          </a:p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data-ready, governed AI.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103120"/>
            <a:ext cx="2697480" cy="2103120"/>
          </a:xfrm>
          <a:prstGeom prst="roundRect">
            <a:avLst>
              <a:gd name="adj" fmla="val 4000"/>
            </a:avLst>
          </a:prstGeom>
          <a:solidFill>
            <a:srgbClr val="FFFFFF">
              <a:alpha val="5000"/>
            </a:srgbClr>
          </a:solidFill>
          <a:ln w="5080">
            <a:solidFill>
              <a:srgbClr val="FFFFFF">
                <a:alpha val="10000"/>
              </a:srgbClr>
            </a:solidFill>
          </a:ln>
          <a:effectLst>
            <a:glow rad="101600">
              <a:srgbClr val="10B981">
                <a:alpha val="22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31520" y="237744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 spc="300">
                <a:solidFill>
                  <a:srgbClr val="10B981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788920"/>
            <a:ext cx="21488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 i="0">
                <a:solidFill>
                  <a:srgbClr val="FAFAFA"/>
                </a:solidFill>
                <a:latin typeface="Inter"/>
              </a:rPr>
              <a:t>Source-grounded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383280"/>
            <a:ext cx="214884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D1D5DB"/>
                </a:solidFill>
                <a:latin typeface="Inter"/>
              </a:rPr>
              <a:t>Every output traces to a document, commit, or record.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D1D5DB"/>
                </a:solidFill>
                <a:latin typeface="Inter"/>
              </a:rPr>
              <a:t>No freeform generation.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46120" y="2103120"/>
            <a:ext cx="2697480" cy="2103120"/>
          </a:xfrm>
          <a:prstGeom prst="roundRect">
            <a:avLst>
              <a:gd name="adj" fmla="val 4000"/>
            </a:avLst>
          </a:prstGeom>
          <a:solidFill>
            <a:srgbClr val="FFFFFF">
              <a:alpha val="5000"/>
            </a:srgbClr>
          </a:solidFill>
          <a:ln w="5080">
            <a:solidFill>
              <a:srgbClr val="FFFFFF">
                <a:alpha val="10000"/>
              </a:srgbClr>
            </a:solidFill>
          </a:ln>
          <a:effectLst>
            <a:glow rad="101600">
              <a:srgbClr val="10B981">
                <a:alpha val="22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20440" y="237744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 spc="300">
                <a:solidFill>
                  <a:srgbClr val="10B981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0440" y="2788920"/>
            <a:ext cx="21488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 i="0">
                <a:solidFill>
                  <a:srgbClr val="FAFAFA"/>
                </a:solidFill>
                <a:latin typeface="Inter"/>
              </a:rPr>
              <a:t>Sovereign by architecture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3383280"/>
            <a:ext cx="214884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D1D5DB"/>
                </a:solidFill>
                <a:latin typeface="Inter"/>
              </a:rPr>
              <a:t>EU-jurisdiction compute. IP inside the perimeter —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D1D5DB"/>
                </a:solidFill>
                <a:latin typeface="Inter"/>
              </a:rPr>
              <a:t>by architecture, not policy.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35040" y="2103120"/>
            <a:ext cx="2697480" cy="2103120"/>
          </a:xfrm>
          <a:prstGeom prst="roundRect">
            <a:avLst>
              <a:gd name="adj" fmla="val 4000"/>
            </a:avLst>
          </a:prstGeom>
          <a:solidFill>
            <a:srgbClr val="FFFFFF">
              <a:alpha val="5000"/>
            </a:srgbClr>
          </a:solidFill>
          <a:ln w="5080">
            <a:solidFill>
              <a:srgbClr val="FFFFFF">
                <a:alpha val="10000"/>
              </a:srgbClr>
            </a:solidFill>
          </a:ln>
          <a:effectLst>
            <a:glow rad="101600">
              <a:srgbClr val="10B981">
                <a:alpha val="22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309360" y="2377440"/>
            <a:ext cx="6400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 spc="300">
                <a:solidFill>
                  <a:srgbClr val="10B981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788920"/>
            <a:ext cx="21488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 i="0">
                <a:solidFill>
                  <a:srgbClr val="FAFAFA"/>
                </a:solidFill>
                <a:latin typeface="Inter"/>
              </a:rPr>
              <a:t>Governance-by-design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3383280"/>
            <a:ext cx="214884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D1D5DB"/>
                </a:solidFill>
                <a:latin typeface="Inter"/>
              </a:rPr>
              <a:t>Compliance lives in the pipeline —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D1D5DB"/>
                </a:solidFill>
                <a:latin typeface="Inter"/>
              </a:rPr>
              <a:t>not the checklist. The system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D1D5DB"/>
                </a:solidFill>
                <a:latin typeface="Inter"/>
              </a:rPr>
              <a:t>refuses when data is insufficient.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200" b="1" i="0">
                <a:solidFill>
                  <a:srgbClr val="34D399"/>
                </a:solidFill>
                <a:latin typeface="Inter"/>
              </a:rPr>
              <a:t>Miss one — and your AI stack isn't enterprise-ready.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13 /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2026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Three things every data leader</a:t>
            </a:r>
          </a:p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must do this year.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148840"/>
            <a:ext cx="8229600" cy="86868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85800" y="2331720"/>
            <a:ext cx="82296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400" b="1" i="0">
                <a:solidFill>
                  <a:srgbClr val="10B981"/>
                </a:solidFill>
                <a:latin typeface="Inter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91640" y="2331720"/>
            <a:ext cx="676656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 i="0">
                <a:solidFill>
                  <a:srgbClr val="FAFAFA"/>
                </a:solidFill>
                <a:latin typeface="Inter"/>
              </a:rPr>
              <a:t>Map where knowledge lives.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91640" y="2679192"/>
            <a:ext cx="67665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 i="0">
                <a:solidFill>
                  <a:srgbClr val="D1D5DB"/>
                </a:solidFill>
                <a:latin typeface="Inter"/>
              </a:rPr>
              <a:t>Start with the 3 R&amp;D workflows your CFO already questions.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3182112"/>
            <a:ext cx="8229600" cy="86868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85800" y="3364992"/>
            <a:ext cx="82296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400" b="1" i="0">
                <a:solidFill>
                  <a:srgbClr val="10B981"/>
                </a:solidFill>
                <a:latin typeface="Inter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1640" y="3364992"/>
            <a:ext cx="676656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 i="0">
                <a:solidFill>
                  <a:srgbClr val="FAFAFA"/>
                </a:solidFill>
                <a:latin typeface="Inter"/>
              </a:rPr>
              <a:t>Build the sovereign knowledge layer.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91640" y="3712464"/>
            <a:ext cx="67665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 i="0">
                <a:solidFill>
                  <a:srgbClr val="D1D5DB"/>
                </a:solidFill>
                <a:latin typeface="Inter"/>
              </a:rPr>
              <a:t>One perimeter. Source-grounded. EU-hosted. Auditable.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4215384"/>
            <a:ext cx="8229600" cy="86868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85800" y="4398264"/>
            <a:ext cx="82296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400" b="1" i="0">
                <a:solidFill>
                  <a:srgbClr val="10B981"/>
                </a:solidFill>
                <a:latin typeface="Inter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91640" y="4398264"/>
            <a:ext cx="676656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 i="0">
                <a:solidFill>
                  <a:srgbClr val="FAFAFA"/>
                </a:solidFill>
                <a:latin typeface="Inter"/>
              </a:rPr>
              <a:t>Move governance from policy to pipeline.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91640" y="4745736"/>
            <a:ext cx="67665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 i="0">
                <a:solidFill>
                  <a:srgbClr val="D1D5DB"/>
                </a:solidFill>
                <a:latin typeface="Inter"/>
              </a:rPr>
              <a:t>Lineage, refusal, Frascati-documented — enforced in code.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2971800" y="0"/>
            <a:ext cx="3200400" cy="3200400"/>
          </a:xfrm>
          <a:prstGeom prst="ellipse">
            <a:avLst/>
          </a:prstGeom>
          <a:gradFill flip="none" rotWithShape="1">
            <a:gsLst>
              <a:gs pos="0">
                <a:srgbClr val="10B981">
                  <a:alpha val="22000"/>
                </a:srgbClr>
              </a:gs>
              <a:gs pos="40000">
                <a:srgbClr val="047857">
                  <a:alpha val="11000"/>
                </a:srgbClr>
              </a:gs>
              <a:gs pos="100000">
                <a:srgbClr val="050505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14 /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THE DATA LEADER'S MOMENT</a:t>
            </a:r>
          </a:p>
        </p:txBody>
      </p:sp>
      <p:sp>
        <p:nvSpPr>
          <p:cNvPr id="7" name="Oval 6"/>
          <p:cNvSpPr/>
          <p:nvPr/>
        </p:nvSpPr>
        <p:spPr>
          <a:xfrm>
            <a:off x="3566160" y="594360"/>
            <a:ext cx="2011680" cy="2011680"/>
          </a:xfrm>
          <a:prstGeom prst="ellipse">
            <a:avLst/>
          </a:prstGeom>
          <a:gradFill flip="none" rotWithShape="1">
            <a:gsLst>
              <a:gs pos="0">
                <a:srgbClr val="10B981">
                  <a:alpha val="30000"/>
                </a:srgbClr>
              </a:gs>
              <a:gs pos="35000">
                <a:srgbClr val="047857">
                  <a:alpha val="12000"/>
                </a:srgbClr>
              </a:gs>
              <a:gs pos="100000">
                <a:srgbClr val="050505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4114800" y="1143000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1A1A1A"/>
              </a:gs>
              <a:gs pos="60000">
                <a:srgbClr val="0A0A0A"/>
              </a:gs>
              <a:gs pos="100000">
                <a:srgbClr val="000000"/>
              </a:gs>
            </a:gsLst>
            <a:path path="circle">
              <a:fillToRect l="35000" t="35000" r="35000" b="35000"/>
            </a:path>
          </a:gradFill>
          <a:ln w="3810">
            <a:solidFill>
              <a:srgbClr val="2A2A2A">
                <a:alpha val="6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260604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200" b="1" i="0">
                <a:solidFill>
                  <a:srgbClr val="FAFAFA"/>
                </a:solidFill>
                <a:latin typeface="Inter"/>
              </a:rPr>
              <a:t>Ready to prove business value?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10896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200" b="1" i="0">
                <a:solidFill>
                  <a:srgbClr val="10B981"/>
                </a:solidFill>
                <a:latin typeface="Inter"/>
              </a:rPr>
              <a:t>We are.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749039"/>
            <a:ext cx="7315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0" i="0">
                <a:solidFill>
                  <a:srgbClr val="9CA3AF"/>
                </a:solidFill>
                <a:latin typeface="Inter"/>
              </a:rPr>
              <a:t>Sovereign AI engineering for European R&amp;D.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57600" y="4206240"/>
            <a:ext cx="1828800" cy="384048"/>
          </a:xfrm>
          <a:prstGeom prst="roundRect">
            <a:avLst>
              <a:gd name="adj" fmla="val 50000"/>
            </a:avLst>
          </a:prstGeom>
          <a:solidFill>
            <a:srgbClr val="050505">
              <a:alpha val="100000"/>
            </a:srgbClr>
          </a:solidFill>
          <a:ln w="7620">
            <a:solidFill>
              <a:srgbClr val="FFFFFF">
                <a:alpha val="3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64592" tIns="0" rIns="164592" bIns="0" rtlCol="0" anchor="ctr"/>
          <a:lstStyle/>
          <a:p>
            <a:pPr algn="ctr"/>
            <a:r>
              <a:rPr sz="1100" b="1">
                <a:solidFill>
                  <a:srgbClr val="FAFAFA"/>
                </a:solidFill>
                <a:latin typeface="Inter"/>
              </a:rPr>
              <a:t>innobutler.com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4846320"/>
            <a:ext cx="914400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800" b="0" i="0" spc="200">
                <a:solidFill>
                  <a:srgbClr val="6B7280"/>
                </a:solidFill>
                <a:latin typeface="Consolas"/>
              </a:rPr>
              <a:t>awoellwarth@innobutler.com     ·     +49 151 745 90 109     ·     Berlin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1828800" y="-182880"/>
            <a:ext cx="5486400" cy="5486400"/>
          </a:xfrm>
          <a:prstGeom prst="ellipse">
            <a:avLst/>
          </a:prstGeom>
          <a:gradFill flip="none" rotWithShape="1">
            <a:gsLst>
              <a:gs pos="0">
                <a:srgbClr val="10B981">
                  <a:alpha val="22000"/>
                </a:srgbClr>
              </a:gs>
              <a:gs pos="40000">
                <a:srgbClr val="047857">
                  <a:alpha val="11000"/>
                </a:srgbClr>
              </a:gs>
              <a:gs pos="100000">
                <a:srgbClr val="050505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554480"/>
            <a:ext cx="8229600" cy="2011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13000" b="1" i="0" spc="200">
                <a:solidFill>
                  <a:srgbClr val="10B981"/>
                </a:solidFill>
                <a:latin typeface="Inter"/>
              </a:rPr>
              <a:t>Q &amp; 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069080"/>
            <a:ext cx="8229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600" b="0" i="0">
                <a:solidFill>
                  <a:srgbClr val="FAFAFA"/>
                </a:solidFill>
                <a:latin typeface="Inter"/>
              </a:rPr>
              <a:t>Thank you. Happy to take questions.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1600200" y="137160"/>
            <a:ext cx="5943600" cy="5943600"/>
          </a:xfrm>
          <a:prstGeom prst="ellipse">
            <a:avLst/>
          </a:prstGeom>
          <a:gradFill flip="none" rotWithShape="1">
            <a:gsLst>
              <a:gs pos="0">
                <a:srgbClr val="10B981">
                  <a:alpha val="22000"/>
                </a:srgbClr>
              </a:gs>
              <a:gs pos="40000">
                <a:srgbClr val="047857">
                  <a:alpha val="11000"/>
                </a:srgbClr>
              </a:gs>
              <a:gs pos="100000">
                <a:srgbClr val="050505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01 /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005840"/>
            <a:ext cx="91440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 spc="500">
                <a:solidFill>
                  <a:srgbClr val="10B981"/>
                </a:solidFill>
                <a:latin typeface="Consolas"/>
              </a:rPr>
              <a:t>ACT I  ·  THE DILEMMA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1783080"/>
            <a:ext cx="859536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4800" b="1" i="0">
                <a:solidFill>
                  <a:srgbClr val="FAFAFA"/>
                </a:solidFill>
                <a:latin typeface="Inter"/>
              </a:rPr>
              <a:t>Do you know where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2514600"/>
            <a:ext cx="859536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4800" b="1" i="0">
                <a:solidFill>
                  <a:srgbClr val="10B981"/>
                </a:solidFill>
                <a:latin typeface="Inter"/>
              </a:rPr>
              <a:t>your data actually lives?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977639"/>
            <a:ext cx="82296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sz="1300" b="0" i="0">
                <a:solidFill>
                  <a:srgbClr val="9CA3AF"/>
                </a:solidFill>
                <a:latin typeface="Inter"/>
              </a:rPr>
              <a:t>Not where your SaaS vendor says.</a:t>
            </a:r>
          </a:p>
          <a:p>
            <a:pPr algn="ctr">
              <a:lnSpc>
                <a:spcPct val="150000"/>
              </a:lnSpc>
            </a:pPr>
            <a:r>
              <a:rPr sz="1300" b="0" i="0">
                <a:solidFill>
                  <a:srgbClr val="9CA3AF"/>
                </a:solidFill>
                <a:latin typeface="Inter"/>
              </a:rPr>
              <a:t>Not where your architecture diagram shows.</a:t>
            </a:r>
          </a:p>
          <a:p>
            <a:pPr algn="ctr">
              <a:lnSpc>
                <a:spcPct val="150000"/>
              </a:lnSpc>
            </a:pPr>
            <a:r>
              <a:rPr sz="1300" b="0" i="0">
                <a:solidFill>
                  <a:srgbClr val="9CA3AF"/>
                </a:solidFill>
                <a:latin typeface="Inter"/>
              </a:rPr>
              <a:t>Where it actually lives.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02 /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THE CDO DILEMMA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3000" b="1" i="0">
                <a:solidFill>
                  <a:srgbClr val="FAFAFA"/>
                </a:solidFill>
                <a:latin typeface="Inter"/>
              </a:rPr>
              <a:t>Everyone says data is the new oil.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389888"/>
            <a:ext cx="8229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0" i="0">
                <a:solidFill>
                  <a:srgbClr val="34D399"/>
                </a:solidFill>
                <a:latin typeface="Inter"/>
              </a:rPr>
              <a:t>So why is the CDO still fighting for a seat?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240280"/>
            <a:ext cx="2621280" cy="205740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31520" y="2514600"/>
            <a:ext cx="207264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5000" b="1" i="0">
                <a:solidFill>
                  <a:srgbClr val="10B981"/>
                </a:solidFill>
                <a:latin typeface="Inter"/>
              </a:rPr>
              <a:t>43%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3383280"/>
            <a:ext cx="365760" cy="12700"/>
          </a:xfrm>
          <a:prstGeom prst="rect">
            <a:avLst/>
          </a:prstGeom>
          <a:solidFill>
            <a:srgbClr val="10B981">
              <a:alpha val="6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31520" y="3538728"/>
            <a:ext cx="207264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of CDOs report two layers</a:t>
            </a:r>
          </a:p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deep in IT.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61360" y="2240280"/>
            <a:ext cx="2621280" cy="205740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3535680" y="2514600"/>
            <a:ext cx="207264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4200" b="1" i="0">
                <a:solidFill>
                  <a:srgbClr val="10B981"/>
                </a:solidFill>
                <a:latin typeface="Inter"/>
              </a:rPr>
              <a:t>&lt;50%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35680" y="3383280"/>
            <a:ext cx="365760" cy="12700"/>
          </a:xfrm>
          <a:prstGeom prst="rect">
            <a:avLst/>
          </a:prstGeom>
          <a:solidFill>
            <a:srgbClr val="10B981">
              <a:alpha val="6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535680" y="3538728"/>
            <a:ext cx="207264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of data investments are</a:t>
            </a:r>
          </a:p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C-suite trusted.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065520" y="2240280"/>
            <a:ext cx="2621280" cy="205740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339840" y="2514600"/>
            <a:ext cx="207264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5000" b="1" i="0">
                <a:solidFill>
                  <a:srgbClr val="10B981"/>
                </a:solidFill>
                <a:latin typeface="Inter"/>
              </a:rPr>
              <a:t>2.8×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39840" y="3383280"/>
            <a:ext cx="365760" cy="12700"/>
          </a:xfrm>
          <a:prstGeom prst="rect">
            <a:avLst/>
          </a:prstGeom>
          <a:solidFill>
            <a:srgbClr val="10B981">
              <a:alpha val="6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339840" y="3538728"/>
            <a:ext cx="207264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faster decisions</a:t>
            </a:r>
          </a:p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in governed firms.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572000"/>
            <a:ext cx="822960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50" b="0" i="0" spc="200">
                <a:solidFill>
                  <a:srgbClr val="6B7280"/>
                </a:solidFill>
                <a:latin typeface="Consolas"/>
              </a:rPr>
              <a:t>SOURCES · GARTNER CDO SURVEY 2025 · IDC DATA &amp; AI LEADERSHIP INDEX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03 /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WHAT THE RESEARCH SHOWS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Adoption is universal.</a:t>
            </a:r>
          </a:p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Maturity is almost non-existent.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057400"/>
            <a:ext cx="4754880" cy="2514600"/>
          </a:xfrm>
          <a:prstGeom prst="roundRect">
            <a:avLst>
              <a:gd name="adj" fmla="val 4000"/>
            </a:avLst>
          </a:prstGeom>
          <a:solidFill>
            <a:srgbClr val="FFFFFF">
              <a:alpha val="6000"/>
            </a:srgbClr>
          </a:solidFill>
          <a:ln w="5080">
            <a:solidFill>
              <a:srgbClr val="FFFFFF">
                <a:alpha val="10000"/>
              </a:srgbClr>
            </a:solidFill>
          </a:ln>
          <a:effectLst>
            <a:glow rad="101600">
              <a:srgbClr val="10B981">
                <a:alpha val="22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31520" y="2286000"/>
            <a:ext cx="4206240" cy="173736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sz="7000" b="1">
                <a:solidFill>
                  <a:srgbClr val="10B981"/>
                </a:solidFill>
                <a:latin typeface="Inter"/>
              </a:rPr>
              <a:t>~</a:t>
            </a:r>
            <a:r>
              <a:rPr sz="13000" b="1">
                <a:solidFill>
                  <a:srgbClr val="10B981"/>
                </a:solidFill>
                <a:latin typeface="Inter"/>
              </a:rPr>
              <a:t>1%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931919"/>
            <a:ext cx="42062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 i="0">
                <a:solidFill>
                  <a:srgbClr val="D1D5DB"/>
                </a:solidFill>
                <a:latin typeface="Inter"/>
              </a:rPr>
              <a:t>of companies are AI-mature at scale.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40680" y="2057400"/>
            <a:ext cx="3246120" cy="1188720"/>
          </a:xfrm>
          <a:prstGeom prst="roundRect">
            <a:avLst>
              <a:gd name="adj" fmla="val 4000"/>
            </a:avLst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669280" y="2286000"/>
            <a:ext cx="118872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400" b="1" i="0">
                <a:solidFill>
                  <a:srgbClr val="FAFAFA"/>
                </a:solidFill>
                <a:latin typeface="Inter"/>
              </a:rPr>
              <a:t>78%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0" y="2377440"/>
            <a:ext cx="169164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D1D5DB"/>
                </a:solidFill>
                <a:latin typeface="Inter"/>
              </a:rPr>
              <a:t>use AI in at least</a:t>
            </a:r>
          </a:p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D1D5DB"/>
                </a:solidFill>
                <a:latin typeface="Inter"/>
              </a:rPr>
              <a:t>one business function.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40680" y="3383280"/>
            <a:ext cx="3246120" cy="1188720"/>
          </a:xfrm>
          <a:prstGeom prst="roundRect">
            <a:avLst>
              <a:gd name="adj" fmla="val 4000"/>
            </a:avLst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669280" y="3611880"/>
            <a:ext cx="118872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400" b="1" i="0">
                <a:solidFill>
                  <a:srgbClr val="FAFAFA"/>
                </a:solidFill>
                <a:latin typeface="Inter"/>
              </a:rPr>
              <a:t>39%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0" y="3703320"/>
            <a:ext cx="169164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D1D5DB"/>
                </a:solidFill>
                <a:latin typeface="Inter"/>
              </a:rPr>
              <a:t>see measurable EBIT</a:t>
            </a:r>
          </a:p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D1D5DB"/>
                </a:solidFill>
                <a:latin typeface="Inter"/>
              </a:rPr>
              <a:t>impact from adoption.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983480"/>
            <a:ext cx="822960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50" b="0" i="0" spc="200">
                <a:solidFill>
                  <a:srgbClr val="6B7280"/>
                </a:solidFill>
                <a:latin typeface="Consolas"/>
              </a:rPr>
              <a:t>SOURCES · MCKINSEY STATE OF AI 2025 · GARTNER CDO SURVEY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1005840" y="-868680"/>
            <a:ext cx="7132320" cy="7132320"/>
          </a:xfrm>
          <a:prstGeom prst="ellipse">
            <a:avLst/>
          </a:prstGeom>
          <a:gradFill flip="none" rotWithShape="1">
            <a:gsLst>
              <a:gs pos="0">
                <a:srgbClr val="10B981">
                  <a:alpha val="20000"/>
                </a:srgbClr>
              </a:gs>
              <a:gs pos="40000">
                <a:srgbClr val="047857">
                  <a:alpha val="10000"/>
                </a:srgbClr>
              </a:gs>
              <a:gs pos="100000">
                <a:srgbClr val="050505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04 /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874519"/>
            <a:ext cx="859536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5600" b="1" i="0">
                <a:solidFill>
                  <a:srgbClr val="FAFAFA"/>
                </a:solidFill>
                <a:latin typeface="Inter"/>
              </a:rPr>
              <a:t>Adoption was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2697480"/>
            <a:ext cx="859536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5600" b="1" i="0">
                <a:solidFill>
                  <a:srgbClr val="10B981"/>
                </a:solidFill>
                <a:latin typeface="Inter"/>
              </a:rPr>
              <a:t>the easy part.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794760"/>
            <a:ext cx="7315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0" i="0">
                <a:solidFill>
                  <a:srgbClr val="D1D5DB"/>
                </a:solidFill>
                <a:latin typeface="Inter"/>
              </a:rPr>
              <a:t>The hard part is what you do with it.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224528"/>
            <a:ext cx="91440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0" i="0">
                <a:solidFill>
                  <a:srgbClr val="9CA3AF"/>
                </a:solidFill>
                <a:latin typeface="Inter"/>
              </a:rPr>
              <a:t>From field work with 11 DACH R&amp;D organisations.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05 /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LESSONS FROM THE FIELD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What I learned from</a:t>
            </a:r>
          </a:p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enterprise R&amp;D clients.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194560"/>
            <a:ext cx="3931920" cy="123444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31520" y="2395728"/>
            <a:ext cx="33832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FAFAFA"/>
                </a:solidFill>
                <a:latin typeface="Inter"/>
              </a:rPr>
              <a:t>Budget bravado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788920"/>
            <a:ext cx="338328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Approved transformation. Refused GPU capex.</a:t>
            </a:r>
          </a:p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Spent 3× on consultants.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54880" y="2194560"/>
            <a:ext cx="3931920" cy="123444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029200" y="2395728"/>
            <a:ext cx="33832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FAFAFA"/>
                </a:solidFill>
                <a:latin typeface="Inter"/>
              </a:rPr>
              <a:t>Shadow AI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0" y="2788920"/>
            <a:ext cx="338328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R&amp;D pasting IP into public ChatGPT —</a:t>
            </a:r>
          </a:p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internal tools were too slow.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566160"/>
            <a:ext cx="3931920" cy="123444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31520" y="3767328"/>
            <a:ext cx="33832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FAFAFA"/>
                </a:solidFill>
                <a:latin typeface="Inter"/>
              </a:rPr>
              <a:t>Dashboard theatre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160520"/>
            <a:ext cx="338328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BI dashboards mistaken for readiness.</a:t>
            </a:r>
          </a:p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No lineage. No grounding.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754880" y="3566160"/>
            <a:ext cx="3931920" cy="123444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029200" y="3767328"/>
            <a:ext cx="33832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FAFAFA"/>
                </a:solidFill>
                <a:latin typeface="Inter"/>
              </a:rPr>
              <a:t>Cloud lock-in denial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0" y="4160520"/>
            <a:ext cx="338328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€40K/mo Azure egress. No exit plan.</a:t>
            </a:r>
          </a:p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‘We'll migrate later’ never came.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06 /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HIDDEN VALUE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The value buried in your data —</a:t>
            </a:r>
          </a:p>
          <a:p>
            <a:pPr algn="l">
              <a:lnSpc>
                <a:spcPct val="108000"/>
              </a:lnSpc>
            </a:pPr>
            <a:r>
              <a:rPr sz="2600" b="1" i="0">
                <a:solidFill>
                  <a:srgbClr val="FAFAFA"/>
                </a:solidFill>
                <a:latin typeface="Inter"/>
              </a:rPr>
              <a:t>that nobody is measuring.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965960"/>
            <a:ext cx="4114800" cy="2651760"/>
          </a:xfrm>
          <a:prstGeom prst="roundRect">
            <a:avLst>
              <a:gd name="adj" fmla="val 4000"/>
            </a:avLst>
          </a:prstGeom>
          <a:solidFill>
            <a:srgbClr val="FFFFFF">
              <a:alpha val="5000"/>
            </a:srgbClr>
          </a:solidFill>
          <a:ln w="5080">
            <a:solidFill>
              <a:srgbClr val="FFFFFF">
                <a:alpha val="10000"/>
              </a:srgbClr>
            </a:solidFill>
          </a:ln>
          <a:effectLst>
            <a:glow rad="101600">
              <a:srgbClr val="10B981">
                <a:alpha val="22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77240" y="2148840"/>
            <a:ext cx="3657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300">
                <a:solidFill>
                  <a:srgbClr val="10B981"/>
                </a:solidFill>
                <a:latin typeface="Consolas"/>
              </a:rPr>
              <a:t>R&amp;D TIME SPENT 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468880"/>
            <a:ext cx="3657600" cy="17373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lnSpc>
                <a:spcPct val="95000"/>
              </a:lnSpc>
            </a:pPr>
            <a:r>
              <a:rPr sz="9200" b="1">
                <a:solidFill>
                  <a:srgbClr val="FAFAFA"/>
                </a:solidFill>
                <a:latin typeface="Inter"/>
              </a:rPr>
              <a:t>42</a:t>
            </a:r>
            <a:r>
              <a:rPr sz="3600" b="1">
                <a:solidFill>
                  <a:srgbClr val="FAFAFA"/>
                </a:solidFill>
                <a:latin typeface="Inter"/>
              </a:rPr>
              <a:t>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36576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Admin, reporting and knowledge retrieval —</a:t>
            </a:r>
          </a:p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not research.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800600" y="1965960"/>
            <a:ext cx="3886200" cy="2651760"/>
          </a:xfrm>
          <a:prstGeom prst="roundRect">
            <a:avLst>
              <a:gd name="adj" fmla="val 4000"/>
            </a:avLst>
          </a:prstGeom>
          <a:solidFill>
            <a:srgbClr val="FFFFFF">
              <a:alpha val="4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074920" y="2121408"/>
            <a:ext cx="33375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300">
                <a:solidFill>
                  <a:srgbClr val="10B981"/>
                </a:solidFill>
                <a:latin typeface="Consolas"/>
              </a:rPr>
              <a:t>COUNTRY SPOTLIGHT · GERMANY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74920" y="2468880"/>
            <a:ext cx="16916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800" b="1" i="0">
                <a:solidFill>
                  <a:srgbClr val="34D399"/>
                </a:solidFill>
                <a:latin typeface="Inter"/>
              </a:rPr>
              <a:t>€121B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12280" y="2606040"/>
            <a:ext cx="169164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 i="0">
                <a:solidFill>
                  <a:srgbClr val="D1D5DB"/>
                </a:solidFill>
                <a:latin typeface="Inter"/>
              </a:rPr>
              <a:t>2024 R&amp;D spend in DE —</a:t>
            </a:r>
          </a:p>
          <a:p>
            <a:pPr algn="l">
              <a:lnSpc>
                <a:spcPct val="140000"/>
              </a:lnSpc>
            </a:pPr>
            <a:r>
              <a:rPr sz="1050" b="0" i="0">
                <a:solidFill>
                  <a:srgbClr val="D1D5DB"/>
                </a:solidFill>
                <a:latin typeface="Inter"/>
              </a:rPr>
              <a:t>more than UK + FR combined.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74920" y="3566160"/>
            <a:ext cx="16916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800" b="1" i="0">
                <a:solidFill>
                  <a:srgbClr val="34D399"/>
                </a:solidFill>
                <a:latin typeface="Inter"/>
              </a:rPr>
              <a:t>€25M+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12280" y="3703320"/>
            <a:ext cx="169164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 i="0">
                <a:solidFill>
                  <a:srgbClr val="D1D5DB"/>
                </a:solidFill>
                <a:latin typeface="Inter"/>
              </a:rPr>
              <a:t>Annual efficiency tax per</a:t>
            </a:r>
          </a:p>
          <a:p>
            <a:pPr algn="l">
              <a:lnSpc>
                <a:spcPct val="140000"/>
              </a:lnSpc>
            </a:pPr>
            <a:r>
              <a:rPr sz="1050" b="0" i="0">
                <a:solidFill>
                  <a:srgbClr val="D1D5DB"/>
                </a:solidFill>
                <a:latin typeface="Inter"/>
              </a:rPr>
              <a:t>500-person R&amp;D org.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709160"/>
            <a:ext cx="822960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50" b="0" i="0" spc="200">
                <a:solidFill>
                  <a:srgbClr val="6B7280"/>
                </a:solidFill>
                <a:latin typeface="Consolas"/>
              </a:rPr>
              <a:t>SOURCES · BMBF R&amp;D STATISTICS 2024 · INNOBUTLER FIELD STUDY — 11 DACH R&amp;D ORGS, 2024–2025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07 /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CASE STUDY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2200" b="1" i="0">
                <a:solidFill>
                  <a:srgbClr val="FAFAFA"/>
                </a:solidFill>
                <a:latin typeface="Inter"/>
              </a:rPr>
              <a:t>120× more output —</a:t>
            </a:r>
          </a:p>
          <a:p>
            <a:pPr algn="l">
              <a:lnSpc>
                <a:spcPct val="108000"/>
              </a:lnSpc>
            </a:pPr>
            <a:r>
              <a:rPr sz="2200" b="1" i="0">
                <a:solidFill>
                  <a:srgbClr val="FAFAFA"/>
                </a:solidFill>
                <a:latin typeface="Inter"/>
              </a:rPr>
              <a:t>same team, same data.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55448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9CA3AF"/>
                </a:solidFill>
                <a:latin typeface="Inter"/>
              </a:rPr>
              <a:t>Mid-cap industrial R&amp;D · DACH · anonymised · knowledge layer deployed Q2 2024.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931920" cy="2651760"/>
          </a:xfrm>
          <a:prstGeom prst="roundRect">
            <a:avLst>
              <a:gd name="adj" fmla="val 4000"/>
            </a:avLst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31520" y="2148840"/>
            <a:ext cx="2743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b="0" i="0" spc="300">
                <a:solidFill>
                  <a:srgbClr val="EF4444"/>
                </a:solidFill>
                <a:latin typeface="Consolas"/>
              </a:rPr>
              <a:t>BEFORE · MANUAL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697480"/>
            <a:ext cx="22860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Hours per tender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17520" y="269748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0000"/>
              </a:lnSpc>
            </a:pPr>
            <a:r>
              <a:rPr sz="1300" b="1" i="0">
                <a:solidFill>
                  <a:srgbClr val="EF4444"/>
                </a:solidFill>
                <a:latin typeface="Inter"/>
              </a:rPr>
              <a:t>2,000 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3154680"/>
            <a:ext cx="22860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Tenders per year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17520" y="315468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0000"/>
              </a:lnSpc>
            </a:pPr>
            <a:r>
              <a:rPr sz="1300" b="1" i="0">
                <a:solidFill>
                  <a:srgbClr val="EF4444"/>
                </a:solidFill>
                <a:latin typeface="Inter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3611880"/>
            <a:ext cx="22860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Annual cost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17520" y="361188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0000"/>
              </a:lnSpc>
            </a:pPr>
            <a:r>
              <a:rPr sz="1300" b="1" i="0">
                <a:solidFill>
                  <a:srgbClr val="EF4444"/>
                </a:solidFill>
                <a:latin typeface="Inter"/>
              </a:rPr>
              <a:t>€720,000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4069080"/>
            <a:ext cx="22860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Opportunities captured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17520" y="406908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0000"/>
              </a:lnSpc>
            </a:pPr>
            <a:r>
              <a:rPr sz="1300" b="1" i="0">
                <a:solidFill>
                  <a:srgbClr val="EF4444"/>
                </a:solidFill>
                <a:latin typeface="Inter"/>
              </a:rPr>
              <a:t>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754880" y="1965960"/>
            <a:ext cx="3931920" cy="2651760"/>
          </a:xfrm>
          <a:prstGeom prst="roundRect">
            <a:avLst>
              <a:gd name="adj" fmla="val 4000"/>
            </a:avLst>
          </a:prstGeom>
          <a:solidFill>
            <a:srgbClr val="FFFFFF">
              <a:alpha val="6000"/>
            </a:srgbClr>
          </a:solidFill>
          <a:ln w="5080">
            <a:solidFill>
              <a:srgbClr val="FFFFFF">
                <a:alpha val="10000"/>
              </a:srgbClr>
            </a:solidFill>
          </a:ln>
          <a:effectLst>
            <a:glow rad="101600">
              <a:srgbClr val="10B981">
                <a:alpha val="22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5029200" y="2148840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b="0" i="0" spc="300">
                <a:solidFill>
                  <a:srgbClr val="10B981"/>
                </a:solidFill>
                <a:latin typeface="Consolas"/>
              </a:rPr>
              <a:t>AFTER · KNOWLEDGE LAYER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74920" y="2697480"/>
            <a:ext cx="22860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Hours per tender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269748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0000"/>
              </a:lnSpc>
            </a:pPr>
            <a:r>
              <a:rPr sz="1300" b="1" i="0">
                <a:solidFill>
                  <a:srgbClr val="34D399"/>
                </a:solidFill>
                <a:latin typeface="Inter"/>
              </a:rPr>
              <a:t>4 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74920" y="3154680"/>
            <a:ext cx="22860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Tenders per year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0" y="315468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0000"/>
              </a:lnSpc>
            </a:pPr>
            <a:r>
              <a:rPr sz="1300" b="1" i="0">
                <a:solidFill>
                  <a:srgbClr val="34D399"/>
                </a:solidFill>
                <a:latin typeface="Inter"/>
              </a:rPr>
              <a:t>480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74920" y="3611880"/>
            <a:ext cx="22860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Annual cost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0" y="361188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0000"/>
              </a:lnSpc>
            </a:pPr>
            <a:r>
              <a:rPr sz="1300" b="1" i="0">
                <a:solidFill>
                  <a:srgbClr val="34D399"/>
                </a:solidFill>
                <a:latin typeface="Inter"/>
              </a:rPr>
              <a:t>€173,000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74920" y="4069080"/>
            <a:ext cx="22860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0" i="0">
                <a:solidFill>
                  <a:srgbClr val="D1D5DB"/>
                </a:solidFill>
                <a:latin typeface="Inter"/>
              </a:rPr>
              <a:t>Opportunities captured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0" y="406908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0000"/>
              </a:lnSpc>
            </a:pPr>
            <a:r>
              <a:rPr sz="1300" b="1" i="0">
                <a:solidFill>
                  <a:srgbClr val="34D399"/>
                </a:solidFill>
                <a:latin typeface="Inter"/>
              </a:rPr>
              <a:t>480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100" b="1" i="0">
                <a:solidFill>
                  <a:srgbClr val="34D399"/>
                </a:solidFill>
                <a:latin typeface="Inter"/>
              </a:rPr>
              <a:t>Not €550K in savings — 120× the shots on goal. Same team. Same data.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4983480"/>
            <a:ext cx="822960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50" b="0" i="0" spc="200" dirty="0">
                <a:solidFill>
                  <a:srgbClr val="6B7280"/>
                </a:solidFill>
                <a:latin typeface="Consolas"/>
              </a:rPr>
              <a:t>SOURCE · INNOBUTLER DEPLOYMENT, 2024–2025 · CUSTOMER NAME WITHHELD UNDER NDA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50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65760" y="292608"/>
            <a:ext cx="347472" cy="347472"/>
          </a:xfrm>
          <a:prstGeom prst="roundRect">
            <a:avLst>
              <a:gd name="adj" fmla="val 22000"/>
            </a:avLst>
          </a:prstGeom>
          <a:solidFill>
            <a:srgbClr val="10B981">
              <a:alpha val="10000"/>
            </a:srgbClr>
          </a:solidFill>
          <a:ln w="7620">
            <a:solidFill>
              <a:srgbClr val="10B981">
                <a:alpha val="7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1300" b="1">
                <a:solidFill>
                  <a:srgbClr val="10B981"/>
                </a:solidFill>
                <a:latin typeface="Inter"/>
              </a:rPr>
              <a:t>iB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47472"/>
            <a:ext cx="1188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 spc="500">
                <a:solidFill>
                  <a:srgbClr val="9CA3AF"/>
                </a:solidFill>
                <a:latin typeface="Consolas"/>
              </a:rPr>
              <a:t>08 /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384048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400">
                <a:solidFill>
                  <a:srgbClr val="9CA3AF"/>
                </a:solidFill>
                <a:latin typeface="Consolas"/>
              </a:rPr>
              <a:t>THE INFRASTRUCTURE FIGHT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3000" b="1" i="0">
                <a:solidFill>
                  <a:srgbClr val="FAFAFA"/>
                </a:solidFill>
                <a:latin typeface="Inter"/>
              </a:rPr>
              <a:t>“We need sovereign compute.”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 i="0">
                <a:solidFill>
                  <a:srgbClr val="34D399"/>
                </a:solidFill>
                <a:latin typeface="Inter"/>
              </a:rPr>
              <a:t>The hardest conversation of 2026.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931920" cy="2743200"/>
          </a:xfrm>
          <a:prstGeom prst="roundRect">
            <a:avLst>
              <a:gd name="adj" fmla="val 4000"/>
            </a:avLst>
          </a:prstGeom>
          <a:solidFill>
            <a:srgbClr val="FFFFFF">
              <a:alpha val="3000"/>
            </a:srgbClr>
          </a:solidFill>
          <a:ln w="5080">
            <a:solidFill>
              <a:srgbClr val="FFFFFF">
                <a:alpha val="1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31520" y="2240280"/>
            <a:ext cx="3474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300">
                <a:solidFill>
                  <a:srgbClr val="EF4444"/>
                </a:solidFill>
                <a:latin typeface="Consolas"/>
              </a:rPr>
              <a:t>WHAT THE CFO HEARS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834640"/>
            <a:ext cx="33832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1" i="0">
                <a:solidFill>
                  <a:srgbClr val="FAFAFA"/>
                </a:solidFill>
                <a:latin typeface="Inter"/>
              </a:rPr>
              <a:t>“We need GPUs.”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154680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 spc="200">
                <a:solidFill>
                  <a:srgbClr val="9CA3AF"/>
                </a:solidFill>
                <a:latin typeface="Consolas"/>
              </a:rPr>
              <a:t>€100–200K capex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493008"/>
            <a:ext cx="33832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1" i="0">
                <a:solidFill>
                  <a:srgbClr val="FAFAFA"/>
                </a:solidFill>
                <a:latin typeface="Inter"/>
              </a:rPr>
              <a:t>“We need a team.”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813048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 spc="200">
                <a:solidFill>
                  <a:srgbClr val="9CA3AF"/>
                </a:solidFill>
                <a:latin typeface="Consolas"/>
              </a:rPr>
              <a:t>€300K/yr opex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151376"/>
            <a:ext cx="33832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1" i="0">
                <a:solidFill>
                  <a:srgbClr val="FAFAFA"/>
                </a:solidFill>
                <a:latin typeface="Inter"/>
              </a:rPr>
              <a:t>“It'll take 18 months.”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471416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 spc="200">
                <a:solidFill>
                  <a:srgbClr val="9CA3AF"/>
                </a:solidFill>
                <a:latin typeface="Consolas"/>
              </a:rPr>
              <a:t>vs. instant Azure spin-up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754880" y="1965960"/>
            <a:ext cx="3931920" cy="2743200"/>
          </a:xfrm>
          <a:prstGeom prst="roundRect">
            <a:avLst>
              <a:gd name="adj" fmla="val 4000"/>
            </a:avLst>
          </a:prstGeom>
          <a:solidFill>
            <a:srgbClr val="FFFFFF">
              <a:alpha val="6000"/>
            </a:srgbClr>
          </a:solidFill>
          <a:ln w="5080">
            <a:solidFill>
              <a:srgbClr val="FFFFFF">
                <a:alpha val="10000"/>
              </a:srgbClr>
            </a:solidFill>
          </a:ln>
          <a:effectLst>
            <a:glow rad="101600">
              <a:srgbClr val="10B981">
                <a:alpha val="22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029200" y="2240280"/>
            <a:ext cx="3474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300">
                <a:solidFill>
                  <a:srgbClr val="10B981"/>
                </a:solidFill>
                <a:latin typeface="Consolas"/>
              </a:rPr>
              <a:t>WHAT THE CDO KNOWS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2834640"/>
            <a:ext cx="33832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1" i="0">
                <a:solidFill>
                  <a:srgbClr val="34D399"/>
                </a:solidFill>
                <a:latin typeface="Inter"/>
              </a:rPr>
              <a:t>Azure burn: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0" y="3154680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 spc="200">
                <a:solidFill>
                  <a:srgbClr val="D1D5DB"/>
                </a:solidFill>
                <a:latin typeface="Consolas"/>
              </a:rPr>
              <a:t>€40K/mo and climbing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0" y="3493008"/>
            <a:ext cx="33832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1" i="0">
                <a:solidFill>
                  <a:srgbClr val="34D399"/>
                </a:solidFill>
                <a:latin typeface="Inter"/>
              </a:rPr>
              <a:t>Sovereign payback: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0" y="3813048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 spc="200">
                <a:solidFill>
                  <a:srgbClr val="D1D5DB"/>
                </a:solidFill>
                <a:latin typeface="Consolas"/>
              </a:rPr>
              <a:t>&lt; 14 months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4151376"/>
            <a:ext cx="33832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1" i="0">
                <a:solidFill>
                  <a:srgbClr val="34D399"/>
                </a:solidFill>
                <a:latin typeface="Inter"/>
              </a:rPr>
              <a:t>Frascati upside: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0" y="4471416"/>
            <a:ext cx="3383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 spc="200">
                <a:solidFill>
                  <a:srgbClr val="D1D5DB"/>
                </a:solidFill>
                <a:latin typeface="Consolas"/>
              </a:rPr>
              <a:t>Forschungszulage-eligible capex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1024</Words>
  <Application>Microsoft Macintosh PowerPoint</Application>
  <PresentationFormat>On-screen Show (16:9)</PresentationFormat>
  <Paragraphs>231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Consolas</vt:lpstr>
      <vt:lpstr>Georgia</vt:lpstr>
      <vt:lpstr>Inter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Alexander Woellwarth</cp:lastModifiedBy>
  <cp:revision>2</cp:revision>
  <dcterms:created xsi:type="dcterms:W3CDTF">2013-01-27T09:14:16Z</dcterms:created>
  <dcterms:modified xsi:type="dcterms:W3CDTF">2026-04-19T11:32:16Z</dcterms:modified>
  <cp:category/>
</cp:coreProperties>
</file>