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3575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PIQ+NSG4FCotBxTcDTpKGXPKx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4D90EFC-8363-411D-8336-52627D9CFC24}">
  <a:tblStyle styleId="{14D90EFC-8363-411D-8336-52627D9CFC2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0E6"/>
          </a:solidFill>
        </a:fill>
      </a:tcStyle>
    </a:wholeTbl>
    <a:band1H>
      <a:tcTxStyle/>
      <a:tcStyle>
        <a:fill>
          <a:solidFill>
            <a:srgbClr val="CBE0CA"/>
          </a:solidFill>
        </a:fill>
      </a:tcStyle>
    </a:band1H>
    <a:band2H>
      <a:tcTxStyle/>
    </a:band2H>
    <a:band1V>
      <a:tcTxStyle/>
      <a:tcStyle>
        <a:fill>
          <a:solidFill>
            <a:srgbClr val="CBE0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C1BEE9BA-2AEB-44C2-8A80-1867EAAA68E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EDFA0D8-E709-43EB-AE7D-D1C133A8D79D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2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1A517E9E-9FB1-4059-86E7-36E82498F6AD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AF0"/>
          </a:solidFill>
        </a:fill>
      </a:tcStyle>
    </a:wholeTbl>
    <a:band1H>
      <a:tcTxStyle/>
      <a:tcStyle>
        <a:fill>
          <a:solidFill>
            <a:srgbClr val="CAD3E0"/>
          </a:solidFill>
        </a:fill>
      </a:tcStyle>
    </a:band1H>
    <a:band2H>
      <a:tcTxStyle/>
    </a:band2H>
    <a:band1V>
      <a:tcTxStyle/>
      <a:tcStyle>
        <a:fill>
          <a:solidFill>
            <a:srgbClr val="CAD3E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6EAF0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6EAF0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2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;n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" name="Google Shape;5;n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3" type="hdr"/>
          </p:nvPr>
        </p:nvSpPr>
        <p:spPr>
          <a:xfrm>
            <a:off x="0" y="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0" type="dt"/>
          </p:nvPr>
        </p:nvSpPr>
        <p:spPr>
          <a:xfrm>
            <a:off x="4277880" y="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10156680"/>
            <a:ext cx="327960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lang="de-DE" sz="14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/>
          <p:nvPr>
            <p:ph idx="2" type="sldImg"/>
          </p:nvPr>
        </p:nvSpPr>
        <p:spPr>
          <a:xfrm>
            <a:off x="109538" y="741363"/>
            <a:ext cx="6578600" cy="37004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906480" y="4687920"/>
            <a:ext cx="4984560" cy="444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7150" lIns="94675" spcFirstLastPara="1" rIns="94675" wrap="square" tIns="47150">
            <a:noAutofit/>
          </a:bodyPr>
          <a:lstStyle/>
          <a:p>
            <a:pPr indent="-216000" lvl="0" marL="21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:notes"/>
          <p:cNvSpPr txBox="1"/>
          <p:nvPr>
            <p:ph idx="12" type="sldNum"/>
          </p:nvPr>
        </p:nvSpPr>
        <p:spPr>
          <a:xfrm>
            <a:off x="3851280" y="9380520"/>
            <a:ext cx="2945880" cy="491760"/>
          </a:xfrm>
          <a:prstGeom prst="rect">
            <a:avLst/>
          </a:prstGeom>
          <a:noFill/>
          <a:ln>
            <a:noFill/>
          </a:ln>
        </p:spPr>
        <p:txBody>
          <a:bodyPr anchorCtr="0" anchor="b" bIns="47150" lIns="94675" spcFirstLastPara="1" rIns="94675" wrap="square" tIns="471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6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9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2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3:notes"/>
          <p:cNvSpPr/>
          <p:nvPr>
            <p:ph idx="2" type="sldImg"/>
          </p:nvPr>
        </p:nvSpPr>
        <p:spPr>
          <a:xfrm>
            <a:off x="-120650" y="882650"/>
            <a:ext cx="7735888" cy="43513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23:notes"/>
          <p:cNvSpPr txBox="1"/>
          <p:nvPr>
            <p:ph idx="1" type="body"/>
          </p:nvPr>
        </p:nvSpPr>
        <p:spPr>
          <a:xfrm>
            <a:off x="673702" y="5090720"/>
            <a:ext cx="5389610" cy="4822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3:notes"/>
          <p:cNvSpPr txBox="1"/>
          <p:nvPr/>
        </p:nvSpPr>
        <p:spPr>
          <a:xfrm>
            <a:off x="3816687" y="10179887"/>
            <a:ext cx="2918892" cy="5350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de-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24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lang="de-DE" sz="1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:notes"/>
          <p:cNvSpPr/>
          <p:nvPr>
            <p:ph idx="2" type="sldImg"/>
          </p:nvPr>
        </p:nvSpPr>
        <p:spPr>
          <a:xfrm>
            <a:off x="0" y="81280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25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5:notes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6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7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:notes"/>
          <p:cNvSpPr/>
          <p:nvPr>
            <p:ph idx="2" type="sldImg"/>
          </p:nvPr>
        </p:nvSpPr>
        <p:spPr>
          <a:xfrm>
            <a:off x="0" y="81280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" name="Google Shape;467;p28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8:notes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lang="de-DE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9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/>
          <p:nvPr>
            <p:ph idx="2" type="sldImg"/>
          </p:nvPr>
        </p:nvSpPr>
        <p:spPr>
          <a:xfrm>
            <a:off x="0" y="81280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/>
          <p:nvPr>
            <p:ph idx="2" type="sldImg"/>
          </p:nvPr>
        </p:nvSpPr>
        <p:spPr>
          <a:xfrm>
            <a:off x="0" y="81280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Infrastruktur für schnelle Prototypenerstellung an einem Ort gebündelt 🡪 </a:t>
            </a:r>
            <a:r>
              <a:rPr lang="de-D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Ziel: Beschleunigung von Innovationszyklen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/>
          <p:nvPr>
            <p:ph idx="2" type="sldImg"/>
          </p:nvPr>
        </p:nvSpPr>
        <p:spPr>
          <a:xfrm>
            <a:off x="438150" y="1233488"/>
            <a:ext cx="5919788" cy="3330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79680" y="4689360"/>
            <a:ext cx="5437440" cy="4442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Digitalen Zwilling 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„real“ machen - Anwendung auf industrielle Herausforderungen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Schnittstellen-Zwillinge - zum besseren Verständnis des Systemverhaltens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Verbindung von Design und Produktion 🡪 Ermöglichung von System-Engineering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800"/>
              <a:buFont typeface="Arial"/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Tiefgreifende Digitalisierung von Fertigungs- und Produktionsprozessen - in Verbindung mit Design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0" rtl="0" algn="l"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800"/>
              <a:buFont typeface="Arial"/>
              <a:buNone/>
            </a:pPr>
            <a:r>
              <a:rPr lang="de-DE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von Daten und Informationen </a:t>
            </a: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- Verbindung von Produktion, Logistik und Design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Interdependenzen beschreiben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Technische Fähigkeiten bereitstellen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Sicherstellung eines angemessenen Schnittstellendesigns</a:t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Anwendungsfälle für das Systemverständnis</a:t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Datenanalyse - basierend auf Algorithmen (in Partnerschaften) und für relevante Anwendungsfälle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800"/>
              <a:buFont typeface="Arial"/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Innovative Partnerschaften - zur Fertigungssimulation, zur Datenstruktur, zur Konnektivität und zu relevanten IoT-Lösungen</a:t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Digitaler Faden - unter Verwendung strukturierter Daten und der Asset Administration Shell (AAS), um Daten zu strukturieren und sie bei Bedarf verfügbar zu machen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:notes"/>
          <p:cNvSpPr txBox="1"/>
          <p:nvPr>
            <p:ph idx="10" type="dt"/>
          </p:nvPr>
        </p:nvSpPr>
        <p:spPr>
          <a:xfrm>
            <a:off x="3850560" y="0"/>
            <a:ext cx="2944800" cy="492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27.04.2026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:notes"/>
          <p:cNvSpPr txBox="1"/>
          <p:nvPr>
            <p:ph idx="11" type="ftr"/>
          </p:nvPr>
        </p:nvSpPr>
        <p:spPr>
          <a:xfrm>
            <a:off x="0" y="9377280"/>
            <a:ext cx="2944800" cy="4928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:notes"/>
          <p:cNvSpPr txBox="1"/>
          <p:nvPr>
            <p:ph idx="12" type="sldNum"/>
          </p:nvPr>
        </p:nvSpPr>
        <p:spPr>
          <a:xfrm>
            <a:off x="3850560" y="9377280"/>
            <a:ext cx="2944800" cy="4928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de-DE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-360" y="812520"/>
            <a:ext cx="360" cy="3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0" y="812800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 txBox="1"/>
          <p:nvPr>
            <p:ph idx="12"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lang="de-DE" sz="14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4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seite blau | mit Untertitel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idx="10" type="dt"/>
          </p:nvPr>
        </p:nvSpPr>
        <p:spPr>
          <a:xfrm>
            <a:off x="575715" y="6491880"/>
            <a:ext cx="2639864" cy="17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/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" type="body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  <a:defRPr>
                <a:solidFill>
                  <a:srgbClr val="333333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5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type="title"/>
          </p:nvPr>
        </p:nvSpPr>
        <p:spPr>
          <a:xfrm>
            <a:off x="609679" y="273600"/>
            <a:ext cx="10972309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" type="body"/>
          </p:nvPr>
        </p:nvSpPr>
        <p:spPr>
          <a:xfrm>
            <a:off x="609679" y="1604640"/>
            <a:ext cx="10972309" cy="3975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3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/>
          <p:nvPr>
            <p:ph idx="10" type="dt"/>
          </p:nvPr>
        </p:nvSpPr>
        <p:spPr>
          <a:xfrm>
            <a:off x="576360" y="6491160"/>
            <a:ext cx="2636640" cy="1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Zwei Inhalte">
  <p:cSld name="1_Zwei Inhalt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6"/>
          <p:cNvSpPr txBox="1"/>
          <p:nvPr>
            <p:ph type="title"/>
          </p:nvPr>
        </p:nvSpPr>
        <p:spPr>
          <a:xfrm>
            <a:off x="499597" y="366701"/>
            <a:ext cx="11000494" cy="105093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2" name="Google Shape;42;p36"/>
          <p:cNvSpPr txBox="1"/>
          <p:nvPr>
            <p:ph idx="1" type="body"/>
          </p:nvPr>
        </p:nvSpPr>
        <p:spPr>
          <a:xfrm>
            <a:off x="499598" y="1556794"/>
            <a:ext cx="5376700" cy="4620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1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6"/>
          <p:cNvSpPr txBox="1"/>
          <p:nvPr>
            <p:ph idx="2" type="body"/>
          </p:nvPr>
        </p:nvSpPr>
        <p:spPr>
          <a:xfrm>
            <a:off x="6123391" y="1556794"/>
            <a:ext cx="5376700" cy="4620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1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/>
          <p:nvPr>
            <p:ph type="title"/>
          </p:nvPr>
        </p:nvSpPr>
        <p:spPr>
          <a:xfrm>
            <a:off x="609480" y="272520"/>
            <a:ext cx="109713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/>
          <p:nvPr>
            <p:ph type="title"/>
          </p:nvPr>
        </p:nvSpPr>
        <p:spPr>
          <a:xfrm>
            <a:off x="609480" y="272520"/>
            <a:ext cx="109713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8"/>
          <p:cNvSpPr txBox="1"/>
          <p:nvPr>
            <p:ph idx="1" type="body"/>
          </p:nvPr>
        </p:nvSpPr>
        <p:spPr>
          <a:xfrm>
            <a:off x="609480" y="1604880"/>
            <a:ext cx="10971360" cy="3975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1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10" type="dt"/>
          </p:nvPr>
        </p:nvSpPr>
        <p:spPr>
          <a:xfrm>
            <a:off x="576360" y="6491160"/>
            <a:ext cx="2636640" cy="1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52">
  <p:cSld name="Standard 5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4750" y="368280"/>
            <a:ext cx="2482163" cy="425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 enthält.&#10;&#10;Automatisch generierte Beschreibung" id="55" name="Google Shape;5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698" y="219960"/>
            <a:ext cx="2519968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9"/>
          <p:cNvSpPr txBox="1"/>
          <p:nvPr>
            <p:ph idx="10" type="dt"/>
          </p:nvPr>
        </p:nvSpPr>
        <p:spPr>
          <a:xfrm>
            <a:off x="575715" y="6491880"/>
            <a:ext cx="2639864" cy="17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1" type="ftr"/>
          </p:nvPr>
        </p:nvSpPr>
        <p:spPr>
          <a:xfrm>
            <a:off x="4181585" y="6493320"/>
            <a:ext cx="5712504" cy="17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9"/>
          <p:cNvSpPr txBox="1"/>
          <p:nvPr>
            <p:ph idx="12" type="sldNum"/>
          </p:nvPr>
        </p:nvSpPr>
        <p:spPr>
          <a:xfrm>
            <a:off x="10860094" y="6491880"/>
            <a:ext cx="757179" cy="17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b="0" sz="1200" u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9"/>
          <p:cNvSpPr txBox="1"/>
          <p:nvPr>
            <p:ph type="title"/>
          </p:nvPr>
        </p:nvSpPr>
        <p:spPr>
          <a:xfrm>
            <a:off x="575715" y="368280"/>
            <a:ext cx="5884246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" type="body"/>
          </p:nvPr>
        </p:nvSpPr>
        <p:spPr>
          <a:xfrm>
            <a:off x="575715" y="2348640"/>
            <a:ext cx="11041198" cy="395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505050"/>
              </a:buClr>
              <a:buSzPts val="28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9"/>
          <p:cNvSpPr txBox="1"/>
          <p:nvPr>
            <p:ph idx="2" type="body"/>
          </p:nvPr>
        </p:nvSpPr>
        <p:spPr>
          <a:xfrm>
            <a:off x="575715" y="1449360"/>
            <a:ext cx="11041558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Folientitel zweizeilig | einspaltig">
  <p:cSld name="Inhalt Folientitel zweizeilig | einspaltig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0"/>
          <p:cNvSpPr txBox="1"/>
          <p:nvPr>
            <p:ph idx="10" type="dt"/>
          </p:nvPr>
        </p:nvSpPr>
        <p:spPr>
          <a:xfrm>
            <a:off x="576360" y="6491160"/>
            <a:ext cx="2636640" cy="1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4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6" name="Google Shape;66;p40"/>
          <p:cNvSpPr txBox="1"/>
          <p:nvPr>
            <p:ph type="title"/>
          </p:nvPr>
        </p:nvSpPr>
        <p:spPr>
          <a:xfrm>
            <a:off x="575810" y="368300"/>
            <a:ext cx="7681855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 txBox="1"/>
          <p:nvPr>
            <p:ph idx="1" type="body"/>
          </p:nvPr>
        </p:nvSpPr>
        <p:spPr>
          <a:xfrm>
            <a:off x="575808" y="2348725"/>
            <a:ext cx="11041438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sz="20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  <a:defRPr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40"/>
          <p:cNvSpPr txBox="1"/>
          <p:nvPr>
            <p:ph idx="2" type="body"/>
          </p:nvPr>
        </p:nvSpPr>
        <p:spPr>
          <a:xfrm>
            <a:off x="575811" y="1449388"/>
            <a:ext cx="11041971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b="1" sz="2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BD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187316" y="368280"/>
            <a:ext cx="2423836" cy="425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30"/>
          <p:cNvGrpSpPr/>
          <p:nvPr/>
        </p:nvGrpSpPr>
        <p:grpSpPr>
          <a:xfrm>
            <a:off x="-88572" y="3114720"/>
            <a:ext cx="4522549" cy="3847680"/>
            <a:chOff x="-88560" y="3114720"/>
            <a:chExt cx="4521960" cy="3847680"/>
          </a:xfrm>
        </p:grpSpPr>
        <p:sp>
          <p:nvSpPr>
            <p:cNvPr id="13" name="Google Shape;13;p30"/>
            <p:cNvSpPr/>
            <p:nvPr/>
          </p:nvSpPr>
          <p:spPr>
            <a:xfrm flipH="1">
              <a:off x="-88560" y="3114720"/>
              <a:ext cx="3851640" cy="3847680"/>
            </a:xfrm>
            <a:custGeom>
              <a:rect b="b" l="l" r="r" t="t"/>
              <a:pathLst>
                <a:path extrusionOk="0" h="7061834" w="7069455">
                  <a:moveTo>
                    <a:pt x="6518248" y="580414"/>
                  </a:moveTo>
                  <a:lnTo>
                    <a:pt x="6476353" y="556588"/>
                  </a:lnTo>
                  <a:lnTo>
                    <a:pt x="6434305" y="533278"/>
                  </a:lnTo>
                  <a:lnTo>
                    <a:pt x="6392108" y="510481"/>
                  </a:lnTo>
                  <a:lnTo>
                    <a:pt x="6349765" y="488196"/>
                  </a:lnTo>
                  <a:lnTo>
                    <a:pt x="6307280" y="466424"/>
                  </a:lnTo>
                  <a:lnTo>
                    <a:pt x="6264657" y="445162"/>
                  </a:lnTo>
                  <a:lnTo>
                    <a:pt x="6221899" y="424410"/>
                  </a:lnTo>
                  <a:lnTo>
                    <a:pt x="6179010" y="404166"/>
                  </a:lnTo>
                  <a:lnTo>
                    <a:pt x="6135994" y="384431"/>
                  </a:lnTo>
                  <a:lnTo>
                    <a:pt x="6092855" y="365202"/>
                  </a:lnTo>
                  <a:lnTo>
                    <a:pt x="6049596" y="346479"/>
                  </a:lnTo>
                  <a:lnTo>
                    <a:pt x="6006220" y="328260"/>
                  </a:lnTo>
                  <a:lnTo>
                    <a:pt x="5962732" y="310546"/>
                  </a:lnTo>
                  <a:lnTo>
                    <a:pt x="5919136" y="293334"/>
                  </a:lnTo>
                  <a:lnTo>
                    <a:pt x="5875434" y="276624"/>
                  </a:lnTo>
                  <a:lnTo>
                    <a:pt x="5831631" y="260415"/>
                  </a:lnTo>
                  <a:lnTo>
                    <a:pt x="5787731" y="244706"/>
                  </a:lnTo>
                  <a:lnTo>
                    <a:pt x="5743736" y="229495"/>
                  </a:lnTo>
                  <a:lnTo>
                    <a:pt x="5699651" y="214783"/>
                  </a:lnTo>
                  <a:lnTo>
                    <a:pt x="5655480" y="200567"/>
                  </a:lnTo>
                  <a:lnTo>
                    <a:pt x="5611225" y="186847"/>
                  </a:lnTo>
                  <a:lnTo>
                    <a:pt x="5566892" y="173622"/>
                  </a:lnTo>
                  <a:lnTo>
                    <a:pt x="5522483" y="160891"/>
                  </a:lnTo>
                  <a:lnTo>
                    <a:pt x="5478002" y="148653"/>
                  </a:lnTo>
                  <a:lnTo>
                    <a:pt x="5433453" y="136907"/>
                  </a:lnTo>
                  <a:lnTo>
                    <a:pt x="5388840" y="125652"/>
                  </a:lnTo>
                  <a:lnTo>
                    <a:pt x="5344166" y="114886"/>
                  </a:lnTo>
                  <a:lnTo>
                    <a:pt x="5299435" y="104610"/>
                  </a:lnTo>
                  <a:lnTo>
                    <a:pt x="5254650" y="94821"/>
                  </a:lnTo>
                  <a:lnTo>
                    <a:pt x="5209816" y="85520"/>
                  </a:lnTo>
                  <a:lnTo>
                    <a:pt x="5164936" y="76704"/>
                  </a:lnTo>
                  <a:lnTo>
                    <a:pt x="5120014" y="68374"/>
                  </a:lnTo>
                  <a:lnTo>
                    <a:pt x="5075053" y="60527"/>
                  </a:lnTo>
                  <a:lnTo>
                    <a:pt x="5030057" y="53164"/>
                  </a:lnTo>
                  <a:lnTo>
                    <a:pt x="4985030" y="46282"/>
                  </a:lnTo>
                  <a:lnTo>
                    <a:pt x="4939976" y="39882"/>
                  </a:lnTo>
                  <a:lnTo>
                    <a:pt x="4894898" y="33962"/>
                  </a:lnTo>
                  <a:lnTo>
                    <a:pt x="4849800" y="28520"/>
                  </a:lnTo>
                  <a:lnTo>
                    <a:pt x="4804685" y="23557"/>
                  </a:lnTo>
                  <a:lnTo>
                    <a:pt x="4759558" y="19071"/>
                  </a:lnTo>
                  <a:lnTo>
                    <a:pt x="4714421" y="15061"/>
                  </a:lnTo>
                  <a:lnTo>
                    <a:pt x="4669280" y="11525"/>
                  </a:lnTo>
                  <a:lnTo>
                    <a:pt x="4624136" y="8465"/>
                  </a:lnTo>
                  <a:lnTo>
                    <a:pt x="4578995" y="5877"/>
                  </a:lnTo>
                  <a:lnTo>
                    <a:pt x="4533860" y="3761"/>
                  </a:lnTo>
                  <a:lnTo>
                    <a:pt x="4488734" y="2116"/>
                  </a:lnTo>
                  <a:lnTo>
                    <a:pt x="4443621" y="942"/>
                  </a:lnTo>
                  <a:lnTo>
                    <a:pt x="4398525" y="237"/>
                  </a:lnTo>
                  <a:lnTo>
                    <a:pt x="4353449" y="0"/>
                  </a:lnTo>
                  <a:lnTo>
                    <a:pt x="4308398" y="230"/>
                  </a:lnTo>
                  <a:lnTo>
                    <a:pt x="4263375" y="926"/>
                  </a:lnTo>
                  <a:lnTo>
                    <a:pt x="4218383" y="2087"/>
                  </a:lnTo>
                  <a:lnTo>
                    <a:pt x="4173427" y="3713"/>
                  </a:lnTo>
                  <a:lnTo>
                    <a:pt x="4128509" y="5802"/>
                  </a:lnTo>
                  <a:lnTo>
                    <a:pt x="4083635" y="8353"/>
                  </a:lnTo>
                  <a:lnTo>
                    <a:pt x="4038806" y="11365"/>
                  </a:lnTo>
                  <a:lnTo>
                    <a:pt x="3994028" y="14838"/>
                  </a:lnTo>
                  <a:lnTo>
                    <a:pt x="3949304" y="18769"/>
                  </a:lnTo>
                  <a:lnTo>
                    <a:pt x="3904637" y="23160"/>
                  </a:lnTo>
                  <a:lnTo>
                    <a:pt x="3860031" y="28007"/>
                  </a:lnTo>
                  <a:lnTo>
                    <a:pt x="3815490" y="33310"/>
                  </a:lnTo>
                  <a:lnTo>
                    <a:pt x="3771017" y="39069"/>
                  </a:lnTo>
                  <a:lnTo>
                    <a:pt x="3726617" y="45283"/>
                  </a:lnTo>
                  <a:lnTo>
                    <a:pt x="3682293" y="51949"/>
                  </a:lnTo>
                  <a:lnTo>
                    <a:pt x="3638049" y="59068"/>
                  </a:lnTo>
                  <a:lnTo>
                    <a:pt x="3593887" y="66638"/>
                  </a:lnTo>
                  <a:lnTo>
                    <a:pt x="3549813" y="74659"/>
                  </a:lnTo>
                  <a:lnTo>
                    <a:pt x="3505830" y="83129"/>
                  </a:lnTo>
                  <a:lnTo>
                    <a:pt x="3461941" y="92047"/>
                  </a:lnTo>
                  <a:lnTo>
                    <a:pt x="3418150" y="101413"/>
                  </a:lnTo>
                  <a:lnTo>
                    <a:pt x="3374460" y="111225"/>
                  </a:lnTo>
                  <a:lnTo>
                    <a:pt x="3330877" y="121482"/>
                  </a:lnTo>
                  <a:lnTo>
                    <a:pt x="3287402" y="132184"/>
                  </a:lnTo>
                  <a:lnTo>
                    <a:pt x="3244040" y="143330"/>
                  </a:lnTo>
                  <a:lnTo>
                    <a:pt x="3200795" y="154917"/>
                  </a:lnTo>
                  <a:lnTo>
                    <a:pt x="3157671" y="166947"/>
                  </a:lnTo>
                  <a:lnTo>
                    <a:pt x="3114670" y="179416"/>
                  </a:lnTo>
                  <a:lnTo>
                    <a:pt x="3071797" y="192325"/>
                  </a:lnTo>
                  <a:lnTo>
                    <a:pt x="3029055" y="205673"/>
                  </a:lnTo>
                  <a:lnTo>
                    <a:pt x="2986448" y="219458"/>
                  </a:lnTo>
                  <a:lnTo>
                    <a:pt x="2943980" y="233679"/>
                  </a:lnTo>
                  <a:lnTo>
                    <a:pt x="2901654" y="248336"/>
                  </a:lnTo>
                  <a:lnTo>
                    <a:pt x="2859475" y="263428"/>
                  </a:lnTo>
                  <a:lnTo>
                    <a:pt x="2817445" y="278953"/>
                  </a:lnTo>
                  <a:lnTo>
                    <a:pt x="2775569" y="294911"/>
                  </a:lnTo>
                  <a:lnTo>
                    <a:pt x="2733850" y="311300"/>
                  </a:lnTo>
                  <a:lnTo>
                    <a:pt x="2692291" y="328120"/>
                  </a:lnTo>
                  <a:lnTo>
                    <a:pt x="2650898" y="345369"/>
                  </a:lnTo>
                  <a:lnTo>
                    <a:pt x="2609673" y="363047"/>
                  </a:lnTo>
                  <a:lnTo>
                    <a:pt x="2568619" y="381152"/>
                  </a:lnTo>
                  <a:lnTo>
                    <a:pt x="2527742" y="399684"/>
                  </a:lnTo>
                  <a:lnTo>
                    <a:pt x="2487043" y="418642"/>
                  </a:lnTo>
                  <a:lnTo>
                    <a:pt x="2446528" y="438024"/>
                  </a:lnTo>
                  <a:lnTo>
                    <a:pt x="2406200" y="457830"/>
                  </a:lnTo>
                  <a:lnTo>
                    <a:pt x="2366062" y="478058"/>
                  </a:lnTo>
                  <a:lnTo>
                    <a:pt x="2326118" y="498709"/>
                  </a:lnTo>
                  <a:lnTo>
                    <a:pt x="2286372" y="519779"/>
                  </a:lnTo>
                  <a:lnTo>
                    <a:pt x="2246827" y="541270"/>
                  </a:lnTo>
                  <a:lnTo>
                    <a:pt x="2207488" y="563179"/>
                  </a:lnTo>
                  <a:lnTo>
                    <a:pt x="2168358" y="585506"/>
                  </a:lnTo>
                  <a:lnTo>
                    <a:pt x="2129440" y="608250"/>
                  </a:lnTo>
                  <a:lnTo>
                    <a:pt x="2090738" y="631409"/>
                  </a:lnTo>
                  <a:lnTo>
                    <a:pt x="2052257" y="654983"/>
                  </a:lnTo>
                  <a:lnTo>
                    <a:pt x="2013999" y="678971"/>
                  </a:lnTo>
                  <a:lnTo>
                    <a:pt x="1975969" y="703371"/>
                  </a:lnTo>
                  <a:lnTo>
                    <a:pt x="1938169" y="728183"/>
                  </a:lnTo>
                  <a:lnTo>
                    <a:pt x="1900605" y="753406"/>
                  </a:lnTo>
                  <a:lnTo>
                    <a:pt x="1863279" y="779039"/>
                  </a:lnTo>
                  <a:lnTo>
                    <a:pt x="1826195" y="805080"/>
                  </a:lnTo>
                  <a:lnTo>
                    <a:pt x="1789357" y="831530"/>
                  </a:lnTo>
                  <a:lnTo>
                    <a:pt x="1752768" y="858386"/>
                  </a:lnTo>
                  <a:lnTo>
                    <a:pt x="1716433" y="885648"/>
                  </a:lnTo>
                  <a:lnTo>
                    <a:pt x="1680354" y="913314"/>
                  </a:lnTo>
                  <a:lnTo>
                    <a:pt x="1644536" y="941385"/>
                  </a:lnTo>
                  <a:lnTo>
                    <a:pt x="1608983" y="969858"/>
                  </a:lnTo>
                  <a:lnTo>
                    <a:pt x="1573697" y="998734"/>
                  </a:lnTo>
                  <a:lnTo>
                    <a:pt x="1538684" y="1028010"/>
                  </a:lnTo>
                  <a:lnTo>
                    <a:pt x="1503945" y="1057686"/>
                  </a:lnTo>
                  <a:lnTo>
                    <a:pt x="1469486" y="1087761"/>
                  </a:lnTo>
                  <a:lnTo>
                    <a:pt x="1435309" y="1118233"/>
                  </a:lnTo>
                  <a:lnTo>
                    <a:pt x="1401419" y="1149103"/>
                  </a:lnTo>
                  <a:lnTo>
                    <a:pt x="1367820" y="1180369"/>
                  </a:lnTo>
                  <a:lnTo>
                    <a:pt x="1334514" y="1212029"/>
                  </a:lnTo>
                  <a:lnTo>
                    <a:pt x="1301505" y="1244084"/>
                  </a:lnTo>
                  <a:lnTo>
                    <a:pt x="1268798" y="1276531"/>
                  </a:lnTo>
                  <a:lnTo>
                    <a:pt x="1236396" y="1309371"/>
                  </a:lnTo>
                  <a:lnTo>
                    <a:pt x="1204302" y="1342601"/>
                  </a:lnTo>
                  <a:lnTo>
                    <a:pt x="1172521" y="1376221"/>
                  </a:lnTo>
                  <a:lnTo>
                    <a:pt x="1141056" y="1410230"/>
                  </a:lnTo>
                  <a:lnTo>
                    <a:pt x="1109910" y="1444628"/>
                  </a:lnTo>
                  <a:lnTo>
                    <a:pt x="1079088" y="1479412"/>
                  </a:lnTo>
                  <a:lnTo>
                    <a:pt x="1048593" y="1514582"/>
                  </a:lnTo>
                  <a:lnTo>
                    <a:pt x="1018429" y="1550138"/>
                  </a:lnTo>
                  <a:lnTo>
                    <a:pt x="988599" y="1586077"/>
                  </a:lnTo>
                  <a:lnTo>
                    <a:pt x="959107" y="1622399"/>
                  </a:lnTo>
                  <a:lnTo>
                    <a:pt x="929958" y="1659104"/>
                  </a:lnTo>
                  <a:lnTo>
                    <a:pt x="901154" y="1696190"/>
                  </a:lnTo>
                  <a:lnTo>
                    <a:pt x="872699" y="1733655"/>
                  </a:lnTo>
                  <a:lnTo>
                    <a:pt x="844597" y="1771500"/>
                  </a:lnTo>
                  <a:lnTo>
                    <a:pt x="816852" y="1809723"/>
                  </a:lnTo>
                  <a:lnTo>
                    <a:pt x="789467" y="1848323"/>
                  </a:lnTo>
                  <a:lnTo>
                    <a:pt x="762446" y="1887299"/>
                  </a:lnTo>
                  <a:lnTo>
                    <a:pt x="735793" y="1926650"/>
                  </a:lnTo>
                  <a:lnTo>
                    <a:pt x="709512" y="1966375"/>
                  </a:lnTo>
                  <a:lnTo>
                    <a:pt x="683605" y="2006474"/>
                  </a:lnTo>
                  <a:lnTo>
                    <a:pt x="658077" y="2046944"/>
                  </a:lnTo>
                  <a:lnTo>
                    <a:pt x="632932" y="2087786"/>
                  </a:lnTo>
                  <a:lnTo>
                    <a:pt x="608173" y="2128998"/>
                  </a:lnTo>
                  <a:lnTo>
                    <a:pt x="583804" y="2170579"/>
                  </a:lnTo>
                  <a:lnTo>
                    <a:pt x="559730" y="2212705"/>
                  </a:lnTo>
                  <a:lnTo>
                    <a:pt x="536178" y="2254985"/>
                  </a:lnTo>
                  <a:lnTo>
                    <a:pt x="513147" y="2297416"/>
                  </a:lnTo>
                  <a:lnTo>
                    <a:pt x="490637" y="2339994"/>
                  </a:lnTo>
                  <a:lnTo>
                    <a:pt x="468647" y="2382714"/>
                  </a:lnTo>
                  <a:lnTo>
                    <a:pt x="447174" y="2425574"/>
                  </a:lnTo>
                  <a:lnTo>
                    <a:pt x="426220" y="2468569"/>
                  </a:lnTo>
                  <a:lnTo>
                    <a:pt x="405781" y="2511696"/>
                  </a:lnTo>
                  <a:lnTo>
                    <a:pt x="385858" y="2554950"/>
                  </a:lnTo>
                  <a:lnTo>
                    <a:pt x="366450" y="2598329"/>
                  </a:lnTo>
                  <a:lnTo>
                    <a:pt x="347554" y="2641829"/>
                  </a:lnTo>
                  <a:lnTo>
                    <a:pt x="329172" y="2685445"/>
                  </a:lnTo>
                  <a:lnTo>
                    <a:pt x="311300" y="2729174"/>
                  </a:lnTo>
                  <a:lnTo>
                    <a:pt x="293939" y="2773012"/>
                  </a:lnTo>
                  <a:lnTo>
                    <a:pt x="277087" y="2816955"/>
                  </a:lnTo>
                  <a:lnTo>
                    <a:pt x="260744" y="2861000"/>
                  </a:lnTo>
                  <a:lnTo>
                    <a:pt x="244908" y="2905143"/>
                  </a:lnTo>
                  <a:lnTo>
                    <a:pt x="229578" y="2949380"/>
                  </a:lnTo>
                  <a:lnTo>
                    <a:pt x="214754" y="2993708"/>
                  </a:lnTo>
                  <a:lnTo>
                    <a:pt x="200434" y="3038122"/>
                  </a:lnTo>
                  <a:lnTo>
                    <a:pt x="186617" y="3082619"/>
                  </a:lnTo>
                  <a:lnTo>
                    <a:pt x="173302" y="3127194"/>
                  </a:lnTo>
                  <a:lnTo>
                    <a:pt x="160489" y="3171845"/>
                  </a:lnTo>
                  <a:lnTo>
                    <a:pt x="148176" y="3216568"/>
                  </a:lnTo>
                  <a:lnTo>
                    <a:pt x="136363" y="3261358"/>
                  </a:lnTo>
                  <a:lnTo>
                    <a:pt x="125047" y="3306213"/>
                  </a:lnTo>
                  <a:lnTo>
                    <a:pt x="114229" y="3351127"/>
                  </a:lnTo>
                  <a:lnTo>
                    <a:pt x="103908" y="3396099"/>
                  </a:lnTo>
                  <a:lnTo>
                    <a:pt x="94081" y="3441122"/>
                  </a:lnTo>
                  <a:lnTo>
                    <a:pt x="84749" y="3486195"/>
                  </a:lnTo>
                  <a:lnTo>
                    <a:pt x="75910" y="3531313"/>
                  </a:lnTo>
                  <a:lnTo>
                    <a:pt x="67563" y="3576473"/>
                  </a:lnTo>
                  <a:lnTo>
                    <a:pt x="59707" y="3621670"/>
                  </a:lnTo>
                  <a:lnTo>
                    <a:pt x="52342" y="3666901"/>
                  </a:lnTo>
                  <a:lnTo>
                    <a:pt x="45465" y="3712162"/>
                  </a:lnTo>
                  <a:lnTo>
                    <a:pt x="39077" y="3757450"/>
                  </a:lnTo>
                  <a:lnTo>
                    <a:pt x="33176" y="3802760"/>
                  </a:lnTo>
                  <a:lnTo>
                    <a:pt x="27762" y="3848089"/>
                  </a:lnTo>
                  <a:lnTo>
                    <a:pt x="22832" y="3893433"/>
                  </a:lnTo>
                  <a:lnTo>
                    <a:pt x="18387" y="3938789"/>
                  </a:lnTo>
                  <a:lnTo>
                    <a:pt x="14425" y="3984152"/>
                  </a:lnTo>
                  <a:lnTo>
                    <a:pt x="10945" y="4029519"/>
                  </a:lnTo>
                  <a:lnTo>
                    <a:pt x="7946" y="4074886"/>
                  </a:lnTo>
                  <a:lnTo>
                    <a:pt x="5427" y="4120250"/>
                  </a:lnTo>
                  <a:lnTo>
                    <a:pt x="3387" y="4165606"/>
                  </a:lnTo>
                  <a:lnTo>
                    <a:pt x="1826" y="4210950"/>
                  </a:lnTo>
                  <a:lnTo>
                    <a:pt x="741" y="4256280"/>
                  </a:lnTo>
                  <a:lnTo>
                    <a:pt x="133" y="4301591"/>
                  </a:lnTo>
                  <a:lnTo>
                    <a:pt x="0" y="4346880"/>
                  </a:lnTo>
                  <a:lnTo>
                    <a:pt x="340" y="4392142"/>
                  </a:lnTo>
                  <a:lnTo>
                    <a:pt x="1154" y="4437374"/>
                  </a:lnTo>
                  <a:lnTo>
                    <a:pt x="2440" y="4482573"/>
                  </a:lnTo>
                  <a:lnTo>
                    <a:pt x="4197" y="4527733"/>
                  </a:lnTo>
                  <a:lnTo>
                    <a:pt x="6424" y="4572853"/>
                  </a:lnTo>
                  <a:lnTo>
                    <a:pt x="9120" y="4617928"/>
                  </a:lnTo>
                  <a:lnTo>
                    <a:pt x="12285" y="4662953"/>
                  </a:lnTo>
                  <a:lnTo>
                    <a:pt x="15916" y="4707927"/>
                  </a:lnTo>
                  <a:lnTo>
                    <a:pt x="20013" y="4752843"/>
                  </a:lnTo>
                  <a:lnTo>
                    <a:pt x="24575" y="4797700"/>
                  </a:lnTo>
                  <a:lnTo>
                    <a:pt x="29601" y="4842493"/>
                  </a:lnTo>
                  <a:lnTo>
                    <a:pt x="35091" y="4887218"/>
                  </a:lnTo>
                  <a:lnTo>
                    <a:pt x="41042" y="4931872"/>
                  </a:lnTo>
                  <a:lnTo>
                    <a:pt x="47454" y="4976451"/>
                  </a:lnTo>
                  <a:lnTo>
                    <a:pt x="54326" y="5020950"/>
                  </a:lnTo>
                  <a:lnTo>
                    <a:pt x="61657" y="5065367"/>
                  </a:lnTo>
                  <a:lnTo>
                    <a:pt x="69447" y="5109698"/>
                  </a:lnTo>
                  <a:lnTo>
                    <a:pt x="77693" y="5153939"/>
                  </a:lnTo>
                  <a:lnTo>
                    <a:pt x="86395" y="5198085"/>
                  </a:lnTo>
                  <a:lnTo>
                    <a:pt x="95552" y="5242134"/>
                  </a:lnTo>
                  <a:lnTo>
                    <a:pt x="105162" y="5286081"/>
                  </a:lnTo>
                  <a:lnTo>
                    <a:pt x="115226" y="5329923"/>
                  </a:lnTo>
                  <a:lnTo>
                    <a:pt x="125742" y="5373656"/>
                  </a:lnTo>
                  <a:lnTo>
                    <a:pt x="136709" y="5417277"/>
                  </a:lnTo>
                  <a:lnTo>
                    <a:pt x="148125" y="5460780"/>
                  </a:lnTo>
                  <a:lnTo>
                    <a:pt x="159990" y="5504164"/>
                  </a:lnTo>
                  <a:lnTo>
                    <a:pt x="172304" y="5547423"/>
                  </a:lnTo>
                  <a:lnTo>
                    <a:pt x="185064" y="5590555"/>
                  </a:lnTo>
                  <a:lnTo>
                    <a:pt x="198270" y="5633555"/>
                  </a:lnTo>
                  <a:lnTo>
                    <a:pt x="211921" y="5676420"/>
                  </a:lnTo>
                  <a:lnTo>
                    <a:pt x="226015" y="5719146"/>
                  </a:lnTo>
                  <a:lnTo>
                    <a:pt x="240553" y="5761728"/>
                  </a:lnTo>
                  <a:lnTo>
                    <a:pt x="255532" y="5804165"/>
                  </a:lnTo>
                  <a:lnTo>
                    <a:pt x="270953" y="5846450"/>
                  </a:lnTo>
                  <a:lnTo>
                    <a:pt x="286813" y="5888582"/>
                  </a:lnTo>
                  <a:lnTo>
                    <a:pt x="303112" y="5930556"/>
                  </a:lnTo>
                  <a:lnTo>
                    <a:pt x="319848" y="5972368"/>
                  </a:lnTo>
                  <a:lnTo>
                    <a:pt x="337022" y="6014015"/>
                  </a:lnTo>
                  <a:lnTo>
                    <a:pt x="354631" y="6055492"/>
                  </a:lnTo>
                  <a:lnTo>
                    <a:pt x="372675" y="6096797"/>
                  </a:lnTo>
                  <a:lnTo>
                    <a:pt x="391153" y="6137925"/>
                  </a:lnTo>
                  <a:lnTo>
                    <a:pt x="410063" y="6178873"/>
                  </a:lnTo>
                  <a:lnTo>
                    <a:pt x="429406" y="6219636"/>
                  </a:lnTo>
                  <a:lnTo>
                    <a:pt x="449179" y="6260211"/>
                  </a:lnTo>
                  <a:lnTo>
                    <a:pt x="469382" y="6300595"/>
                  </a:lnTo>
                  <a:lnTo>
                    <a:pt x="490013" y="6340783"/>
                  </a:lnTo>
                  <a:lnTo>
                    <a:pt x="511072" y="6380772"/>
                  </a:lnTo>
                  <a:lnTo>
                    <a:pt x="532558" y="6420557"/>
                  </a:lnTo>
                  <a:lnTo>
                    <a:pt x="554470" y="6460136"/>
                  </a:lnTo>
                  <a:lnTo>
                    <a:pt x="576807" y="6499505"/>
                  </a:lnTo>
                  <a:lnTo>
                    <a:pt x="599567" y="6538659"/>
                  </a:lnTo>
                  <a:lnTo>
                    <a:pt x="622749" y="6577595"/>
                  </a:lnTo>
                  <a:lnTo>
                    <a:pt x="646354" y="6616309"/>
                  </a:lnTo>
                  <a:lnTo>
                    <a:pt x="670379" y="6654798"/>
                  </a:lnTo>
                  <a:lnTo>
                    <a:pt x="694824" y="6693057"/>
                  </a:lnTo>
                  <a:lnTo>
                    <a:pt x="719687" y="6731083"/>
                  </a:lnTo>
                  <a:lnTo>
                    <a:pt x="744968" y="6768873"/>
                  </a:lnTo>
                  <a:lnTo>
                    <a:pt x="770666" y="6806421"/>
                  </a:lnTo>
                  <a:lnTo>
                    <a:pt x="796780" y="6843725"/>
                  </a:lnTo>
                  <a:lnTo>
                    <a:pt x="823308" y="6880782"/>
                  </a:lnTo>
                  <a:lnTo>
                    <a:pt x="850249" y="6917586"/>
                  </a:lnTo>
                  <a:lnTo>
                    <a:pt x="877603" y="6954134"/>
                  </a:lnTo>
                  <a:lnTo>
                    <a:pt x="905369" y="6990423"/>
                  </a:lnTo>
                  <a:lnTo>
                    <a:pt x="933546" y="7026449"/>
                  </a:lnTo>
                  <a:lnTo>
                    <a:pt x="961499" y="7061417"/>
                  </a:lnTo>
                </a:path>
                <a:path extrusionOk="0" h="7061834" w="7069455">
                  <a:moveTo>
                    <a:pt x="7068847" y="955891"/>
                  </a:moveTo>
                  <a:lnTo>
                    <a:pt x="7033545" y="927916"/>
                  </a:lnTo>
                  <a:lnTo>
                    <a:pt x="6996203" y="898982"/>
                  </a:lnTo>
                  <a:lnTo>
                    <a:pt x="6958475" y="870401"/>
                  </a:lnTo>
                  <a:lnTo>
                    <a:pt x="6920361" y="842177"/>
                  </a:lnTo>
                  <a:lnTo>
                    <a:pt x="6881863" y="814314"/>
                  </a:lnTo>
                  <a:lnTo>
                    <a:pt x="6842981" y="786816"/>
                  </a:lnTo>
                  <a:lnTo>
                    <a:pt x="6803717" y="759687"/>
                  </a:lnTo>
                  <a:lnTo>
                    <a:pt x="6764072" y="732929"/>
                  </a:lnTo>
                  <a:lnTo>
                    <a:pt x="6724046" y="706548"/>
                  </a:lnTo>
                  <a:lnTo>
                    <a:pt x="6683641" y="680547"/>
                  </a:lnTo>
                  <a:lnTo>
                    <a:pt x="6642858" y="654929"/>
                  </a:lnTo>
                  <a:lnTo>
                    <a:pt x="6601697" y="629698"/>
                  </a:lnTo>
                  <a:lnTo>
                    <a:pt x="6560160" y="604858"/>
                  </a:lnTo>
                  <a:lnTo>
                    <a:pt x="6518248" y="580414"/>
                  </a:lnTo>
                </a:path>
              </a:pathLst>
            </a:cu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24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0"/>
            <p:cNvSpPr/>
            <p:nvPr/>
          </p:nvSpPr>
          <p:spPr>
            <a:xfrm flipH="1">
              <a:off x="-87480" y="3609720"/>
              <a:ext cx="4520880" cy="3352680"/>
            </a:xfrm>
            <a:custGeom>
              <a:rect b="b" l="l" r="r" t="t"/>
              <a:pathLst>
                <a:path extrusionOk="0" h="6153784" w="8297544">
                  <a:moveTo>
                    <a:pt x="6684390" y="598109"/>
                  </a:moveTo>
                  <a:lnTo>
                    <a:pt x="6642246" y="574066"/>
                  </a:lnTo>
                  <a:lnTo>
                    <a:pt x="6599952" y="550532"/>
                  </a:lnTo>
                  <a:lnTo>
                    <a:pt x="6557511" y="527505"/>
                  </a:lnTo>
                  <a:lnTo>
                    <a:pt x="6514927" y="504984"/>
                  </a:lnTo>
                  <a:lnTo>
                    <a:pt x="6472202" y="482970"/>
                  </a:lnTo>
                  <a:lnTo>
                    <a:pt x="6429341" y="461459"/>
                  </a:lnTo>
                  <a:lnTo>
                    <a:pt x="6386348" y="440453"/>
                  </a:lnTo>
                  <a:lnTo>
                    <a:pt x="6343225" y="419948"/>
                  </a:lnTo>
                  <a:lnTo>
                    <a:pt x="6299976" y="399946"/>
                  </a:lnTo>
                  <a:lnTo>
                    <a:pt x="6256605" y="380444"/>
                  </a:lnTo>
                  <a:lnTo>
                    <a:pt x="6213116" y="361442"/>
                  </a:lnTo>
                  <a:lnTo>
                    <a:pt x="6169512" y="342939"/>
                  </a:lnTo>
                  <a:lnTo>
                    <a:pt x="6125796" y="324934"/>
                  </a:lnTo>
                  <a:lnTo>
                    <a:pt x="6081973" y="307426"/>
                  </a:lnTo>
                  <a:lnTo>
                    <a:pt x="6038045" y="290414"/>
                  </a:lnTo>
                  <a:lnTo>
                    <a:pt x="5994017" y="273896"/>
                  </a:lnTo>
                  <a:lnTo>
                    <a:pt x="5949892" y="257873"/>
                  </a:lnTo>
                  <a:lnTo>
                    <a:pt x="5905673" y="242343"/>
                  </a:lnTo>
                  <a:lnTo>
                    <a:pt x="5861364" y="227304"/>
                  </a:lnTo>
                  <a:lnTo>
                    <a:pt x="5816969" y="212757"/>
                  </a:lnTo>
                  <a:lnTo>
                    <a:pt x="5772490" y="198701"/>
                  </a:lnTo>
                  <a:lnTo>
                    <a:pt x="5727933" y="185133"/>
                  </a:lnTo>
                  <a:lnTo>
                    <a:pt x="5683300" y="172054"/>
                  </a:lnTo>
                  <a:lnTo>
                    <a:pt x="5638595" y="159462"/>
                  </a:lnTo>
                  <a:lnTo>
                    <a:pt x="5593821" y="147357"/>
                  </a:lnTo>
                  <a:lnTo>
                    <a:pt x="5548982" y="135737"/>
                  </a:lnTo>
                  <a:lnTo>
                    <a:pt x="5504082" y="124601"/>
                  </a:lnTo>
                  <a:lnTo>
                    <a:pt x="5459124" y="113949"/>
                  </a:lnTo>
                  <a:lnTo>
                    <a:pt x="5414111" y="103780"/>
                  </a:lnTo>
                  <a:lnTo>
                    <a:pt x="5369048" y="94092"/>
                  </a:lnTo>
                  <a:lnTo>
                    <a:pt x="5323938" y="84885"/>
                  </a:lnTo>
                  <a:lnTo>
                    <a:pt x="5278784" y="76157"/>
                  </a:lnTo>
                  <a:lnTo>
                    <a:pt x="5233590" y="67908"/>
                  </a:lnTo>
                  <a:lnTo>
                    <a:pt x="5188360" y="60137"/>
                  </a:lnTo>
                  <a:lnTo>
                    <a:pt x="5143097" y="52843"/>
                  </a:lnTo>
                  <a:lnTo>
                    <a:pt x="5097804" y="46025"/>
                  </a:lnTo>
                  <a:lnTo>
                    <a:pt x="5052486" y="39682"/>
                  </a:lnTo>
                  <a:lnTo>
                    <a:pt x="5007146" y="33812"/>
                  </a:lnTo>
                  <a:lnTo>
                    <a:pt x="4961787" y="28416"/>
                  </a:lnTo>
                  <a:lnTo>
                    <a:pt x="4916413" y="23491"/>
                  </a:lnTo>
                  <a:lnTo>
                    <a:pt x="4871027" y="19038"/>
                  </a:lnTo>
                  <a:lnTo>
                    <a:pt x="4825634" y="15055"/>
                  </a:lnTo>
                  <a:lnTo>
                    <a:pt x="4780236" y="11541"/>
                  </a:lnTo>
                  <a:lnTo>
                    <a:pt x="4734838" y="8495"/>
                  </a:lnTo>
                  <a:lnTo>
                    <a:pt x="4689442" y="5917"/>
                  </a:lnTo>
                  <a:lnTo>
                    <a:pt x="4644053" y="3804"/>
                  </a:lnTo>
                  <a:lnTo>
                    <a:pt x="4598673" y="2158"/>
                  </a:lnTo>
                  <a:lnTo>
                    <a:pt x="4553308" y="975"/>
                  </a:lnTo>
                  <a:lnTo>
                    <a:pt x="4507959" y="256"/>
                  </a:lnTo>
                  <a:lnTo>
                    <a:pt x="4462631" y="0"/>
                  </a:lnTo>
                  <a:lnTo>
                    <a:pt x="4417327" y="204"/>
                  </a:lnTo>
                  <a:lnTo>
                    <a:pt x="4372051" y="870"/>
                  </a:lnTo>
                  <a:lnTo>
                    <a:pt x="4326806" y="1995"/>
                  </a:lnTo>
                  <a:lnTo>
                    <a:pt x="4281596" y="3579"/>
                  </a:lnTo>
                  <a:lnTo>
                    <a:pt x="4236425" y="5621"/>
                  </a:lnTo>
                  <a:lnTo>
                    <a:pt x="4191296" y="8119"/>
                  </a:lnTo>
                  <a:lnTo>
                    <a:pt x="4146212" y="11073"/>
                  </a:lnTo>
                  <a:lnTo>
                    <a:pt x="4101178" y="14482"/>
                  </a:lnTo>
                  <a:lnTo>
                    <a:pt x="4056196" y="18345"/>
                  </a:lnTo>
                  <a:lnTo>
                    <a:pt x="4011271" y="22660"/>
                  </a:lnTo>
                  <a:lnTo>
                    <a:pt x="3966406" y="27428"/>
                  </a:lnTo>
                  <a:lnTo>
                    <a:pt x="3921604" y="32647"/>
                  </a:lnTo>
                  <a:lnTo>
                    <a:pt x="3876869" y="38315"/>
                  </a:lnTo>
                  <a:lnTo>
                    <a:pt x="3832205" y="44433"/>
                  </a:lnTo>
                  <a:lnTo>
                    <a:pt x="3787615" y="50999"/>
                  </a:lnTo>
                  <a:lnTo>
                    <a:pt x="3743103" y="58012"/>
                  </a:lnTo>
                  <a:lnTo>
                    <a:pt x="3698672" y="65472"/>
                  </a:lnTo>
                  <a:lnTo>
                    <a:pt x="3654326" y="73376"/>
                  </a:lnTo>
                  <a:lnTo>
                    <a:pt x="3610068" y="81725"/>
                  </a:lnTo>
                  <a:lnTo>
                    <a:pt x="3565902" y="90517"/>
                  </a:lnTo>
                  <a:lnTo>
                    <a:pt x="3521832" y="99752"/>
                  </a:lnTo>
                  <a:lnTo>
                    <a:pt x="3477862" y="109428"/>
                  </a:lnTo>
                  <a:lnTo>
                    <a:pt x="3433993" y="119545"/>
                  </a:lnTo>
                  <a:lnTo>
                    <a:pt x="3390232" y="130101"/>
                  </a:lnTo>
                  <a:lnTo>
                    <a:pt x="3346580" y="141096"/>
                  </a:lnTo>
                  <a:lnTo>
                    <a:pt x="3303041" y="152528"/>
                  </a:lnTo>
                  <a:lnTo>
                    <a:pt x="3259620" y="164397"/>
                  </a:lnTo>
                  <a:lnTo>
                    <a:pt x="3216319" y="176702"/>
                  </a:lnTo>
                  <a:lnTo>
                    <a:pt x="3173142" y="189441"/>
                  </a:lnTo>
                  <a:lnTo>
                    <a:pt x="3130093" y="202615"/>
                  </a:lnTo>
                  <a:lnTo>
                    <a:pt x="3087175" y="216221"/>
                  </a:lnTo>
                  <a:lnTo>
                    <a:pt x="3044392" y="230259"/>
                  </a:lnTo>
                  <a:lnTo>
                    <a:pt x="3001748" y="244728"/>
                  </a:lnTo>
                  <a:lnTo>
                    <a:pt x="2959245" y="259627"/>
                  </a:lnTo>
                  <a:lnTo>
                    <a:pt x="2916888" y="274954"/>
                  </a:lnTo>
                  <a:lnTo>
                    <a:pt x="2874680" y="290710"/>
                  </a:lnTo>
                  <a:lnTo>
                    <a:pt x="2832625" y="306894"/>
                  </a:lnTo>
                  <a:lnTo>
                    <a:pt x="2790726" y="323503"/>
                  </a:lnTo>
                  <a:lnTo>
                    <a:pt x="2748987" y="340537"/>
                  </a:lnTo>
                  <a:lnTo>
                    <a:pt x="2707412" y="357996"/>
                  </a:lnTo>
                  <a:lnTo>
                    <a:pt x="2666003" y="375878"/>
                  </a:lnTo>
                  <a:lnTo>
                    <a:pt x="2624765" y="394182"/>
                  </a:lnTo>
                  <a:lnTo>
                    <a:pt x="2583701" y="412908"/>
                  </a:lnTo>
                  <a:lnTo>
                    <a:pt x="2542814" y="432054"/>
                  </a:lnTo>
                  <a:lnTo>
                    <a:pt x="2502109" y="451619"/>
                  </a:lnTo>
                  <a:lnTo>
                    <a:pt x="2461589" y="471603"/>
                  </a:lnTo>
                  <a:lnTo>
                    <a:pt x="2421257" y="492004"/>
                  </a:lnTo>
                  <a:lnTo>
                    <a:pt x="2381117" y="512822"/>
                  </a:lnTo>
                  <a:lnTo>
                    <a:pt x="2341172" y="534056"/>
                  </a:lnTo>
                  <a:lnTo>
                    <a:pt x="2301427" y="555705"/>
                  </a:lnTo>
                  <a:lnTo>
                    <a:pt x="2261884" y="577767"/>
                  </a:lnTo>
                  <a:lnTo>
                    <a:pt x="2222548" y="600241"/>
                  </a:lnTo>
                  <a:lnTo>
                    <a:pt x="2183421" y="623128"/>
                  </a:lnTo>
                  <a:lnTo>
                    <a:pt x="2144508" y="646426"/>
                  </a:lnTo>
                  <a:lnTo>
                    <a:pt x="2105811" y="670133"/>
                  </a:lnTo>
                  <a:lnTo>
                    <a:pt x="2067335" y="694249"/>
                  </a:lnTo>
                  <a:lnTo>
                    <a:pt x="2029083" y="718774"/>
                  </a:lnTo>
                  <a:lnTo>
                    <a:pt x="1991059" y="743705"/>
                  </a:lnTo>
                  <a:lnTo>
                    <a:pt x="1953266" y="769042"/>
                  </a:lnTo>
                  <a:lnTo>
                    <a:pt x="1915708" y="794785"/>
                  </a:lnTo>
                  <a:lnTo>
                    <a:pt x="1878388" y="820931"/>
                  </a:lnTo>
                  <a:lnTo>
                    <a:pt x="1841310" y="847481"/>
                  </a:lnTo>
                  <a:lnTo>
                    <a:pt x="1804477" y="874433"/>
                  </a:lnTo>
                  <a:lnTo>
                    <a:pt x="1767894" y="901787"/>
                  </a:lnTo>
                  <a:lnTo>
                    <a:pt x="1731563" y="929540"/>
                  </a:lnTo>
                  <a:lnTo>
                    <a:pt x="1695488" y="957693"/>
                  </a:lnTo>
                  <a:lnTo>
                    <a:pt x="1659673" y="986245"/>
                  </a:lnTo>
                  <a:lnTo>
                    <a:pt x="1624121" y="1015194"/>
                  </a:lnTo>
                  <a:lnTo>
                    <a:pt x="1588837" y="1044539"/>
                  </a:lnTo>
                  <a:lnTo>
                    <a:pt x="1553822" y="1074280"/>
                  </a:lnTo>
                  <a:lnTo>
                    <a:pt x="1519082" y="1104416"/>
                  </a:lnTo>
                  <a:lnTo>
                    <a:pt x="1484619" y="1134945"/>
                  </a:lnTo>
                  <a:lnTo>
                    <a:pt x="1450438" y="1165867"/>
                  </a:lnTo>
                  <a:lnTo>
                    <a:pt x="1416541" y="1197180"/>
                  </a:lnTo>
                  <a:lnTo>
                    <a:pt x="1382932" y="1228885"/>
                  </a:lnTo>
                  <a:lnTo>
                    <a:pt x="1349616" y="1260979"/>
                  </a:lnTo>
                  <a:lnTo>
                    <a:pt x="1316595" y="1293462"/>
                  </a:lnTo>
                  <a:lnTo>
                    <a:pt x="1283872" y="1326333"/>
                  </a:lnTo>
                  <a:lnTo>
                    <a:pt x="1251453" y="1359591"/>
                  </a:lnTo>
                  <a:lnTo>
                    <a:pt x="1219339" y="1393234"/>
                  </a:lnTo>
                  <a:lnTo>
                    <a:pt x="1187536" y="1427263"/>
                  </a:lnTo>
                  <a:lnTo>
                    <a:pt x="1156045" y="1461676"/>
                  </a:lnTo>
                  <a:lnTo>
                    <a:pt x="1124871" y="1496472"/>
                  </a:lnTo>
                  <a:lnTo>
                    <a:pt x="1094018" y="1531651"/>
                  </a:lnTo>
                  <a:lnTo>
                    <a:pt x="1063489" y="1567210"/>
                  </a:lnTo>
                  <a:lnTo>
                    <a:pt x="1033287" y="1603150"/>
                  </a:lnTo>
                  <a:lnTo>
                    <a:pt x="1003417" y="1639469"/>
                  </a:lnTo>
                  <a:lnTo>
                    <a:pt x="973881" y="1676166"/>
                  </a:lnTo>
                  <a:lnTo>
                    <a:pt x="944683" y="1713240"/>
                  </a:lnTo>
                  <a:lnTo>
                    <a:pt x="915828" y="1750692"/>
                  </a:lnTo>
                  <a:lnTo>
                    <a:pt x="887317" y="1788518"/>
                  </a:lnTo>
                  <a:lnTo>
                    <a:pt x="859156" y="1826719"/>
                  </a:lnTo>
                  <a:lnTo>
                    <a:pt x="831347" y="1865294"/>
                  </a:lnTo>
                  <a:lnTo>
                    <a:pt x="803894" y="1904241"/>
                  </a:lnTo>
                  <a:lnTo>
                    <a:pt x="776801" y="1943560"/>
                  </a:lnTo>
                  <a:lnTo>
                    <a:pt x="750071" y="1983249"/>
                  </a:lnTo>
                  <a:lnTo>
                    <a:pt x="723708" y="2023309"/>
                  </a:lnTo>
                  <a:lnTo>
                    <a:pt x="697715" y="2063737"/>
                  </a:lnTo>
                  <a:lnTo>
                    <a:pt x="672097" y="2104532"/>
                  </a:lnTo>
                  <a:lnTo>
                    <a:pt x="646856" y="2145695"/>
                  </a:lnTo>
                  <a:lnTo>
                    <a:pt x="621995" y="2187224"/>
                  </a:lnTo>
                  <a:lnTo>
                    <a:pt x="597520" y="2229117"/>
                  </a:lnTo>
                  <a:lnTo>
                    <a:pt x="573492" y="2271270"/>
                  </a:lnTo>
                  <a:lnTo>
                    <a:pt x="549973" y="2313573"/>
                  </a:lnTo>
                  <a:lnTo>
                    <a:pt x="526961" y="2356023"/>
                  </a:lnTo>
                  <a:lnTo>
                    <a:pt x="504456" y="2398617"/>
                  </a:lnTo>
                  <a:lnTo>
                    <a:pt x="482455" y="2441351"/>
                  </a:lnTo>
                  <a:lnTo>
                    <a:pt x="460960" y="2484221"/>
                  </a:lnTo>
                  <a:lnTo>
                    <a:pt x="439967" y="2527224"/>
                  </a:lnTo>
                  <a:lnTo>
                    <a:pt x="419477" y="2570357"/>
                  </a:lnTo>
                  <a:lnTo>
                    <a:pt x="399489" y="2613616"/>
                  </a:lnTo>
                  <a:lnTo>
                    <a:pt x="380001" y="2656996"/>
                  </a:lnTo>
                  <a:lnTo>
                    <a:pt x="361013" y="2700496"/>
                  </a:lnTo>
                  <a:lnTo>
                    <a:pt x="342524" y="2744110"/>
                  </a:lnTo>
                  <a:lnTo>
                    <a:pt x="324532" y="2787836"/>
                  </a:lnTo>
                  <a:lnTo>
                    <a:pt x="307037" y="2831670"/>
                  </a:lnTo>
                  <a:lnTo>
                    <a:pt x="290038" y="2875608"/>
                  </a:lnTo>
                  <a:lnTo>
                    <a:pt x="273534" y="2919647"/>
                  </a:lnTo>
                  <a:lnTo>
                    <a:pt x="257524" y="2963783"/>
                  </a:lnTo>
                  <a:lnTo>
                    <a:pt x="242006" y="3008013"/>
                  </a:lnTo>
                  <a:lnTo>
                    <a:pt x="226981" y="3052333"/>
                  </a:lnTo>
                  <a:lnTo>
                    <a:pt x="212447" y="3096740"/>
                  </a:lnTo>
                  <a:lnTo>
                    <a:pt x="198402" y="3141229"/>
                  </a:lnTo>
                  <a:lnTo>
                    <a:pt x="184847" y="3185798"/>
                  </a:lnTo>
                  <a:lnTo>
                    <a:pt x="171780" y="3230443"/>
                  </a:lnTo>
                  <a:lnTo>
                    <a:pt x="159200" y="3275160"/>
                  </a:lnTo>
                  <a:lnTo>
                    <a:pt x="147107" y="3319945"/>
                  </a:lnTo>
                  <a:lnTo>
                    <a:pt x="135499" y="3364796"/>
                  </a:lnTo>
                  <a:lnTo>
                    <a:pt x="124375" y="3409708"/>
                  </a:lnTo>
                  <a:lnTo>
                    <a:pt x="113734" y="3454678"/>
                  </a:lnTo>
                  <a:lnTo>
                    <a:pt x="103576" y="3499702"/>
                  </a:lnTo>
                  <a:lnTo>
                    <a:pt x="93899" y="3544778"/>
                  </a:lnTo>
                  <a:lnTo>
                    <a:pt x="84703" y="3589900"/>
                  </a:lnTo>
                  <a:lnTo>
                    <a:pt x="75986" y="3635067"/>
                  </a:lnTo>
                  <a:lnTo>
                    <a:pt x="67748" y="3680273"/>
                  </a:lnTo>
                  <a:lnTo>
                    <a:pt x="59988" y="3725516"/>
                  </a:lnTo>
                  <a:lnTo>
                    <a:pt x="52704" y="3770792"/>
                  </a:lnTo>
                  <a:lnTo>
                    <a:pt x="45896" y="3816097"/>
                  </a:lnTo>
                  <a:lnTo>
                    <a:pt x="39563" y="3861428"/>
                  </a:lnTo>
                  <a:lnTo>
                    <a:pt x="33704" y="3906781"/>
                  </a:lnTo>
                  <a:lnTo>
                    <a:pt x="28317" y="3952153"/>
                  </a:lnTo>
                  <a:lnTo>
                    <a:pt x="23402" y="3997540"/>
                  </a:lnTo>
                  <a:lnTo>
                    <a:pt x="18959" y="4042939"/>
                  </a:lnTo>
                  <a:lnTo>
                    <a:pt x="14985" y="4088346"/>
                  </a:lnTo>
                  <a:lnTo>
                    <a:pt x="11480" y="4133757"/>
                  </a:lnTo>
                  <a:lnTo>
                    <a:pt x="8443" y="4179169"/>
                  </a:lnTo>
                  <a:lnTo>
                    <a:pt x="5874" y="4224578"/>
                  </a:lnTo>
                  <a:lnTo>
                    <a:pt x="3771" y="4269981"/>
                  </a:lnTo>
                  <a:lnTo>
                    <a:pt x="2132" y="4315374"/>
                  </a:lnTo>
                  <a:lnTo>
                    <a:pt x="958" y="4360753"/>
                  </a:lnTo>
                  <a:lnTo>
                    <a:pt x="248" y="4406116"/>
                  </a:lnTo>
                  <a:lnTo>
                    <a:pt x="0" y="4451458"/>
                  </a:lnTo>
                  <a:lnTo>
                    <a:pt x="213" y="4496776"/>
                  </a:lnTo>
                  <a:lnTo>
                    <a:pt x="886" y="4542066"/>
                  </a:lnTo>
                  <a:lnTo>
                    <a:pt x="2019" y="4587324"/>
                  </a:lnTo>
                  <a:lnTo>
                    <a:pt x="3610" y="4632548"/>
                  </a:lnTo>
                  <a:lnTo>
                    <a:pt x="5659" y="4677734"/>
                  </a:lnTo>
                  <a:lnTo>
                    <a:pt x="8165" y="4722877"/>
                  </a:lnTo>
                  <a:lnTo>
                    <a:pt x="11126" y="4767975"/>
                  </a:lnTo>
                  <a:lnTo>
                    <a:pt x="14542" y="4813024"/>
                  </a:lnTo>
                  <a:lnTo>
                    <a:pt x="18412" y="4858020"/>
                  </a:lnTo>
                  <a:lnTo>
                    <a:pt x="22734" y="4902960"/>
                  </a:lnTo>
                  <a:lnTo>
                    <a:pt x="27508" y="4947840"/>
                  </a:lnTo>
                  <a:lnTo>
                    <a:pt x="32733" y="4992656"/>
                  </a:lnTo>
                  <a:lnTo>
                    <a:pt x="38408" y="5037406"/>
                  </a:lnTo>
                  <a:lnTo>
                    <a:pt x="44532" y="5082085"/>
                  </a:lnTo>
                  <a:lnTo>
                    <a:pt x="51104" y="5126690"/>
                  </a:lnTo>
                  <a:lnTo>
                    <a:pt x="58123" y="5171217"/>
                  </a:lnTo>
                  <a:lnTo>
                    <a:pt x="65588" y="5215663"/>
                  </a:lnTo>
                  <a:lnTo>
                    <a:pt x="73498" y="5260024"/>
                  </a:lnTo>
                  <a:lnTo>
                    <a:pt x="81852" y="5304297"/>
                  </a:lnTo>
                  <a:lnTo>
                    <a:pt x="90650" y="5348477"/>
                  </a:lnTo>
                  <a:lnTo>
                    <a:pt x="99890" y="5392562"/>
                  </a:lnTo>
                  <a:lnTo>
                    <a:pt x="109571" y="5436548"/>
                  </a:lnTo>
                  <a:lnTo>
                    <a:pt x="119692" y="5480432"/>
                  </a:lnTo>
                  <a:lnTo>
                    <a:pt x="130253" y="5524209"/>
                  </a:lnTo>
                  <a:lnTo>
                    <a:pt x="141252" y="5567876"/>
                  </a:lnTo>
                  <a:lnTo>
                    <a:pt x="152688" y="5611430"/>
                  </a:lnTo>
                  <a:lnTo>
                    <a:pt x="164561" y="5654867"/>
                  </a:lnTo>
                  <a:lnTo>
                    <a:pt x="176870" y="5698183"/>
                  </a:lnTo>
                  <a:lnTo>
                    <a:pt x="189613" y="5741375"/>
                  </a:lnTo>
                  <a:lnTo>
                    <a:pt x="202790" y="5784440"/>
                  </a:lnTo>
                  <a:lnTo>
                    <a:pt x="216399" y="5827373"/>
                  </a:lnTo>
                  <a:lnTo>
                    <a:pt x="230441" y="5870171"/>
                  </a:lnTo>
                  <a:lnTo>
                    <a:pt x="244913" y="5912831"/>
                  </a:lnTo>
                  <a:lnTo>
                    <a:pt x="259814" y="5955350"/>
                  </a:lnTo>
                  <a:lnTo>
                    <a:pt x="275145" y="5997722"/>
                  </a:lnTo>
                  <a:lnTo>
                    <a:pt x="290904" y="6039946"/>
                  </a:lnTo>
                  <a:lnTo>
                    <a:pt x="307089" y="6082017"/>
                  </a:lnTo>
                  <a:lnTo>
                    <a:pt x="323701" y="6123931"/>
                  </a:lnTo>
                  <a:lnTo>
                    <a:pt x="335643" y="6153200"/>
                  </a:lnTo>
                </a:path>
                <a:path extrusionOk="0" h="6153784" w="8297544">
                  <a:moveTo>
                    <a:pt x="8297531" y="2197393"/>
                  </a:moveTo>
                  <a:lnTo>
                    <a:pt x="8266865" y="2145860"/>
                  </a:lnTo>
                  <a:lnTo>
                    <a:pt x="8243158" y="2107147"/>
                  </a:lnTo>
                  <a:lnTo>
                    <a:pt x="8219042" y="2068655"/>
                  </a:lnTo>
                  <a:lnTo>
                    <a:pt x="8194519" y="2030387"/>
                  </a:lnTo>
                  <a:lnTo>
                    <a:pt x="8169588" y="1992347"/>
                  </a:lnTo>
                  <a:lnTo>
                    <a:pt x="8144252" y="1954537"/>
                  </a:lnTo>
                  <a:lnTo>
                    <a:pt x="8118511" y="1916963"/>
                  </a:lnTo>
                  <a:lnTo>
                    <a:pt x="8092366" y="1879627"/>
                  </a:lnTo>
                  <a:lnTo>
                    <a:pt x="8065818" y="1842533"/>
                  </a:lnTo>
                  <a:lnTo>
                    <a:pt x="8038867" y="1805684"/>
                  </a:lnTo>
                  <a:lnTo>
                    <a:pt x="8011516" y="1769084"/>
                  </a:lnTo>
                  <a:lnTo>
                    <a:pt x="7983765" y="1732737"/>
                  </a:lnTo>
                  <a:lnTo>
                    <a:pt x="7955614" y="1696646"/>
                  </a:lnTo>
                  <a:lnTo>
                    <a:pt x="7927065" y="1660815"/>
                  </a:lnTo>
                  <a:lnTo>
                    <a:pt x="7898119" y="1625247"/>
                  </a:lnTo>
                  <a:lnTo>
                    <a:pt x="7868776" y="1589946"/>
                  </a:lnTo>
                  <a:lnTo>
                    <a:pt x="7839038" y="1554916"/>
                  </a:lnTo>
                  <a:lnTo>
                    <a:pt x="7808906" y="1520159"/>
                  </a:lnTo>
                  <a:lnTo>
                    <a:pt x="7778380" y="1485681"/>
                  </a:lnTo>
                  <a:lnTo>
                    <a:pt x="7747462" y="1451483"/>
                  </a:lnTo>
                  <a:lnTo>
                    <a:pt x="7716152" y="1417570"/>
                  </a:lnTo>
                  <a:lnTo>
                    <a:pt x="7684451" y="1383946"/>
                  </a:lnTo>
                  <a:lnTo>
                    <a:pt x="7652361" y="1350613"/>
                  </a:lnTo>
                  <a:lnTo>
                    <a:pt x="7619882" y="1317576"/>
                  </a:lnTo>
                  <a:lnTo>
                    <a:pt x="7587016" y="1284837"/>
                  </a:lnTo>
                  <a:lnTo>
                    <a:pt x="7553763" y="1252402"/>
                  </a:lnTo>
                  <a:lnTo>
                    <a:pt x="7520124" y="1220272"/>
                  </a:lnTo>
                  <a:lnTo>
                    <a:pt x="7486100" y="1188453"/>
                  </a:lnTo>
                  <a:lnTo>
                    <a:pt x="7451692" y="1156946"/>
                  </a:lnTo>
                  <a:lnTo>
                    <a:pt x="7416901" y="1125757"/>
                  </a:lnTo>
                  <a:lnTo>
                    <a:pt x="7381728" y="1094887"/>
                  </a:lnTo>
                  <a:lnTo>
                    <a:pt x="7346174" y="1064342"/>
                  </a:lnTo>
                  <a:lnTo>
                    <a:pt x="7310241" y="1034125"/>
                  </a:lnTo>
                  <a:lnTo>
                    <a:pt x="7273928" y="1004238"/>
                  </a:lnTo>
                  <a:lnTo>
                    <a:pt x="7237236" y="974687"/>
                  </a:lnTo>
                  <a:lnTo>
                    <a:pt x="7200168" y="945473"/>
                  </a:lnTo>
                  <a:lnTo>
                    <a:pt x="7162724" y="916602"/>
                  </a:lnTo>
                  <a:lnTo>
                    <a:pt x="7124904" y="888076"/>
                  </a:lnTo>
                  <a:lnTo>
                    <a:pt x="7086709" y="859899"/>
                  </a:lnTo>
                  <a:lnTo>
                    <a:pt x="7048142" y="832074"/>
                  </a:lnTo>
                  <a:lnTo>
                    <a:pt x="7009202" y="804606"/>
                  </a:lnTo>
                  <a:lnTo>
                    <a:pt x="6969890" y="777497"/>
                  </a:lnTo>
                  <a:lnTo>
                    <a:pt x="6930209" y="750752"/>
                  </a:lnTo>
                  <a:lnTo>
                    <a:pt x="6890157" y="724374"/>
                  </a:lnTo>
                  <a:lnTo>
                    <a:pt x="6849737" y="698365"/>
                  </a:lnTo>
                  <a:lnTo>
                    <a:pt x="6808949" y="672731"/>
                  </a:lnTo>
                  <a:lnTo>
                    <a:pt x="6767795" y="647475"/>
                  </a:lnTo>
                  <a:lnTo>
                    <a:pt x="6726275" y="622599"/>
                  </a:lnTo>
                  <a:lnTo>
                    <a:pt x="6684390" y="598109"/>
                  </a:lnTo>
                </a:path>
              </a:pathLst>
            </a:cu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24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0"/>
            <p:cNvSpPr/>
            <p:nvPr/>
          </p:nvSpPr>
          <p:spPr>
            <a:xfrm flipH="1">
              <a:off x="-88560" y="3768480"/>
              <a:ext cx="3611880" cy="3193920"/>
            </a:xfrm>
            <a:custGeom>
              <a:rect b="b" l="l" r="r" t="t"/>
              <a:pathLst>
                <a:path extrusionOk="0" h="5862320" w="6629400">
                  <a:moveTo>
                    <a:pt x="6028090" y="546454"/>
                  </a:moveTo>
                  <a:lnTo>
                    <a:pt x="5986140" y="522363"/>
                  </a:lnTo>
                  <a:lnTo>
                    <a:pt x="5944026" y="498832"/>
                  </a:lnTo>
                  <a:lnTo>
                    <a:pt x="5901752" y="475859"/>
                  </a:lnTo>
                  <a:lnTo>
                    <a:pt x="5859324" y="453444"/>
                  </a:lnTo>
                  <a:lnTo>
                    <a:pt x="5816745" y="431585"/>
                  </a:lnTo>
                  <a:lnTo>
                    <a:pt x="5774019" y="410280"/>
                  </a:lnTo>
                  <a:lnTo>
                    <a:pt x="5731151" y="389530"/>
                  </a:lnTo>
                  <a:lnTo>
                    <a:pt x="5688146" y="369333"/>
                  </a:lnTo>
                  <a:lnTo>
                    <a:pt x="5645007" y="349687"/>
                  </a:lnTo>
                  <a:lnTo>
                    <a:pt x="5601738" y="330591"/>
                  </a:lnTo>
                  <a:lnTo>
                    <a:pt x="5558345" y="312045"/>
                  </a:lnTo>
                  <a:lnTo>
                    <a:pt x="5514831" y="294047"/>
                  </a:lnTo>
                  <a:lnTo>
                    <a:pt x="5471201" y="276595"/>
                  </a:lnTo>
                  <a:lnTo>
                    <a:pt x="5427459" y="259690"/>
                  </a:lnTo>
                  <a:lnTo>
                    <a:pt x="5383609" y="243329"/>
                  </a:lnTo>
                  <a:lnTo>
                    <a:pt x="5339656" y="227512"/>
                  </a:lnTo>
                  <a:lnTo>
                    <a:pt x="5295604" y="212237"/>
                  </a:lnTo>
                  <a:lnTo>
                    <a:pt x="5251457" y="197503"/>
                  </a:lnTo>
                  <a:lnTo>
                    <a:pt x="5207219" y="183309"/>
                  </a:lnTo>
                  <a:lnTo>
                    <a:pt x="5162896" y="169655"/>
                  </a:lnTo>
                  <a:lnTo>
                    <a:pt x="5118490" y="156537"/>
                  </a:lnTo>
                  <a:lnTo>
                    <a:pt x="5074007" y="143957"/>
                  </a:lnTo>
                  <a:lnTo>
                    <a:pt x="5029450" y="131912"/>
                  </a:lnTo>
                  <a:lnTo>
                    <a:pt x="4984825" y="120401"/>
                  </a:lnTo>
                  <a:lnTo>
                    <a:pt x="4940135" y="109423"/>
                  </a:lnTo>
                  <a:lnTo>
                    <a:pt x="4895384" y="98977"/>
                  </a:lnTo>
                  <a:lnTo>
                    <a:pt x="4850578" y="89062"/>
                  </a:lnTo>
                  <a:lnTo>
                    <a:pt x="4805720" y="79677"/>
                  </a:lnTo>
                  <a:lnTo>
                    <a:pt x="4760814" y="70820"/>
                  </a:lnTo>
                  <a:lnTo>
                    <a:pt x="4715865" y="62491"/>
                  </a:lnTo>
                  <a:lnTo>
                    <a:pt x="4670877" y="54688"/>
                  </a:lnTo>
                  <a:lnTo>
                    <a:pt x="4625855" y="47410"/>
                  </a:lnTo>
                  <a:lnTo>
                    <a:pt x="4580802" y="40655"/>
                  </a:lnTo>
                  <a:lnTo>
                    <a:pt x="4535724" y="34424"/>
                  </a:lnTo>
                  <a:lnTo>
                    <a:pt x="4490624" y="28714"/>
                  </a:lnTo>
                  <a:lnTo>
                    <a:pt x="4445506" y="23524"/>
                  </a:lnTo>
                  <a:lnTo>
                    <a:pt x="4400376" y="18854"/>
                  </a:lnTo>
                  <a:lnTo>
                    <a:pt x="4355237" y="14702"/>
                  </a:lnTo>
                  <a:lnTo>
                    <a:pt x="4310093" y="11067"/>
                  </a:lnTo>
                  <a:lnTo>
                    <a:pt x="4264949" y="7948"/>
                  </a:lnTo>
                  <a:lnTo>
                    <a:pt x="4219809" y="5343"/>
                  </a:lnTo>
                  <a:lnTo>
                    <a:pt x="4174678" y="3252"/>
                  </a:lnTo>
                  <a:lnTo>
                    <a:pt x="4129560" y="1673"/>
                  </a:lnTo>
                  <a:lnTo>
                    <a:pt x="4084459" y="606"/>
                  </a:lnTo>
                  <a:lnTo>
                    <a:pt x="4039379" y="48"/>
                  </a:lnTo>
                  <a:lnTo>
                    <a:pt x="3994324" y="0"/>
                  </a:lnTo>
                  <a:lnTo>
                    <a:pt x="3949300" y="459"/>
                  </a:lnTo>
                  <a:lnTo>
                    <a:pt x="3904310" y="1424"/>
                  </a:lnTo>
                  <a:lnTo>
                    <a:pt x="3859359" y="2896"/>
                  </a:lnTo>
                  <a:lnTo>
                    <a:pt x="3814450" y="4871"/>
                  </a:lnTo>
                  <a:lnTo>
                    <a:pt x="3769589" y="7350"/>
                  </a:lnTo>
                  <a:lnTo>
                    <a:pt x="3724779" y="10331"/>
                  </a:lnTo>
                  <a:lnTo>
                    <a:pt x="3680026" y="13812"/>
                  </a:lnTo>
                  <a:lnTo>
                    <a:pt x="3635332" y="17793"/>
                  </a:lnTo>
                  <a:lnTo>
                    <a:pt x="3590702" y="22273"/>
                  </a:lnTo>
                  <a:lnTo>
                    <a:pt x="3546142" y="27250"/>
                  </a:lnTo>
                  <a:lnTo>
                    <a:pt x="3501654" y="32723"/>
                  </a:lnTo>
                  <a:lnTo>
                    <a:pt x="3457243" y="38692"/>
                  </a:lnTo>
                  <a:lnTo>
                    <a:pt x="3412915" y="45154"/>
                  </a:lnTo>
                  <a:lnTo>
                    <a:pt x="3368672" y="52109"/>
                  </a:lnTo>
                  <a:lnTo>
                    <a:pt x="3324519" y="59556"/>
                  </a:lnTo>
                  <a:lnTo>
                    <a:pt x="3280461" y="67493"/>
                  </a:lnTo>
                  <a:lnTo>
                    <a:pt x="3236502" y="75920"/>
                  </a:lnTo>
                  <a:lnTo>
                    <a:pt x="3192646" y="84834"/>
                  </a:lnTo>
                  <a:lnTo>
                    <a:pt x="3148897" y="94236"/>
                  </a:lnTo>
                  <a:lnTo>
                    <a:pt x="3105260" y="104123"/>
                  </a:lnTo>
                  <a:lnTo>
                    <a:pt x="3061739" y="114496"/>
                  </a:lnTo>
                  <a:lnTo>
                    <a:pt x="3018339" y="125351"/>
                  </a:lnTo>
                  <a:lnTo>
                    <a:pt x="2975063" y="136689"/>
                  </a:lnTo>
                  <a:lnTo>
                    <a:pt x="2931916" y="148509"/>
                  </a:lnTo>
                  <a:lnTo>
                    <a:pt x="2888902" y="160808"/>
                  </a:lnTo>
                  <a:lnTo>
                    <a:pt x="2846026" y="173586"/>
                  </a:lnTo>
                  <a:lnTo>
                    <a:pt x="2803292" y="186843"/>
                  </a:lnTo>
                  <a:lnTo>
                    <a:pt x="2760704" y="200575"/>
                  </a:lnTo>
                  <a:lnTo>
                    <a:pt x="2718266" y="214784"/>
                  </a:lnTo>
                  <a:lnTo>
                    <a:pt x="2675983" y="229466"/>
                  </a:lnTo>
                  <a:lnTo>
                    <a:pt x="2633859" y="244622"/>
                  </a:lnTo>
                  <a:lnTo>
                    <a:pt x="2591899" y="260250"/>
                  </a:lnTo>
                  <a:lnTo>
                    <a:pt x="2550106" y="276348"/>
                  </a:lnTo>
                  <a:lnTo>
                    <a:pt x="2508485" y="292917"/>
                  </a:lnTo>
                  <a:lnTo>
                    <a:pt x="2467041" y="309953"/>
                  </a:lnTo>
                  <a:lnTo>
                    <a:pt x="2425777" y="327458"/>
                  </a:lnTo>
                  <a:lnTo>
                    <a:pt x="2384698" y="345428"/>
                  </a:lnTo>
                  <a:lnTo>
                    <a:pt x="2343808" y="363864"/>
                  </a:lnTo>
                  <a:lnTo>
                    <a:pt x="2303112" y="382763"/>
                  </a:lnTo>
                  <a:lnTo>
                    <a:pt x="2262613" y="402126"/>
                  </a:lnTo>
                  <a:lnTo>
                    <a:pt x="2222317" y="421950"/>
                  </a:lnTo>
                  <a:lnTo>
                    <a:pt x="2182227" y="442234"/>
                  </a:lnTo>
                  <a:lnTo>
                    <a:pt x="2142347" y="462978"/>
                  </a:lnTo>
                  <a:lnTo>
                    <a:pt x="2102683" y="484180"/>
                  </a:lnTo>
                  <a:lnTo>
                    <a:pt x="2063238" y="505839"/>
                  </a:lnTo>
                  <a:lnTo>
                    <a:pt x="2024016" y="527954"/>
                  </a:lnTo>
                  <a:lnTo>
                    <a:pt x="1985023" y="550523"/>
                  </a:lnTo>
                  <a:lnTo>
                    <a:pt x="1946261" y="573547"/>
                  </a:lnTo>
                  <a:lnTo>
                    <a:pt x="1907737" y="597022"/>
                  </a:lnTo>
                  <a:lnTo>
                    <a:pt x="1869453" y="620949"/>
                  </a:lnTo>
                  <a:lnTo>
                    <a:pt x="1831414" y="645326"/>
                  </a:lnTo>
                  <a:lnTo>
                    <a:pt x="1793624" y="670152"/>
                  </a:lnTo>
                  <a:lnTo>
                    <a:pt x="1756089" y="695426"/>
                  </a:lnTo>
                  <a:lnTo>
                    <a:pt x="1718811" y="721146"/>
                  </a:lnTo>
                  <a:lnTo>
                    <a:pt x="1681795" y="747312"/>
                  </a:lnTo>
                  <a:lnTo>
                    <a:pt x="1645047" y="773922"/>
                  </a:lnTo>
                  <a:lnTo>
                    <a:pt x="1608569" y="800975"/>
                  </a:lnTo>
                  <a:lnTo>
                    <a:pt x="1572366" y="828471"/>
                  </a:lnTo>
                  <a:lnTo>
                    <a:pt x="1536443" y="856407"/>
                  </a:lnTo>
                  <a:lnTo>
                    <a:pt x="1500804" y="884783"/>
                  </a:lnTo>
                  <a:lnTo>
                    <a:pt x="1465453" y="913598"/>
                  </a:lnTo>
                  <a:lnTo>
                    <a:pt x="1430395" y="942850"/>
                  </a:lnTo>
                  <a:lnTo>
                    <a:pt x="1395633" y="972538"/>
                  </a:lnTo>
                  <a:lnTo>
                    <a:pt x="1361172" y="1002662"/>
                  </a:lnTo>
                  <a:lnTo>
                    <a:pt x="1327017" y="1033219"/>
                  </a:lnTo>
                  <a:lnTo>
                    <a:pt x="1293171" y="1064209"/>
                  </a:lnTo>
                  <a:lnTo>
                    <a:pt x="1259639" y="1095631"/>
                  </a:lnTo>
                  <a:lnTo>
                    <a:pt x="1226426" y="1127484"/>
                  </a:lnTo>
                  <a:lnTo>
                    <a:pt x="1193535" y="1159765"/>
                  </a:lnTo>
                  <a:lnTo>
                    <a:pt x="1160971" y="1192475"/>
                  </a:lnTo>
                  <a:lnTo>
                    <a:pt x="1128738" y="1225612"/>
                  </a:lnTo>
                  <a:lnTo>
                    <a:pt x="1096841" y="1259175"/>
                  </a:lnTo>
                  <a:lnTo>
                    <a:pt x="1065283" y="1293163"/>
                  </a:lnTo>
                  <a:lnTo>
                    <a:pt x="1034069" y="1327574"/>
                  </a:lnTo>
                  <a:lnTo>
                    <a:pt x="1003204" y="1362408"/>
                  </a:lnTo>
                  <a:lnTo>
                    <a:pt x="972692" y="1397663"/>
                  </a:lnTo>
                  <a:lnTo>
                    <a:pt x="942536" y="1433338"/>
                  </a:lnTo>
                  <a:lnTo>
                    <a:pt x="912742" y="1469432"/>
                  </a:lnTo>
                  <a:lnTo>
                    <a:pt x="883314" y="1505944"/>
                  </a:lnTo>
                  <a:lnTo>
                    <a:pt x="854255" y="1542872"/>
                  </a:lnTo>
                  <a:lnTo>
                    <a:pt x="825570" y="1580217"/>
                  </a:lnTo>
                  <a:lnTo>
                    <a:pt x="797265" y="1617975"/>
                  </a:lnTo>
                  <a:lnTo>
                    <a:pt x="769341" y="1656147"/>
                  </a:lnTo>
                  <a:lnTo>
                    <a:pt x="741805" y="1694730"/>
                  </a:lnTo>
                  <a:lnTo>
                    <a:pt x="714661" y="1733725"/>
                  </a:lnTo>
                  <a:lnTo>
                    <a:pt x="687912" y="1773130"/>
                  </a:lnTo>
                  <a:lnTo>
                    <a:pt x="661563" y="1812943"/>
                  </a:lnTo>
                  <a:lnTo>
                    <a:pt x="635618" y="1853163"/>
                  </a:lnTo>
                  <a:lnTo>
                    <a:pt x="610082" y="1893790"/>
                  </a:lnTo>
                  <a:lnTo>
                    <a:pt x="584959" y="1934822"/>
                  </a:lnTo>
                  <a:lnTo>
                    <a:pt x="560253" y="1976258"/>
                  </a:lnTo>
                  <a:lnTo>
                    <a:pt x="535969" y="2018096"/>
                  </a:lnTo>
                  <a:lnTo>
                    <a:pt x="512176" y="2060222"/>
                  </a:lnTo>
                  <a:lnTo>
                    <a:pt x="488939" y="2102513"/>
                  </a:lnTo>
                  <a:lnTo>
                    <a:pt x="466258" y="2144968"/>
                  </a:lnTo>
                  <a:lnTo>
                    <a:pt x="444131" y="2187580"/>
                  </a:lnTo>
                  <a:lnTo>
                    <a:pt x="422558" y="2230345"/>
                  </a:lnTo>
                  <a:lnTo>
                    <a:pt x="401537" y="2273260"/>
                  </a:lnTo>
                  <a:lnTo>
                    <a:pt x="381066" y="2316320"/>
                  </a:lnTo>
                  <a:lnTo>
                    <a:pt x="361146" y="2359521"/>
                  </a:lnTo>
                  <a:lnTo>
                    <a:pt x="341774" y="2402858"/>
                  </a:lnTo>
                  <a:lnTo>
                    <a:pt x="322950" y="2446327"/>
                  </a:lnTo>
                  <a:lnTo>
                    <a:pt x="304672" y="2489923"/>
                  </a:lnTo>
                  <a:lnTo>
                    <a:pt x="286939" y="2533643"/>
                  </a:lnTo>
                  <a:lnTo>
                    <a:pt x="269750" y="2577482"/>
                  </a:lnTo>
                  <a:lnTo>
                    <a:pt x="253105" y="2621435"/>
                  </a:lnTo>
                  <a:lnTo>
                    <a:pt x="237000" y="2665499"/>
                  </a:lnTo>
                  <a:lnTo>
                    <a:pt x="221437" y="2709669"/>
                  </a:lnTo>
                  <a:lnTo>
                    <a:pt x="206412" y="2753940"/>
                  </a:lnTo>
                  <a:lnTo>
                    <a:pt x="191926" y="2798309"/>
                  </a:lnTo>
                  <a:lnTo>
                    <a:pt x="177977" y="2842770"/>
                  </a:lnTo>
                  <a:lnTo>
                    <a:pt x="164564" y="2887320"/>
                  </a:lnTo>
                  <a:lnTo>
                    <a:pt x="151686" y="2931955"/>
                  </a:lnTo>
                  <a:lnTo>
                    <a:pt x="139341" y="2976669"/>
                  </a:lnTo>
                  <a:lnTo>
                    <a:pt x="127528" y="3021459"/>
                  </a:lnTo>
                  <a:lnTo>
                    <a:pt x="116247" y="3066320"/>
                  </a:lnTo>
                  <a:lnTo>
                    <a:pt x="105496" y="3111249"/>
                  </a:lnTo>
                  <a:lnTo>
                    <a:pt x="95273" y="3156240"/>
                  </a:lnTo>
                  <a:lnTo>
                    <a:pt x="85579" y="3201289"/>
                  </a:lnTo>
                  <a:lnTo>
                    <a:pt x="76411" y="3246392"/>
                  </a:lnTo>
                  <a:lnTo>
                    <a:pt x="67768" y="3291545"/>
                  </a:lnTo>
                  <a:lnTo>
                    <a:pt x="59650" y="3336743"/>
                  </a:lnTo>
                  <a:lnTo>
                    <a:pt x="52055" y="3381982"/>
                  </a:lnTo>
                  <a:lnTo>
                    <a:pt x="44982" y="3427258"/>
                  </a:lnTo>
                  <a:lnTo>
                    <a:pt x="38429" y="3472566"/>
                  </a:lnTo>
                  <a:lnTo>
                    <a:pt x="32397" y="3517902"/>
                  </a:lnTo>
                  <a:lnTo>
                    <a:pt x="26882" y="3563261"/>
                  </a:lnTo>
                  <a:lnTo>
                    <a:pt x="21885" y="3608640"/>
                  </a:lnTo>
                  <a:lnTo>
                    <a:pt x="17405" y="3654034"/>
                  </a:lnTo>
                  <a:lnTo>
                    <a:pt x="13439" y="3699438"/>
                  </a:lnTo>
                  <a:lnTo>
                    <a:pt x="9987" y="3744849"/>
                  </a:lnTo>
                  <a:lnTo>
                    <a:pt x="7047" y="3790262"/>
                  </a:lnTo>
                  <a:lnTo>
                    <a:pt x="4619" y="3835672"/>
                  </a:lnTo>
                  <a:lnTo>
                    <a:pt x="2702" y="3881076"/>
                  </a:lnTo>
                  <a:lnTo>
                    <a:pt x="1293" y="3926468"/>
                  </a:lnTo>
                  <a:lnTo>
                    <a:pt x="393" y="3971846"/>
                  </a:lnTo>
                  <a:lnTo>
                    <a:pt x="0" y="4017203"/>
                  </a:lnTo>
                  <a:lnTo>
                    <a:pt x="112" y="4062537"/>
                  </a:lnTo>
                  <a:lnTo>
                    <a:pt x="728" y="4107842"/>
                  </a:lnTo>
                  <a:lnTo>
                    <a:pt x="1848" y="4153114"/>
                  </a:lnTo>
                  <a:lnTo>
                    <a:pt x="3471" y="4198349"/>
                  </a:lnTo>
                  <a:lnTo>
                    <a:pt x="5594" y="4243543"/>
                  </a:lnTo>
                  <a:lnTo>
                    <a:pt x="8217" y="4288692"/>
                  </a:lnTo>
                  <a:lnTo>
                    <a:pt x="11339" y="4333790"/>
                  </a:lnTo>
                  <a:lnTo>
                    <a:pt x="14959" y="4378834"/>
                  </a:lnTo>
                  <a:lnTo>
                    <a:pt x="19075" y="4423819"/>
                  </a:lnTo>
                  <a:lnTo>
                    <a:pt x="23686" y="4468741"/>
                  </a:lnTo>
                  <a:lnTo>
                    <a:pt x="28791" y="4513596"/>
                  </a:lnTo>
                  <a:lnTo>
                    <a:pt x="34389" y="4558379"/>
                  </a:lnTo>
                  <a:lnTo>
                    <a:pt x="40479" y="4603086"/>
                  </a:lnTo>
                  <a:lnTo>
                    <a:pt x="47060" y="4647712"/>
                  </a:lnTo>
                  <a:lnTo>
                    <a:pt x="54130" y="4692254"/>
                  </a:lnTo>
                  <a:lnTo>
                    <a:pt x="61688" y="4736707"/>
                  </a:lnTo>
                  <a:lnTo>
                    <a:pt x="69733" y="4781066"/>
                  </a:lnTo>
                  <a:lnTo>
                    <a:pt x="78264" y="4825328"/>
                  </a:lnTo>
                  <a:lnTo>
                    <a:pt x="87281" y="4869488"/>
                  </a:lnTo>
                  <a:lnTo>
                    <a:pt x="96780" y="4913541"/>
                  </a:lnTo>
                  <a:lnTo>
                    <a:pt x="106762" y="4957484"/>
                  </a:lnTo>
                  <a:lnTo>
                    <a:pt x="117226" y="5001311"/>
                  </a:lnTo>
                  <a:lnTo>
                    <a:pt x="128170" y="5045020"/>
                  </a:lnTo>
                  <a:lnTo>
                    <a:pt x="139592" y="5088604"/>
                  </a:lnTo>
                  <a:lnTo>
                    <a:pt x="151493" y="5132061"/>
                  </a:lnTo>
                  <a:lnTo>
                    <a:pt x="163870" y="5175385"/>
                  </a:lnTo>
                  <a:lnTo>
                    <a:pt x="176722" y="5218572"/>
                  </a:lnTo>
                  <a:lnTo>
                    <a:pt x="190049" y="5261618"/>
                  </a:lnTo>
                  <a:lnTo>
                    <a:pt x="203849" y="5304519"/>
                  </a:lnTo>
                  <a:lnTo>
                    <a:pt x="218122" y="5347271"/>
                  </a:lnTo>
                  <a:lnTo>
                    <a:pt x="232865" y="5389868"/>
                  </a:lnTo>
                  <a:lnTo>
                    <a:pt x="248077" y="5432307"/>
                  </a:lnTo>
                  <a:lnTo>
                    <a:pt x="263758" y="5474583"/>
                  </a:lnTo>
                  <a:lnTo>
                    <a:pt x="279907" y="5516692"/>
                  </a:lnTo>
                  <a:lnTo>
                    <a:pt x="296522" y="5558630"/>
                  </a:lnTo>
                  <a:lnTo>
                    <a:pt x="313602" y="5600392"/>
                  </a:lnTo>
                  <a:lnTo>
                    <a:pt x="331146" y="5641974"/>
                  </a:lnTo>
                  <a:lnTo>
                    <a:pt x="349152" y="5683371"/>
                  </a:lnTo>
                  <a:lnTo>
                    <a:pt x="367620" y="5724580"/>
                  </a:lnTo>
                  <a:lnTo>
                    <a:pt x="386549" y="5765596"/>
                  </a:lnTo>
                  <a:lnTo>
                    <a:pt x="405936" y="5806414"/>
                  </a:lnTo>
                  <a:lnTo>
                    <a:pt x="425782" y="5847031"/>
                  </a:lnTo>
                  <a:lnTo>
                    <a:pt x="433172" y="5861740"/>
                  </a:lnTo>
                </a:path>
                <a:path extrusionOk="0" h="5862320" w="6629400">
                  <a:moveTo>
                    <a:pt x="6628885" y="973206"/>
                  </a:moveTo>
                  <a:lnTo>
                    <a:pt x="6574728" y="927523"/>
                  </a:lnTo>
                  <a:lnTo>
                    <a:pt x="6538336" y="897782"/>
                  </a:lnTo>
                  <a:lnTo>
                    <a:pt x="6501530" y="868411"/>
                  </a:lnTo>
                  <a:lnTo>
                    <a:pt x="6464313" y="839415"/>
                  </a:lnTo>
                  <a:lnTo>
                    <a:pt x="6426686" y="810799"/>
                  </a:lnTo>
                  <a:lnTo>
                    <a:pt x="6388649" y="782566"/>
                  </a:lnTo>
                  <a:lnTo>
                    <a:pt x="6350204" y="754722"/>
                  </a:lnTo>
                  <a:lnTo>
                    <a:pt x="6311352" y="727269"/>
                  </a:lnTo>
                  <a:lnTo>
                    <a:pt x="6272094" y="700214"/>
                  </a:lnTo>
                  <a:lnTo>
                    <a:pt x="6232432" y="673559"/>
                  </a:lnTo>
                  <a:lnTo>
                    <a:pt x="6192366" y="647310"/>
                  </a:lnTo>
                  <a:lnTo>
                    <a:pt x="6151898" y="621471"/>
                  </a:lnTo>
                  <a:lnTo>
                    <a:pt x="6111028" y="596045"/>
                  </a:lnTo>
                  <a:lnTo>
                    <a:pt x="6069759" y="571038"/>
                  </a:lnTo>
                  <a:lnTo>
                    <a:pt x="6028090" y="546454"/>
                  </a:lnTo>
                </a:path>
              </a:pathLst>
            </a:custGeom>
            <a:noFill/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24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53760" y="305280"/>
            <a:ext cx="2267935" cy="47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/>
          <p:nvPr>
            <p:ph idx="10" type="dt"/>
          </p:nvPr>
        </p:nvSpPr>
        <p:spPr>
          <a:xfrm>
            <a:off x="575715" y="6491880"/>
            <a:ext cx="2639864" cy="17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sz="12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0"/>
          <p:cNvSpPr txBox="1"/>
          <p:nvPr>
            <p:ph idx="1" type="body"/>
          </p:nvPr>
        </p:nvSpPr>
        <p:spPr>
          <a:xfrm>
            <a:off x="6090913" y="1449360"/>
            <a:ext cx="5526000" cy="1946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0"/>
          <p:cNvSpPr txBox="1"/>
          <p:nvPr>
            <p:ph idx="2" type="body"/>
          </p:nvPr>
        </p:nvSpPr>
        <p:spPr>
          <a:xfrm>
            <a:off x="6090913" y="3614040"/>
            <a:ext cx="5526000" cy="1946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0"/>
          <p:cNvSpPr txBox="1"/>
          <p:nvPr>
            <p:ph type="title"/>
          </p:nvPr>
        </p:nvSpPr>
        <p:spPr>
          <a:xfrm>
            <a:off x="609559" y="273600"/>
            <a:ext cx="10973869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132840" y="368280"/>
            <a:ext cx="2481480" cy="42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86560" y="220680"/>
            <a:ext cx="2519280" cy="68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2"/>
          <p:cNvSpPr txBox="1"/>
          <p:nvPr>
            <p:ph idx="10" type="dt"/>
          </p:nvPr>
        </p:nvSpPr>
        <p:spPr>
          <a:xfrm>
            <a:off x="576360" y="6491160"/>
            <a:ext cx="2636640" cy="17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2"/>
          <p:cNvSpPr txBox="1"/>
          <p:nvPr>
            <p:ph type="title"/>
          </p:nvPr>
        </p:nvSpPr>
        <p:spPr>
          <a:xfrm>
            <a:off x="609480" y="272520"/>
            <a:ext cx="109713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32"/>
          <p:cNvSpPr txBox="1"/>
          <p:nvPr>
            <p:ph idx="1" type="body"/>
          </p:nvPr>
        </p:nvSpPr>
        <p:spPr>
          <a:xfrm>
            <a:off x="609480" y="1604880"/>
            <a:ext cx="10971360" cy="3975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1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Relationship Id="rId4" Type="http://schemas.openxmlformats.org/officeDocument/2006/relationships/image" Target="../media/image62.png"/><Relationship Id="rId5" Type="http://schemas.openxmlformats.org/officeDocument/2006/relationships/hyperlink" Target="https://www.reuters.com/technology/cybercrime-cost-germany-206-billion-euros-2023-survey-2023-09-01/#:~:text=The%20theft%20of%20IT%20equipment%20and%20data%2C%20as,2023%2C%20German%20digital%20association%20Bitkom%20said%20on%20Friday." TargetMode="External"/><Relationship Id="rId6" Type="http://schemas.openxmlformats.org/officeDocument/2006/relationships/hyperlink" Target="https://www.securityweek.com/cost-of-data-breach-in-2024-4-88-million-says-latest-ibm-study/" TargetMode="External"/><Relationship Id="rId7" Type="http://schemas.openxmlformats.org/officeDocument/2006/relationships/hyperlink" Target="https://www.ibm.com/downloads/cas/1KZ3XE9D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g"/><Relationship Id="rId4" Type="http://schemas.openxmlformats.org/officeDocument/2006/relationships/image" Target="../media/image57.jpg"/><Relationship Id="rId9" Type="http://schemas.openxmlformats.org/officeDocument/2006/relationships/image" Target="../media/image65.png"/><Relationship Id="rId5" Type="http://schemas.openxmlformats.org/officeDocument/2006/relationships/image" Target="../media/image54.jpg"/><Relationship Id="rId6" Type="http://schemas.openxmlformats.org/officeDocument/2006/relationships/image" Target="../media/image58.jpg"/><Relationship Id="rId7" Type="http://schemas.openxmlformats.org/officeDocument/2006/relationships/image" Target="../media/image49.jpg"/><Relationship Id="rId8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40" Type="http://schemas.openxmlformats.org/officeDocument/2006/relationships/image" Target="../media/image125.png"/><Relationship Id="rId42" Type="http://schemas.openxmlformats.org/officeDocument/2006/relationships/image" Target="../media/image96.png"/><Relationship Id="rId41" Type="http://schemas.openxmlformats.org/officeDocument/2006/relationships/image" Target="../media/image97.png"/><Relationship Id="rId44" Type="http://schemas.openxmlformats.org/officeDocument/2006/relationships/image" Target="../media/image104.png"/><Relationship Id="rId43" Type="http://schemas.openxmlformats.org/officeDocument/2006/relationships/image" Target="../media/image100.png"/><Relationship Id="rId46" Type="http://schemas.openxmlformats.org/officeDocument/2006/relationships/image" Target="../media/image102.png"/><Relationship Id="rId45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chescohallen_v2.mp4" TargetMode="External"/><Relationship Id="rId4" Type="http://schemas.openxmlformats.org/officeDocument/2006/relationships/image" Target="../media/image69.jpg"/><Relationship Id="rId9" Type="http://schemas.openxmlformats.org/officeDocument/2006/relationships/image" Target="../media/image64.png"/><Relationship Id="rId48" Type="http://schemas.openxmlformats.org/officeDocument/2006/relationships/image" Target="../media/image106.png"/><Relationship Id="rId47" Type="http://schemas.openxmlformats.org/officeDocument/2006/relationships/image" Target="../media/image103.png"/><Relationship Id="rId49" Type="http://schemas.openxmlformats.org/officeDocument/2006/relationships/image" Target="../media/image107.png"/><Relationship Id="rId5" Type="http://schemas.openxmlformats.org/officeDocument/2006/relationships/image" Target="../media/image55.png"/><Relationship Id="rId6" Type="http://schemas.openxmlformats.org/officeDocument/2006/relationships/image" Target="../media/image66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31" Type="http://schemas.openxmlformats.org/officeDocument/2006/relationships/image" Target="../media/image93.png"/><Relationship Id="rId30" Type="http://schemas.openxmlformats.org/officeDocument/2006/relationships/image" Target="../media/image88.png"/><Relationship Id="rId33" Type="http://schemas.openxmlformats.org/officeDocument/2006/relationships/image" Target="../media/image90.png"/><Relationship Id="rId32" Type="http://schemas.openxmlformats.org/officeDocument/2006/relationships/image" Target="../media/image115.png"/><Relationship Id="rId35" Type="http://schemas.openxmlformats.org/officeDocument/2006/relationships/image" Target="../media/image94.png"/><Relationship Id="rId34" Type="http://schemas.openxmlformats.org/officeDocument/2006/relationships/image" Target="../media/image92.png"/><Relationship Id="rId37" Type="http://schemas.openxmlformats.org/officeDocument/2006/relationships/image" Target="../media/image98.png"/><Relationship Id="rId36" Type="http://schemas.openxmlformats.org/officeDocument/2006/relationships/image" Target="../media/image95.png"/><Relationship Id="rId39" Type="http://schemas.openxmlformats.org/officeDocument/2006/relationships/image" Target="../media/image89.png"/><Relationship Id="rId38" Type="http://schemas.openxmlformats.org/officeDocument/2006/relationships/image" Target="../media/image99.png"/><Relationship Id="rId62" Type="http://schemas.openxmlformats.org/officeDocument/2006/relationships/image" Target="../media/image118.png"/><Relationship Id="rId61" Type="http://schemas.openxmlformats.org/officeDocument/2006/relationships/image" Target="../media/image119.png"/><Relationship Id="rId20" Type="http://schemas.openxmlformats.org/officeDocument/2006/relationships/image" Target="../media/image77.png"/><Relationship Id="rId64" Type="http://schemas.openxmlformats.org/officeDocument/2006/relationships/image" Target="../media/image120.png"/><Relationship Id="rId63" Type="http://schemas.openxmlformats.org/officeDocument/2006/relationships/image" Target="../media/image121.png"/><Relationship Id="rId22" Type="http://schemas.openxmlformats.org/officeDocument/2006/relationships/image" Target="../media/image75.png"/><Relationship Id="rId66" Type="http://schemas.openxmlformats.org/officeDocument/2006/relationships/image" Target="../media/image124.png"/><Relationship Id="rId21" Type="http://schemas.openxmlformats.org/officeDocument/2006/relationships/image" Target="../media/image81.png"/><Relationship Id="rId65" Type="http://schemas.openxmlformats.org/officeDocument/2006/relationships/image" Target="../media/image113.png"/><Relationship Id="rId24" Type="http://schemas.openxmlformats.org/officeDocument/2006/relationships/image" Target="../media/image84.png"/><Relationship Id="rId23" Type="http://schemas.openxmlformats.org/officeDocument/2006/relationships/image" Target="../media/image76.png"/><Relationship Id="rId60" Type="http://schemas.openxmlformats.org/officeDocument/2006/relationships/image" Target="../media/image123.png"/><Relationship Id="rId26" Type="http://schemas.openxmlformats.org/officeDocument/2006/relationships/image" Target="../media/image82.png"/><Relationship Id="rId25" Type="http://schemas.openxmlformats.org/officeDocument/2006/relationships/image" Target="../media/image86.png"/><Relationship Id="rId28" Type="http://schemas.openxmlformats.org/officeDocument/2006/relationships/image" Target="../media/image91.png"/><Relationship Id="rId27" Type="http://schemas.openxmlformats.org/officeDocument/2006/relationships/image" Target="../media/image87.png"/><Relationship Id="rId29" Type="http://schemas.openxmlformats.org/officeDocument/2006/relationships/image" Target="../media/image85.png"/><Relationship Id="rId51" Type="http://schemas.openxmlformats.org/officeDocument/2006/relationships/image" Target="../media/image114.png"/><Relationship Id="rId50" Type="http://schemas.openxmlformats.org/officeDocument/2006/relationships/image" Target="../media/image108.png"/><Relationship Id="rId53" Type="http://schemas.openxmlformats.org/officeDocument/2006/relationships/image" Target="../media/image101.png"/><Relationship Id="rId52" Type="http://schemas.openxmlformats.org/officeDocument/2006/relationships/image" Target="../media/image110.png"/><Relationship Id="rId11" Type="http://schemas.openxmlformats.org/officeDocument/2006/relationships/image" Target="../media/image67.png"/><Relationship Id="rId55" Type="http://schemas.openxmlformats.org/officeDocument/2006/relationships/image" Target="../media/image109.png"/><Relationship Id="rId10" Type="http://schemas.openxmlformats.org/officeDocument/2006/relationships/image" Target="../media/image63.png"/><Relationship Id="rId54" Type="http://schemas.openxmlformats.org/officeDocument/2006/relationships/image" Target="../media/image126.png"/><Relationship Id="rId13" Type="http://schemas.openxmlformats.org/officeDocument/2006/relationships/image" Target="../media/image70.png"/><Relationship Id="rId57" Type="http://schemas.openxmlformats.org/officeDocument/2006/relationships/image" Target="../media/image117.png"/><Relationship Id="rId12" Type="http://schemas.openxmlformats.org/officeDocument/2006/relationships/image" Target="../media/image68.png"/><Relationship Id="rId56" Type="http://schemas.openxmlformats.org/officeDocument/2006/relationships/image" Target="../media/image112.png"/><Relationship Id="rId15" Type="http://schemas.openxmlformats.org/officeDocument/2006/relationships/image" Target="../media/image79.png"/><Relationship Id="rId59" Type="http://schemas.openxmlformats.org/officeDocument/2006/relationships/image" Target="../media/image116.png"/><Relationship Id="rId14" Type="http://schemas.openxmlformats.org/officeDocument/2006/relationships/image" Target="../media/image72.png"/><Relationship Id="rId58" Type="http://schemas.openxmlformats.org/officeDocument/2006/relationships/image" Target="../media/image111.png"/><Relationship Id="rId17" Type="http://schemas.openxmlformats.org/officeDocument/2006/relationships/image" Target="../media/image80.png"/><Relationship Id="rId16" Type="http://schemas.openxmlformats.org/officeDocument/2006/relationships/image" Target="../media/image71.png"/><Relationship Id="rId19" Type="http://schemas.openxmlformats.org/officeDocument/2006/relationships/image" Target="../media/image74.png"/><Relationship Id="rId18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Elizabeth.Press@b-tu.de" TargetMode="External"/><Relationship Id="rId4" Type="http://schemas.openxmlformats.org/officeDocument/2006/relationships/image" Target="../media/image1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7.png"/><Relationship Id="rId13" Type="http://schemas.openxmlformats.org/officeDocument/2006/relationships/image" Target="../media/image19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5" Type="http://schemas.openxmlformats.org/officeDocument/2006/relationships/image" Target="../media/image15.png"/><Relationship Id="rId14" Type="http://schemas.openxmlformats.org/officeDocument/2006/relationships/image" Target="../media/image8.png"/><Relationship Id="rId17" Type="http://schemas.openxmlformats.org/officeDocument/2006/relationships/image" Target="../media/image14.png"/><Relationship Id="rId16" Type="http://schemas.openxmlformats.org/officeDocument/2006/relationships/image" Target="../media/image10.png"/><Relationship Id="rId5" Type="http://schemas.openxmlformats.org/officeDocument/2006/relationships/image" Target="../media/image5.png"/><Relationship Id="rId19" Type="http://schemas.openxmlformats.org/officeDocument/2006/relationships/image" Target="../media/image21.png"/><Relationship Id="rId6" Type="http://schemas.openxmlformats.org/officeDocument/2006/relationships/image" Target="../media/image16.png"/><Relationship Id="rId18" Type="http://schemas.openxmlformats.org/officeDocument/2006/relationships/image" Target="../media/image18.png"/><Relationship Id="rId7" Type="http://schemas.openxmlformats.org/officeDocument/2006/relationships/image" Target="../media/image11.jp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2.png"/><Relationship Id="rId13" Type="http://schemas.openxmlformats.org/officeDocument/2006/relationships/image" Target="../media/image34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5" Type="http://schemas.openxmlformats.org/officeDocument/2006/relationships/image" Target="../media/image30.png"/><Relationship Id="rId14" Type="http://schemas.openxmlformats.org/officeDocument/2006/relationships/image" Target="../media/image31.png"/><Relationship Id="rId17" Type="http://schemas.openxmlformats.org/officeDocument/2006/relationships/image" Target="../media/image56.png"/><Relationship Id="rId16" Type="http://schemas.openxmlformats.org/officeDocument/2006/relationships/image" Target="../media/image40.png"/><Relationship Id="rId5" Type="http://schemas.openxmlformats.org/officeDocument/2006/relationships/image" Target="../media/image24.png"/><Relationship Id="rId19" Type="http://schemas.openxmlformats.org/officeDocument/2006/relationships/image" Target="../media/image37.png"/><Relationship Id="rId6" Type="http://schemas.openxmlformats.org/officeDocument/2006/relationships/image" Target="../media/image27.png"/><Relationship Id="rId18" Type="http://schemas.openxmlformats.org/officeDocument/2006/relationships/image" Target="../media/image33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35.jpg"/><Relationship Id="rId5" Type="http://schemas.openxmlformats.org/officeDocument/2006/relationships/image" Target="../media/image7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/>
          <p:nvPr>
            <p:ph idx="4294967295" type="body"/>
          </p:nvPr>
        </p:nvSpPr>
        <p:spPr>
          <a:xfrm>
            <a:off x="6090914" y="1449360"/>
            <a:ext cx="5525280" cy="19465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i="0" lang="de-DE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OPERATIONALIZING AI IN A REGULATED GERMAN INDUSTRY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 txBox="1"/>
          <p:nvPr>
            <p:ph idx="4294967295" type="body"/>
          </p:nvPr>
        </p:nvSpPr>
        <p:spPr>
          <a:xfrm>
            <a:off x="6090914" y="3614040"/>
            <a:ext cx="4797580" cy="1946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28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de-DE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28 May, 2025 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de-DE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Elizabeth Press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5583599" y="2879798"/>
            <a:ext cx="6151201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Management &amp; Regulations &amp; Security Posture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Governance &amp; Risk Registry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ISMS (controls + evidence)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Monitoring + Detection + Honeypots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Twin+ Data Platform + Factory + Cloud + Research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500328" y="366701"/>
            <a:ext cx="6161730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OUR INFORMATION SECURITY MANAGEMENT SYSTEM</a:t>
            </a:r>
            <a:endParaRPr sz="44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423581" y="1263568"/>
            <a:ext cx="101468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create a system to manage information security &amp; ensure operational resilience for Chesco operations and research partners.</a:t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2242549" y="2702818"/>
            <a:ext cx="1288026" cy="1042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Risk Management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3908160" y="2702818"/>
            <a:ext cx="1288026" cy="1042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Compliance</a:t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576938" y="2710192"/>
            <a:ext cx="1288026" cy="1042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Governance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576938" y="3872452"/>
            <a:ext cx="4619248" cy="300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Requirements, Goals, Policies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586766" y="4668866"/>
            <a:ext cx="4609420" cy="300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Technical controls &amp; monitoring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591680" y="5067074"/>
            <a:ext cx="4604506" cy="300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endParaRPr/>
          </a:p>
        </p:txBody>
      </p:sp>
      <p:sp>
        <p:nvSpPr>
          <p:cNvPr id="248" name="Google Shape;248;p12"/>
          <p:cNvSpPr/>
          <p:nvPr/>
        </p:nvSpPr>
        <p:spPr>
          <a:xfrm>
            <a:off x="586766" y="4270659"/>
            <a:ext cx="4619248" cy="300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ISMS Key Measures &amp; Management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/>
          <p:nvPr/>
        </p:nvSpPr>
        <p:spPr>
          <a:xfrm>
            <a:off x="108857" y="366701"/>
            <a:ext cx="11390531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649723" y="2782528"/>
            <a:ext cx="1317523" cy="1356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Taxonomy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2030336" y="2782528"/>
            <a:ext cx="1317523" cy="1356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Quality Management System (QMS)</a:t>
            </a:r>
            <a:endParaRPr/>
          </a:p>
        </p:txBody>
      </p:sp>
      <p:sp>
        <p:nvSpPr>
          <p:cNvPr id="256" name="Google Shape;256;p13"/>
          <p:cNvSpPr/>
          <p:nvPr/>
        </p:nvSpPr>
        <p:spPr>
          <a:xfrm>
            <a:off x="3410949" y="2782528"/>
            <a:ext cx="1317523" cy="1356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Information Security Management System (ISMS)</a:t>
            </a:r>
            <a:endParaRPr/>
          </a:p>
        </p:txBody>
      </p:sp>
      <p:sp>
        <p:nvSpPr>
          <p:cNvPr id="257" name="Google Shape;257;p13"/>
          <p:cNvSpPr/>
          <p:nvPr/>
        </p:nvSpPr>
        <p:spPr>
          <a:xfrm>
            <a:off x="6172175" y="2782528"/>
            <a:ext cx="1317523" cy="1356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Incident &amp;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Problem Management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4791562" y="2782528"/>
            <a:ext cx="1317523" cy="13568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Compliance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10661422" y="2605114"/>
            <a:ext cx="153137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6- Month IT Governance Refresh Cycles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 feedback &amp; OKRs</a:t>
            </a: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649722" y="4898526"/>
            <a:ext cx="9601200" cy="300006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 Management </a:t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649722" y="5365558"/>
            <a:ext cx="9601200" cy="300006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Continuous Improvement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649722" y="5832590"/>
            <a:ext cx="9601200" cy="300006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Training &amp; Awareness</a:t>
            </a: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649722" y="1730722"/>
            <a:ext cx="9601201" cy="300006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Strategy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649722" y="2283811"/>
            <a:ext cx="9601201" cy="300006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Portfolio Management</a:t>
            </a:r>
            <a:endParaRPr/>
          </a:p>
        </p:txBody>
      </p:sp>
      <p:sp>
        <p:nvSpPr>
          <p:cNvPr id="265" name="Google Shape;265;p13"/>
          <p:cNvSpPr/>
          <p:nvPr/>
        </p:nvSpPr>
        <p:spPr>
          <a:xfrm>
            <a:off x="7552788" y="2782528"/>
            <a:ext cx="1317523" cy="1356851"/>
          </a:xfrm>
          <a:prstGeom prst="rect">
            <a:avLst/>
          </a:prstGeom>
          <a:solidFill>
            <a:srgbClr val="B9E6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IT Operations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/>
          <p:nvPr/>
        </p:nvSpPr>
        <p:spPr>
          <a:xfrm>
            <a:off x="8933401" y="2782528"/>
            <a:ext cx="1317523" cy="1356851"/>
          </a:xfrm>
          <a:prstGeom prst="rect">
            <a:avLst/>
          </a:prstGeom>
          <a:solidFill>
            <a:srgbClr val="B9E6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Operational Resilience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7552788" y="4345864"/>
            <a:ext cx="2698135" cy="307777"/>
          </a:xfrm>
          <a:prstGeom prst="rect">
            <a:avLst/>
          </a:prstGeom>
          <a:solidFill>
            <a:srgbClr val="B9E6F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Operations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 txBox="1"/>
          <p:nvPr/>
        </p:nvSpPr>
        <p:spPr>
          <a:xfrm>
            <a:off x="655433" y="4340948"/>
            <a:ext cx="6834264" cy="307777"/>
          </a:xfrm>
          <a:prstGeom prst="rect">
            <a:avLst/>
          </a:prstGeom>
          <a:solidFill>
            <a:srgbClr val="01345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Integrated Management System</a:t>
            </a:r>
            <a:endParaRPr/>
          </a:p>
        </p:txBody>
      </p:sp>
      <p:sp>
        <p:nvSpPr>
          <p:cNvPr id="269" name="Google Shape;269;p13"/>
          <p:cNvSpPr txBox="1"/>
          <p:nvPr/>
        </p:nvSpPr>
        <p:spPr>
          <a:xfrm>
            <a:off x="195528" y="366701"/>
            <a:ext cx="7413586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WE HAVE AN INTEGRATED MANAGEMENT SYSTEM  FOR IT GOVERNANCE TO ENSURE CONSISTENT QUALITY &amp; SECURITY</a:t>
            </a:r>
            <a:endParaRPr sz="44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/>
          <p:nvPr>
            <p:ph type="title"/>
          </p:nvPr>
        </p:nvSpPr>
        <p:spPr>
          <a:xfrm>
            <a:off x="165282" y="299453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</a:rPr>
              <a:t>WE ALIGNED ON A TAXONOMY</a:t>
            </a:r>
            <a:br>
              <a:rPr b="1" lang="de-DE" sz="1600" cap="none">
                <a:solidFill>
                  <a:srgbClr val="009BD2"/>
                </a:solidFill>
              </a:rPr>
            </a:br>
            <a:r>
              <a:rPr b="1" lang="de-DE" sz="1600" cap="none">
                <a:solidFill>
                  <a:srgbClr val="009BD2"/>
                </a:solidFill>
              </a:rPr>
              <a:t>FOR A HOLISTIC VIEW OF RISKS AND OPPORTUNITIES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15"/>
          <p:cNvGrpSpPr/>
          <p:nvPr/>
        </p:nvGrpSpPr>
        <p:grpSpPr>
          <a:xfrm>
            <a:off x="166023" y="2184163"/>
            <a:ext cx="6070749" cy="3758083"/>
            <a:chOff x="741" y="1400392"/>
            <a:chExt cx="6070749" cy="3758083"/>
          </a:xfrm>
        </p:grpSpPr>
        <p:sp>
          <p:nvSpPr>
            <p:cNvPr id="276" name="Google Shape;276;p15"/>
            <p:cNvSpPr/>
            <p:nvPr/>
          </p:nvSpPr>
          <p:spPr>
            <a:xfrm>
              <a:off x="741" y="1400392"/>
              <a:ext cx="2890833" cy="1734499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rgbClr val="0070C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5"/>
            <p:cNvSpPr txBox="1"/>
            <p:nvPr/>
          </p:nvSpPr>
          <p:spPr>
            <a:xfrm>
              <a:off x="741" y="1400392"/>
              <a:ext cx="2890833" cy="1734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de-DE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OT (Operational technology)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Sensors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Programmable logic controllers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SCADA Systems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Industrial Robots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Embedded control systems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3180657" y="1400392"/>
              <a:ext cx="2890833" cy="1734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5"/>
            <p:cNvSpPr txBox="1"/>
            <p:nvPr/>
          </p:nvSpPr>
          <p:spPr>
            <a:xfrm>
              <a:off x="3180657" y="1400392"/>
              <a:ext cx="2890833" cy="1734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de-DE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IT (Information Technology)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ERP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Databases &amp; Datalakes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Cloud platforms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Networking systems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BI Tools</a:t>
              </a: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41" y="3423976"/>
              <a:ext cx="2890833" cy="1734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5"/>
            <p:cNvSpPr txBox="1"/>
            <p:nvPr/>
          </p:nvSpPr>
          <p:spPr>
            <a:xfrm>
              <a:off x="741" y="3423976"/>
              <a:ext cx="2890833" cy="1734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de-DE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Edge &amp; Integration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Industrial IoT Gateways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Edge computing devices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Protocol converters (OPC-UA, MQTT)</a:t>
              </a: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3180657" y="3423976"/>
              <a:ext cx="2890833" cy="1734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5"/>
            <p:cNvSpPr txBox="1"/>
            <p:nvPr/>
          </p:nvSpPr>
          <p:spPr>
            <a:xfrm>
              <a:off x="3180657" y="3423976"/>
              <a:ext cx="2890833" cy="1734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de-DE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 /Intelligence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Models (Prediction, LLMs, etc)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Char char="•"/>
              </a:pPr>
              <a:r>
                <a:rPr b="0" i="0" lang="de-DE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Decision systems (Dispatch systems, policy engines)</a:t>
              </a:r>
              <a:endParaRPr/>
            </a:p>
          </p:txBody>
        </p:sp>
      </p:grpSp>
      <p:graphicFrame>
        <p:nvGraphicFramePr>
          <p:cNvPr id="284" name="Google Shape;284;p15"/>
          <p:cNvGraphicFramePr/>
          <p:nvPr/>
        </p:nvGraphicFramePr>
        <p:xfrm>
          <a:off x="6389913" y="14987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{C1BEE9BA-2AEB-44C2-8A80-1867EAAA68ED}</a:tableStyleId>
              </a:tblPr>
              <a:tblGrid>
                <a:gridCol w="1190425"/>
                <a:gridCol w="2356325"/>
                <a:gridCol w="2091650"/>
              </a:tblGrid>
              <a:tr h="178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Layer</a:t>
                      </a:r>
                      <a:endParaRPr/>
                    </a:p>
                  </a:txBody>
                  <a:tcPr marT="22325" marB="22325" marR="44675" marL="446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Risks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22325" marB="22325" marR="44675" marL="446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Key Opportunities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22325" marB="22325" marR="44675" marL="446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848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de-DE" sz="1400" u="none" cap="none" strike="noStrike"/>
                        <a:t>OT (Operational Technology)</a:t>
                      </a:r>
                      <a:endParaRPr sz="1400" u="none" cap="none" strike="noStrike"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-Equipment failure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-Cyber-physical attacks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-Downtime &amp; Safety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-Legacy system vulnerabilities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-Predictive maintenance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-Higher automation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-Real-time process control,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82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de-DE" sz="1400" u="none" cap="none" strike="noStrike"/>
                        <a:t>IT (Information Technology)</a:t>
                      </a:r>
                      <a:endParaRPr sz="1400" u="none" cap="none" strike="noStrike"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-Data breaches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-Ransomware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-Downtime of business systems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-Integration failures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-Data quality issues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-Cost optimization,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-Scalable analytics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-Improved planning &amp; forecasting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8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de-DE" sz="1400" u="none" cap="none" strike="noStrike"/>
                        <a:t>Edge &amp; Integration</a:t>
                      </a:r>
                      <a:endParaRPr sz="1400" u="none" cap="none" strike="noStrike"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-Protocol incompatibility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-Edge device compromise,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-Data loss at edge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-Latency issues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-Insecure device onboarding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-Reduced cloud dependency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-OT-IT convergence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6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de-DE" sz="1400" u="none" cap="none" strike="noStrike"/>
                        <a:t>AI / Intelligence</a:t>
                      </a:r>
                      <a:endParaRPr sz="1400" u="none" cap="none" strike="noStrike"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-Model drift,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-Lack of explainability,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-Automation errors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-Predictive optimization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-Autonomous decisions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-Data quality improvement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-Faster troubleshooting</a:t>
                      </a:r>
                      <a:endParaRPr/>
                    </a:p>
                  </a:txBody>
                  <a:tcPr marT="22325" marB="22325" marR="44675" marL="446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Google Shape;289;p16"/>
          <p:cNvGraphicFramePr/>
          <p:nvPr/>
        </p:nvGraphicFramePr>
        <p:xfrm>
          <a:off x="120834" y="11761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{C1BEE9BA-2AEB-44C2-8A80-1867EAAA68ED}</a:tableStyleId>
              </a:tblPr>
              <a:tblGrid>
                <a:gridCol w="352675"/>
                <a:gridCol w="1296350"/>
                <a:gridCol w="1595800"/>
                <a:gridCol w="1081600"/>
                <a:gridCol w="1081600"/>
                <a:gridCol w="1081600"/>
                <a:gridCol w="1081600"/>
                <a:gridCol w="1081600"/>
                <a:gridCol w="1081600"/>
                <a:gridCol w="1490050"/>
                <a:gridCol w="673175"/>
              </a:tblGrid>
              <a:tr h="142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ID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Component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Threat Scenario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Compliance risk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Vulnerability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Impact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Likelihood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Severity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Risk Level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Mitigation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>
                          <a:solidFill>
                            <a:schemeClr val="lt1"/>
                          </a:solidFill>
                        </a:rPr>
                        <a:t>Risk Owner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</a:tr>
              <a:tr h="326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R1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Sensors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Attacker spoofs vibration readings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No authentication on sensor bus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False maintenance triggers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Signed telemetry, anomaly detection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R2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ERP database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SQL injection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Legacy input validation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Data breach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WAF, parameterized queries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R3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Cloud storage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Misconfigured bucket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Public access enabled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Data exfiltration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Policy-as-code, CSPM tools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R4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BI tools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Dashboard manipulation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Weak access controls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Bad decisions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Data integrity checks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R5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IoT gateway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MQTT hijacking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No topic ACLs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Sensor data manipulation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Mutual TLS, topic-level ACLs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R6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Edge compute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Container escape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Misconfigured runtime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Edge takeover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Low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Hardened container runtime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R7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Protocol converter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OPC-UA injection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Missing validation layer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OT protocol abuse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Message signing, gateway firewall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R8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AI models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Data poisoning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Unvalidated training data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Wrong predictions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Medium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High</a:t>
                      </a:r>
                      <a:endParaRPr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de-DE" sz="1400" u="none" cap="none" strike="noStrike"/>
                        <a:t>Data lineage tracking, validation</a:t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0200" marB="10200" marR="20375" marL="203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0" name="Google Shape;290;p16"/>
          <p:cNvSpPr txBox="1"/>
          <p:nvPr/>
        </p:nvSpPr>
        <p:spPr>
          <a:xfrm>
            <a:off x="165282" y="299453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WE CONDUCT THREAT MODELLING AND RISK ASSEMENTS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BASED ON OUR HOLISTIC TAXONOMY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2319708" y="806848"/>
            <a:ext cx="19030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 modelling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7582104" y="806848"/>
            <a:ext cx="19416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Risk Assessment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"/>
          <p:cNvSpPr/>
          <p:nvPr/>
        </p:nvSpPr>
        <p:spPr>
          <a:xfrm>
            <a:off x="2838111" y="1277004"/>
            <a:ext cx="2087007" cy="2835385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165282" y="299453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REQUIREMENTS CAN BE GATHERED BASED ON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THREAT MODELLING AND RISK ASSESSMENT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 txBox="1"/>
          <p:nvPr/>
        </p:nvSpPr>
        <p:spPr>
          <a:xfrm>
            <a:off x="162841" y="1544725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Holistic Requirements Model</a:t>
            </a:r>
            <a:endParaRPr/>
          </a:p>
        </p:txBody>
      </p:sp>
      <p:sp>
        <p:nvSpPr>
          <p:cNvPr id="300" name="Google Shape;300;p17"/>
          <p:cNvSpPr/>
          <p:nvPr/>
        </p:nvSpPr>
        <p:spPr>
          <a:xfrm>
            <a:off x="2939010" y="1409213"/>
            <a:ext cx="1890273" cy="924059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 cap="flat" cmpd="sng" w="952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Operational Requirement</a:t>
            </a:r>
            <a:endParaRPr/>
          </a:p>
        </p:txBody>
      </p:sp>
      <p:sp>
        <p:nvSpPr>
          <p:cNvPr id="301" name="Google Shape;301;p17"/>
          <p:cNvSpPr/>
          <p:nvPr/>
        </p:nvSpPr>
        <p:spPr>
          <a:xfrm>
            <a:off x="2930216" y="3017852"/>
            <a:ext cx="1890273" cy="924059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Functional Requirement</a:t>
            </a:r>
            <a:endParaRPr/>
          </a:p>
        </p:txBody>
      </p:sp>
      <p:sp>
        <p:nvSpPr>
          <p:cNvPr id="302" name="Google Shape;302;p17"/>
          <p:cNvSpPr/>
          <p:nvPr/>
        </p:nvSpPr>
        <p:spPr>
          <a:xfrm>
            <a:off x="350900" y="3018682"/>
            <a:ext cx="1890273" cy="92405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Non-Functional Performance Requirement</a:t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>
            <a:off x="5526026" y="3028391"/>
            <a:ext cx="1890273" cy="92405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Non-Functional ImplementationRequirement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2816340" y="4678949"/>
            <a:ext cx="1890273" cy="92405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Non-Functional System Requirement</a:t>
            </a:r>
            <a:endParaRPr/>
          </a:p>
        </p:txBody>
      </p:sp>
      <p:sp>
        <p:nvSpPr>
          <p:cNvPr id="305" name="Google Shape;305;p17"/>
          <p:cNvSpPr/>
          <p:nvPr/>
        </p:nvSpPr>
        <p:spPr>
          <a:xfrm>
            <a:off x="3597477" y="2344593"/>
            <a:ext cx="484632" cy="66931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/>
          <p:nvPr/>
        </p:nvSpPr>
        <p:spPr>
          <a:xfrm rot="10800000">
            <a:off x="3536663" y="3945854"/>
            <a:ext cx="484632" cy="66931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/>
          <p:nvPr/>
        </p:nvSpPr>
        <p:spPr>
          <a:xfrm rot="-5400000">
            <a:off x="2349261" y="3148952"/>
            <a:ext cx="484632" cy="66931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/>
          <p:nvPr/>
        </p:nvSpPr>
        <p:spPr>
          <a:xfrm rot="5400000">
            <a:off x="4920819" y="3138492"/>
            <a:ext cx="484632" cy="66931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7"/>
          <p:cNvSpPr txBox="1"/>
          <p:nvPr/>
        </p:nvSpPr>
        <p:spPr>
          <a:xfrm>
            <a:off x="4026885" y="2403507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</a:t>
            </a:r>
            <a:endParaRPr/>
          </a:p>
        </p:txBody>
      </p:sp>
      <p:sp>
        <p:nvSpPr>
          <p:cNvPr id="310" name="Google Shape;310;p17"/>
          <p:cNvSpPr txBox="1"/>
          <p:nvPr/>
        </p:nvSpPr>
        <p:spPr>
          <a:xfrm>
            <a:off x="3888243" y="4276625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Constrains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1" name="Google Shape;311;p17"/>
          <p:cNvGraphicFramePr/>
          <p:nvPr/>
        </p:nvGraphicFramePr>
        <p:xfrm>
          <a:off x="7546110" y="1303413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{CEDFA0D8-E709-43EB-AE7D-D1C133A8D79D}</a:tableStyleId>
              </a:tblPr>
              <a:tblGrid>
                <a:gridCol w="904250"/>
                <a:gridCol w="1369425"/>
                <a:gridCol w="1167175"/>
                <a:gridCol w="1053400"/>
              </a:tblGrid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>
                          <a:solidFill>
                            <a:schemeClr val="lt1"/>
                          </a:solidFill>
                        </a:rPr>
                        <a:t>Category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>
                          <a:solidFill>
                            <a:schemeClr val="lt1"/>
                          </a:solidFill>
                        </a:rPr>
                        <a:t>Functional System Requirements (WHAT)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>
                          <a:solidFill>
                            <a:schemeClr val="lt1"/>
                          </a:solidFill>
                        </a:rPr>
                        <a:t>Non-Functional Implementation Requirements (HOW BUILT)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>
                          <a:solidFill>
                            <a:schemeClr val="lt1"/>
                          </a:solidFill>
                        </a:rPr>
                        <a:t>Non-Functional Performance Requirements (HOW WELL)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002060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Edge &amp; IoT Layer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Preprocess sensor data; aggregate streams; translate protocols (OPC-UA/MQTT)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Secure gateways; containerized edge apps; protocol validation; local autonomy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Low-latency processing (&lt;100ms); offline resilience; high throughput buffering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AI / Intelligence Layer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Predict maintenance; detect anomalies; optimize production scheduling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Model versioning; training data governance; drift monitoring; explainability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High prediction accuracy; stable performance under data drift; scalable inference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Networking &amp; Integration Layer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Enable secure data flow between OT, IT, cloud, and AI systems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Zero-trust architecture; encryption in transit; segmentation; API security controls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Low packet loss; high availability; predictable latency across domains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Cloud &amp; BI Layer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Provide dashboards; aggregate analytics; support reporting and insights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Secure cloud configuration; identity management; data access controls; logging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de-DE" sz="1000" u="none" cap="none" strike="noStrike"/>
                        <a:t>Scalable compute; responsive dashboards; high query performance</a:t>
                      </a:r>
                      <a:endParaRPr sz="10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499532" y="1003010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 is an OKR?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Objective: Ensure 99.9% App Availability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├── KR1: App uptime ≥ 99.9%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├── KR2: Backup success ≥ 99%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└── KR3: Avg incident resolution ≤ 4 hrs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6215742" y="1600203"/>
            <a:ext cx="41365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use our OKRs to run our operations and ensure efficiency, compliance and security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8" name="Google Shape;318;p18"/>
          <p:cNvGraphicFramePr/>
          <p:nvPr/>
        </p:nvGraphicFramePr>
        <p:xfrm>
          <a:off x="2177142" y="26605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{C1BEE9BA-2AEB-44C2-8A80-1867EAAA68ED}</a:tableStyleId>
              </a:tblPr>
              <a:tblGrid>
                <a:gridCol w="2246325"/>
                <a:gridCol w="2430125"/>
                <a:gridCol w="2430125"/>
                <a:gridCol w="2430125"/>
              </a:tblGrid>
              <a:tr h="21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 u="none" cap="none" strike="noStrike"/>
                        <a:t>ITIL Process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Objective (O)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Key Result (KR) / KPI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Metrics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Availability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Ensure high availability of IT services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Application uptime ≥ 99.9%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App uptime %- Docker container status- Server uptime %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Capacity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Ensure IT resources meet demand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CPU &amp; storage within acceptable limits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VM CPU utilization- VM memory utilization- Storage capacity left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Backup &amp; Recovery 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Ensure data protection and recoverability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Backup success ≥ 99%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% successful backups- Storage capacity available for backups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Incident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Minimize service disruptions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Mean time to resolve incidents ≤ 4 hrs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# incidents by priority- MTTR (Mean Time to Resolve)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Problem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Reduce recurring incidents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Root cause resolution within SLA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Logs for troubleshooting- % recurring incidents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Information Security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Ensure IT systems are secure &amp; compliant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No critical security failures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Firewall alerts &amp; attacks- SSL certificate validity- License expiry tracking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200"/>
                        <a:t>Change Management</a:t>
                      </a:r>
                      <a:endParaRPr sz="1200"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Ensure controlled deployment of changes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Changes implemented successfully ≥ 95%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200"/>
                        <a:t>- Patch compliance- Hardware setup availability</a:t>
                      </a:r>
                      <a:endParaRPr/>
                    </a:p>
                  </a:txBody>
                  <a:tcPr marT="25725" marB="25725" marR="51450" marL="5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9" name="Google Shape;319;p18"/>
          <p:cNvSpPr txBox="1"/>
          <p:nvPr/>
        </p:nvSpPr>
        <p:spPr>
          <a:xfrm>
            <a:off x="165282" y="299453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BASED ON PRIORITIZATION, WE CREATE OKRS, WHICH WE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EMBED INTO OUR SERVICE DELIVERY SYSTEM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328" y="1765378"/>
            <a:ext cx="4968671" cy="83827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 txBox="1"/>
          <p:nvPr/>
        </p:nvSpPr>
        <p:spPr>
          <a:xfrm>
            <a:off x="415654" y="1090861"/>
            <a:ext cx="568114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Compliance Tracker</a:t>
            </a: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Important regulation and a „check list“ of high level points of awareness for the organization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(GDPR, Access Control) </a:t>
            </a:r>
            <a:endParaRPr/>
          </a:p>
        </p:txBody>
      </p:sp>
      <p:sp>
        <p:nvSpPr>
          <p:cNvPr id="326" name="Google Shape;326;p19"/>
          <p:cNvSpPr/>
          <p:nvPr/>
        </p:nvSpPr>
        <p:spPr>
          <a:xfrm>
            <a:off x="1393371" y="3581400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 txBox="1"/>
          <p:nvPr/>
        </p:nvSpPr>
        <p:spPr>
          <a:xfrm>
            <a:off x="323386" y="4739283"/>
            <a:ext cx="46622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part of the IT-Governance refresh cycle we embedd trainings &amp; awareness, as welll as feedback into the cycle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4591" y="2030193"/>
            <a:ext cx="4574438" cy="373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654" y="3205480"/>
            <a:ext cx="5855620" cy="329655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9"/>
          <p:cNvSpPr txBox="1"/>
          <p:nvPr/>
        </p:nvSpPr>
        <p:spPr>
          <a:xfrm>
            <a:off x="500328" y="366701"/>
            <a:ext cx="6161730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COMMUNICATION AND TRAINING ARE IMPORTANT TO ENABLE A CULTURE OF COMPLIANCE</a:t>
            </a:r>
            <a:endParaRPr sz="44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9"/>
          <p:cNvSpPr txBox="1"/>
          <p:nvPr/>
        </p:nvSpPr>
        <p:spPr>
          <a:xfrm>
            <a:off x="469636" y="2646993"/>
            <a:ext cx="56271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Process Documentation: </a:t>
            </a: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processes are available for all employees to access and review</a:t>
            </a:r>
            <a:endParaRPr/>
          </a:p>
        </p:txBody>
      </p:sp>
      <p:sp>
        <p:nvSpPr>
          <p:cNvPr id="332" name="Google Shape;332;p19"/>
          <p:cNvSpPr txBox="1"/>
          <p:nvPr/>
        </p:nvSpPr>
        <p:spPr>
          <a:xfrm>
            <a:off x="6746732" y="1090861"/>
            <a:ext cx="440023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Training: </a:t>
            </a: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part of IT Governance Process, we have trainings and confirmations that each of the team members have read and understood our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>
            <p:ph idx="1" type="body"/>
          </p:nvPr>
        </p:nvSpPr>
        <p:spPr>
          <a:xfrm>
            <a:off x="415654" y="1536633"/>
            <a:ext cx="7793626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Ability to produce higher quality, auditible data sets and AI produts faster than competitors</a:t>
            </a:r>
            <a:endParaRPr sz="1600"/>
          </a:p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Improved branding and customer trust</a:t>
            </a:r>
            <a:endParaRPr sz="1600"/>
          </a:p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Lower costs, due do to less incidents and fines</a:t>
            </a:r>
            <a:endParaRPr sz="1600"/>
          </a:p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Higher operational resiliency, less downtime, disruptions, etc.</a:t>
            </a:r>
            <a:endParaRPr/>
          </a:p>
        </p:txBody>
      </p:sp>
      <p:sp>
        <p:nvSpPr>
          <p:cNvPr id="338" name="Google Shape;338;p21"/>
          <p:cNvSpPr txBox="1"/>
          <p:nvPr/>
        </p:nvSpPr>
        <p:spPr>
          <a:xfrm>
            <a:off x="500328" y="366701"/>
            <a:ext cx="6161730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WHY IS COMPLIANCE &amp; SECURITY &amp; RISK MANAGEMENT A COMPETITIVE ADVANTAGE?</a:t>
            </a:r>
            <a:endParaRPr sz="44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4729" y="892170"/>
            <a:ext cx="2661591" cy="277447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40" name="Google Shape;340;p21"/>
          <p:cNvPicPr preferRelativeResize="0"/>
          <p:nvPr/>
        </p:nvPicPr>
        <p:blipFill rotWithShape="1">
          <a:blip r:embed="rId4">
            <a:alphaModFix/>
          </a:blip>
          <a:srcRect b="10786" l="507" r="-186" t="0"/>
          <a:stretch/>
        </p:blipFill>
        <p:spPr>
          <a:xfrm>
            <a:off x="7723068" y="3785639"/>
            <a:ext cx="3036371" cy="271464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41" name="Google Shape;341;p21"/>
          <p:cNvSpPr txBox="1"/>
          <p:nvPr/>
        </p:nvSpPr>
        <p:spPr>
          <a:xfrm>
            <a:off x="500328" y="6609092"/>
            <a:ext cx="60984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Quelle: </a:t>
            </a:r>
            <a:r>
              <a:rPr lang="de-DE" sz="800" u="sng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Cybercrime to cost Germany 206 billion euros in 2023, survey finds | Reuters</a:t>
            </a:r>
            <a:endParaRPr sz="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1"/>
          <p:cNvSpPr/>
          <p:nvPr/>
        </p:nvSpPr>
        <p:spPr>
          <a:xfrm>
            <a:off x="500328" y="6391467"/>
            <a:ext cx="9534191" cy="21762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Quelle: </a:t>
            </a:r>
            <a:r>
              <a:rPr lang="de-DE" sz="800" u="sng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Cost of Data Breach in 2024: $4.88 Million, Says Latest IBM Study – SecurityWeek</a:t>
            </a:r>
            <a:r>
              <a:rPr lang="de-DE" sz="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; </a:t>
            </a:r>
            <a:r>
              <a:rPr lang="de-DE" sz="800" u="sng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Cost of a Data Breach Report 2024 (ibm.com)</a:t>
            </a:r>
            <a:endParaRPr sz="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933" y="1313010"/>
            <a:ext cx="3805237" cy="463658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2"/>
          <p:cNvSpPr txBox="1"/>
          <p:nvPr/>
        </p:nvSpPr>
        <p:spPr>
          <a:xfrm>
            <a:off x="514532" y="318503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CYBER-RESILIENCE AND IT SECURITY WORKSHOP AS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28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TRANSFER TO THE LAUSITZ </a:t>
            </a:r>
            <a:endParaRPr/>
          </a:p>
        </p:txBody>
      </p:sp>
      <p:sp>
        <p:nvSpPr>
          <p:cNvPr id="349" name="Google Shape;349;p22"/>
          <p:cNvSpPr txBox="1"/>
          <p:nvPr/>
        </p:nvSpPr>
        <p:spPr>
          <a:xfrm>
            <a:off x="4805680" y="2615639"/>
            <a:ext cx="611632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workshop is part of the taf (Transfer Agiler Fertigungsmethoden) Project: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Short-term transfer of new research results in production management, factory planning, and manufacturing technology into a digitalized production environment, and support of SMEs in initial transfer projects.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Kleidung, Mann, Person, Im Haus enthält.&#10;&#10;Automatisch generierte Beschreibung" id="355" name="Google Shape;3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1544" y="3696303"/>
            <a:ext cx="4258988" cy="283893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Ein Bild, das Kleidung, Person, Anzug, Mann enthält.&#10;&#10;Automatisch generierte Beschreibung" id="356" name="Google Shape;356;p23"/>
          <p:cNvPicPr preferRelativeResize="0"/>
          <p:nvPr/>
        </p:nvPicPr>
        <p:blipFill rotWithShape="1">
          <a:blip r:embed="rId4">
            <a:alphaModFix/>
          </a:blip>
          <a:srcRect b="8043" l="0" r="0" t="0"/>
          <a:stretch/>
        </p:blipFill>
        <p:spPr>
          <a:xfrm>
            <a:off x="292943" y="980513"/>
            <a:ext cx="5483025" cy="336089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Ein Bild, das Kleidung, Mann, Anzug, Person enthält.&#10;&#10;Automatisch generierte Beschreibung" id="357" name="Google Shape;35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900" y="4127859"/>
            <a:ext cx="3857487" cy="25716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58" name="Google Shape;358;p23"/>
          <p:cNvSpPr/>
          <p:nvPr/>
        </p:nvSpPr>
        <p:spPr>
          <a:xfrm>
            <a:off x="2278550" y="3744337"/>
            <a:ext cx="3175903" cy="767044"/>
          </a:xfrm>
          <a:custGeom>
            <a:rect b="b" l="l" r="r" t="t"/>
            <a:pathLst>
              <a:path extrusionOk="0" h="731212" w="2283813">
                <a:moveTo>
                  <a:pt x="0" y="0"/>
                </a:moveTo>
                <a:lnTo>
                  <a:pt x="2283813" y="0"/>
                </a:lnTo>
                <a:lnTo>
                  <a:pt x="2283813" y="731212"/>
                </a:lnTo>
                <a:lnTo>
                  <a:pt x="0" y="731212"/>
                </a:lnTo>
                <a:lnTo>
                  <a:pt x="0" y="0"/>
                </a:lnTo>
                <a:close/>
              </a:path>
            </a:pathLst>
          </a:custGeom>
          <a:solidFill>
            <a:srgbClr val="D20078"/>
          </a:solidFill>
          <a:ln>
            <a:noFill/>
          </a:ln>
        </p:spPr>
        <p:txBody>
          <a:bodyPr anchorCtr="1" anchor="ctr" bIns="45600" lIns="45600" spcFirstLastPara="1" rIns="45600" wrap="square" tIns="4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Opening of the chesco research factory on 24.05.24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/>
          <p:nvPr/>
        </p:nvSpPr>
        <p:spPr>
          <a:xfrm>
            <a:off x="795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Person, Kleidung, Mann, Anzug enthält.&#10;&#10;KI-generierte Inhalte können fehlerhaft sein." id="360" name="Google Shape;36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46635" y="3606815"/>
            <a:ext cx="4639054" cy="309270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Ein Bild, das Kleidung, Person, Menschliches Gesicht, Lächeln enthält.&#10;&#10;KI-generierte Inhalte können fehlerhaft sein." id="361" name="Google Shape;36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7966" y="980513"/>
            <a:ext cx="4280291" cy="285670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Ein Bild, das Kleidung, Person, Im Haus, Mann enthält.&#10;&#10;KI-generierte Inhalte können fehlerhaft sein." id="362" name="Google Shape;36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5291801" y="1373894"/>
            <a:ext cx="2856705" cy="232115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63" name="Google Shape;363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12813" y="1123240"/>
            <a:ext cx="2141152" cy="281781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3"/>
          <p:cNvSpPr/>
          <p:nvPr/>
        </p:nvSpPr>
        <p:spPr>
          <a:xfrm>
            <a:off x="7270157" y="3418642"/>
            <a:ext cx="2257315" cy="837150"/>
          </a:xfrm>
          <a:custGeom>
            <a:rect b="b" l="l" r="r" t="t"/>
            <a:pathLst>
              <a:path extrusionOk="0" h="731212" w="2283813">
                <a:moveTo>
                  <a:pt x="0" y="0"/>
                </a:moveTo>
                <a:lnTo>
                  <a:pt x="2283813" y="0"/>
                </a:lnTo>
                <a:lnTo>
                  <a:pt x="2283813" y="731212"/>
                </a:lnTo>
                <a:lnTo>
                  <a:pt x="0" y="731212"/>
                </a:lnTo>
                <a:lnTo>
                  <a:pt x="0" y="0"/>
                </a:lnTo>
                <a:close/>
              </a:path>
            </a:pathLst>
          </a:custGeom>
          <a:solidFill>
            <a:srgbClr val="D20078"/>
          </a:solidFill>
          <a:ln>
            <a:noFill/>
          </a:ln>
        </p:spPr>
        <p:txBody>
          <a:bodyPr anchorCtr="1" anchor="ctr" bIns="45600" lIns="45600" spcFirstLastPara="1" rIns="45600" wrap="square" tIns="4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Visit of German President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0" i="0" lang="de-DE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 13.06.24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3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HIGHLIGHTS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/>
          <p:nvPr>
            <p:ph idx="1" type="body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Introduction</a:t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Understanding regulation, standards and consistent delivery</a:t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Risk management &amp; governance in an innovative environment</a:t>
            </a:r>
            <a:endParaRPr sz="1600"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Best Practices </a:t>
            </a:r>
            <a:endParaRPr/>
          </a:p>
          <a:p>
            <a:pPr indent="-4571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de-DE" sz="1600"/>
              <a:t>Why is compliance, security and risk management competitive advantages?</a:t>
            </a:r>
            <a:endParaRPr/>
          </a:p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 sz="3200"/>
          </a:p>
        </p:txBody>
      </p:sp>
      <p:sp>
        <p:nvSpPr>
          <p:cNvPr id="81" name="Google Shape;81;p2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2744675" y="1831025"/>
            <a:ext cx="640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Text, Screenshot, Schrift enthält.&#10;&#10;KI-generierte Inhalte können fehlerhaft sein." id="371" name="Google Shape;3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74" y="847800"/>
            <a:ext cx="4235760" cy="600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4"/>
          <p:cNvSpPr/>
          <p:nvPr/>
        </p:nvSpPr>
        <p:spPr>
          <a:xfrm>
            <a:off x="500474" y="366840"/>
            <a:ext cx="10998720" cy="105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DIN EN 9100 ZERTIFIZIERUNG QMS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24"/>
          <p:cNvGrpSpPr/>
          <p:nvPr/>
        </p:nvGrpSpPr>
        <p:grpSpPr>
          <a:xfrm>
            <a:off x="6544470" y="0"/>
            <a:ext cx="5648325" cy="1050480"/>
            <a:chOff x="6543675" y="0"/>
            <a:chExt cx="5648325" cy="1050480"/>
          </a:xfrm>
        </p:grpSpPr>
        <p:sp>
          <p:nvSpPr>
            <p:cNvPr id="374" name="Google Shape;374;p24"/>
            <p:cNvSpPr/>
            <p:nvPr/>
          </p:nvSpPr>
          <p:spPr>
            <a:xfrm>
              <a:off x="6543675" y="0"/>
              <a:ext cx="5648325" cy="10504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in Bild, das Text, Schrift, weiß, Symbol enthält.&#10;&#10;KI-generierte Inhalte können fehlerhaft sein." id="375" name="Google Shape;375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44234" y="211476"/>
              <a:ext cx="2471166" cy="676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24"/>
          <p:cNvSpPr txBox="1"/>
          <p:nvPr/>
        </p:nvSpPr>
        <p:spPr>
          <a:xfrm>
            <a:off x="5254994" y="1872900"/>
            <a:ext cx="6361200" cy="395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</a:pPr>
            <a:r>
              <a:rPr lang="de-DE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The quality management system of CHESCO GmbH has been successfully certified in accordance with DIN EN 9100 (Quality Management Systems – Requirements for Aviation, Space, and Defense Organizations) and thus also meets all the requirements of the baseline standard DIN EN ISO 9001.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</a:pPr>
            <a:r>
              <a:rPr b="1" lang="de-DE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Scope:</a:t>
            </a:r>
            <a:b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</a:pPr>
            <a:r>
              <a:rPr lang="de-DE" sz="16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Research and development in the areas of manufacturing, validation, and testing, as well as contract manufacturing of hybrid-electric and electric systems and components for alternative drive technologies in the mobility sector.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"/>
          <p:cNvSpPr txBox="1"/>
          <p:nvPr>
            <p:ph type="title"/>
          </p:nvPr>
        </p:nvSpPr>
        <p:spPr>
          <a:xfrm>
            <a:off x="575810" y="368300"/>
            <a:ext cx="7681855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WE MAKE GREEN MOBILITY HAPPEN.</a:t>
            </a:r>
            <a:endParaRPr/>
          </a:p>
        </p:txBody>
      </p:sp>
      <p:pic>
        <p:nvPicPr>
          <p:cNvPr id="383" name="Google Shape;383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4036" l="0" r="0" t="4036"/>
          <a:stretch/>
        </p:blipFill>
        <p:spPr>
          <a:xfrm>
            <a:off x="-2435" y="1284583"/>
            <a:ext cx="9066533" cy="55620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25"/>
          <p:cNvGrpSpPr/>
          <p:nvPr/>
        </p:nvGrpSpPr>
        <p:grpSpPr>
          <a:xfrm>
            <a:off x="-5854104" y="6842550"/>
            <a:ext cx="11709795" cy="6056505"/>
            <a:chOff x="290346" y="455992"/>
            <a:chExt cx="11709794" cy="6056505"/>
          </a:xfrm>
        </p:grpSpPr>
        <p:pic>
          <p:nvPicPr>
            <p:cNvPr descr="A white drawing of a microscope&#10;&#10;Description automatically generated" id="385" name="Google Shape;385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31453" y="1195817"/>
              <a:ext cx="421539" cy="525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and white drawing of a building&#10;&#10;Description automatically generated" id="386" name="Google Shape;386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350420" y="1096073"/>
              <a:ext cx="623622" cy="403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gnifying glass with a graphic design&#10;&#10;Description automatically generated" id="387" name="Google Shape;387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34756" y="609611"/>
              <a:ext cx="502007" cy="486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people connected to each other&#10;&#10;Description automatically generated" id="388" name="Google Shape;388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682111" y="4026957"/>
              <a:ext cx="581560" cy="522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uzzle pieces drawn in white on a black background&#10;&#10;Description automatically generated" id="389" name="Google Shape;389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898800" y="2379712"/>
              <a:ext cx="534011" cy="536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drawn in white on a black background&#10;&#10;Description automatically generated" id="390" name="Google Shape;390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113735" y="3289344"/>
              <a:ext cx="333757" cy="536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and lightning&#10;&#10;Description automatically generated" id="391" name="Google Shape;391;p2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188642" y="2331827"/>
              <a:ext cx="505664" cy="527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outline of a ship&#10;&#10;Description automatically generated" id="392" name="Google Shape;392;p2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90346" y="2814866"/>
              <a:ext cx="570587" cy="346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on a black background&#10;&#10;Description automatically generated" id="393" name="Google Shape;393;p2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680365" y="3742346"/>
              <a:ext cx="228600" cy="508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outline of a tool&#10;&#10;Description automatically generated" id="394" name="Google Shape;394;p2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1393892" y="1123349"/>
              <a:ext cx="606248" cy="345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arrow in a black background&#10;&#10;Description automatically generated" id="395" name="Google Shape;395;p2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738804" y="6010905"/>
              <a:ext cx="524867" cy="48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device&#10;&#10;Description automatically generated" id="396" name="Google Shape;396;p2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9814021" y="5875734"/>
              <a:ext cx="320041" cy="560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gear and arrow&#10;&#10;Description automatically generated" id="397" name="Google Shape;397;p2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708704" y="5886069"/>
              <a:ext cx="568758" cy="436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a car&#10;&#10;Description automatically generated" id="398" name="Google Shape;398;p2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932250" y="5027071"/>
              <a:ext cx="563272" cy="331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with lines drawn on it&#10;&#10;Description automatically generated" id="399" name="Google Shape;399;p2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065255" y="1746150"/>
              <a:ext cx="372162" cy="571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cloud&#10;&#10;Description automatically generated" id="400" name="Google Shape;400;p2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8467888" y="2319074"/>
              <a:ext cx="607163" cy="380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cloud&#10;&#10;Description automatically generated" id="401" name="Google Shape;401;p2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899483" y="4902797"/>
              <a:ext cx="607163" cy="473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ud with arrows and a smile&#10;&#10;Description automatically generated" id="402" name="Google Shape;402;p2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280613" y="5960821"/>
              <a:ext cx="607163" cy="380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cloud&#10;&#10;Description automatically generated" id="403" name="Google Shape;403;p2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568763" y="5975743"/>
              <a:ext cx="594361" cy="536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omputer screen with white lines&#10;&#10;Description automatically generated" id="404" name="Google Shape;404;p2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0718424" y="4946611"/>
              <a:ext cx="541326" cy="441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plug and a circle&#10;&#10;Description automatically generated" id="405" name="Google Shape;405;p2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2058792" y="2854327"/>
              <a:ext cx="524867" cy="517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circular object&#10;&#10;Description automatically generated" id="406" name="Google Shape;406;p2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967278" y="4288018"/>
              <a:ext cx="571501" cy="560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arrows and circles on a black background&#10;&#10;Description automatically generated" id="407" name="Google Shape;407;p2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5296951" y="4980688"/>
              <a:ext cx="451715" cy="490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plane&#10;&#10;Description automatically generated" id="408" name="Google Shape;408;p2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4047647" y="1078068"/>
              <a:ext cx="570587" cy="364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gears with a hole in the center&#10;&#10;Description automatically generated" id="409" name="Google Shape;409;p2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3837398" y="3826098"/>
              <a:ext cx="483719" cy="577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a robot&#10;&#10;Description automatically generated" id="410" name="Google Shape;410;p2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9213235" y="4288018"/>
              <a:ext cx="491948" cy="508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gears and arrows&#10;&#10;Description automatically generated" id="411" name="Google Shape;411;p2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2668716" y="1260491"/>
              <a:ext cx="530353" cy="606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circle with a circular design&#10;&#10;Description automatically generated with medium confidence" id="412" name="Google Shape;412;p25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10502279" y="3371878"/>
              <a:ext cx="555956" cy="554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briefcase&#10;&#10;Description automatically generated" id="413" name="Google Shape;413;p2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1343720" y="455992"/>
              <a:ext cx="486462" cy="39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25"/>
          <p:cNvGrpSpPr/>
          <p:nvPr/>
        </p:nvGrpSpPr>
        <p:grpSpPr>
          <a:xfrm>
            <a:off x="13093988" y="-2402848"/>
            <a:ext cx="17679905" cy="9993795"/>
            <a:chOff x="-4350033" y="-10062223"/>
            <a:chExt cx="17679905" cy="9993794"/>
          </a:xfrm>
        </p:grpSpPr>
        <p:pic>
          <p:nvPicPr>
            <p:cNvPr descr="A white drawing of a microscope&#10;&#10;Description automatically generated" id="415" name="Google Shape;415;p25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9100302" y="-9631675"/>
              <a:ext cx="93555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and white drawing of a building&#10;&#10;Description automatically generated" id="416" name="Google Shape;416;p25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5122460" y="-1256429"/>
              <a:ext cx="1804638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magnifying glass with a graphic design&#10;&#10;Description automatically generated" id="417" name="Google Shape;417;p25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-2058090" y="-8874614"/>
              <a:ext cx="1204203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people connected to each other&#10;&#10;Description automatically generated" id="418" name="Google Shape;418;p25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-3953699" y="-1919611"/>
              <a:ext cx="1299771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uzzle pieces drawn in white on a black background&#10;&#10;Description automatically generated" id="419" name="Google Shape;419;p25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184365" y="-8042531"/>
              <a:ext cx="116094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drawn in white on a black background&#10;&#10;Description automatically generated" id="420" name="Google Shape;420;p25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7883619" y="-4286247"/>
              <a:ext cx="725604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and lightning&#10;&#10;Description automatically generated" id="421" name="Google Shape;421;p25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4630296" y="-10062223"/>
              <a:ext cx="111837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outline of a ship&#10;&#10;Description automatically generated" id="422" name="Google Shape;422;p25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-1706050" y="-3441137"/>
              <a:ext cx="192126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on a black background&#10;&#10;Description automatically generated" id="423" name="Google Shape;423;p25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2880279" y="-4836606"/>
              <a:ext cx="52470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outline of a tool&#10;&#10;Description automatically generated" id="424" name="Google Shape;424;p25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2860927" y="-3060529"/>
              <a:ext cx="2046726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arrow in a black background&#10;&#10;Description automatically generated" id="425" name="Google Shape;425;p25"/>
            <p:cNvPicPr preferRelativeResize="0"/>
            <p:nvPr/>
          </p:nvPicPr>
          <p:blipFill rotWithShape="1">
            <a:blip r:embed="rId44">
              <a:alphaModFix/>
            </a:blip>
            <a:srcRect b="0" l="0" r="0" t="0"/>
            <a:stretch/>
          </p:blipFill>
          <p:spPr>
            <a:xfrm>
              <a:off x="6719673" y="-3016574"/>
              <a:ext cx="1273404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device&#10;&#10;Description automatically generated" id="426" name="Google Shape;426;p25"/>
            <p:cNvPicPr preferRelativeResize="0"/>
            <p:nvPr/>
          </p:nvPicPr>
          <p:blipFill rotWithShape="1">
            <a:blip r:embed="rId45">
              <a:alphaModFix/>
            </a:blip>
            <a:srcRect b="0" l="0" r="0" t="0"/>
            <a:stretch/>
          </p:blipFill>
          <p:spPr>
            <a:xfrm>
              <a:off x="5358509" y="-4751414"/>
              <a:ext cx="66627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gear and arrow&#10;&#10;Description automatically generated" id="427" name="Google Shape;427;p25"/>
            <p:cNvPicPr preferRelativeResize="0"/>
            <p:nvPr/>
          </p:nvPicPr>
          <p:blipFill rotWithShape="1">
            <a:blip r:embed="rId46">
              <a:alphaModFix/>
            </a:blip>
            <a:srcRect b="0" l="0" r="0" t="0"/>
            <a:stretch/>
          </p:blipFill>
          <p:spPr>
            <a:xfrm>
              <a:off x="-1415524" y="-1264446"/>
              <a:ext cx="152163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a car&#10;&#10;Description automatically generated" id="428" name="Google Shape;428;p25"/>
            <p:cNvPicPr preferRelativeResize="0"/>
            <p:nvPr/>
          </p:nvPicPr>
          <p:blipFill rotWithShape="1">
            <a:blip r:embed="rId47">
              <a:alphaModFix/>
            </a:blip>
            <a:srcRect b="0" l="0" r="0" t="0"/>
            <a:stretch/>
          </p:blipFill>
          <p:spPr>
            <a:xfrm>
              <a:off x="6738804" y="-8628639"/>
              <a:ext cx="1985709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ight bulb with lines drawn on it&#10;&#10;Description automatically generated" id="429" name="Google Shape;429;p25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-1995123" y="-6301578"/>
              <a:ext cx="759891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cloud&#10;&#10;Description automatically generated" id="430" name="Google Shape;430;p25"/>
            <p:cNvPicPr preferRelativeResize="0"/>
            <p:nvPr/>
          </p:nvPicPr>
          <p:blipFill rotWithShape="1">
            <a:blip r:embed="rId49">
              <a:alphaModFix/>
            </a:blip>
            <a:srcRect b="0" l="0" r="0" t="0"/>
            <a:stretch/>
          </p:blipFill>
          <p:spPr>
            <a:xfrm>
              <a:off x="-50219" y="-4973118"/>
              <a:ext cx="1862586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cloud&#10;&#10;Description automatically generated" id="431" name="Google Shape;431;p25"/>
            <p:cNvPicPr preferRelativeResize="0"/>
            <p:nvPr/>
          </p:nvPicPr>
          <p:blipFill rotWithShape="1">
            <a:blip r:embed="rId50">
              <a:alphaModFix/>
            </a:blip>
            <a:srcRect b="0" l="0" r="0" t="0"/>
            <a:stretch/>
          </p:blipFill>
          <p:spPr>
            <a:xfrm>
              <a:off x="11834048" y="-8241925"/>
              <a:ext cx="1495824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ud with arrows and a smile&#10;&#10;Description automatically generated" id="432" name="Google Shape;432;p25"/>
            <p:cNvPicPr preferRelativeResize="0"/>
            <p:nvPr/>
          </p:nvPicPr>
          <p:blipFill rotWithShape="1">
            <a:blip r:embed="rId51">
              <a:alphaModFix/>
            </a:blip>
            <a:srcRect b="0" l="0" r="0" t="0"/>
            <a:stretch/>
          </p:blipFill>
          <p:spPr>
            <a:xfrm>
              <a:off x="1111927" y="-1410828"/>
              <a:ext cx="1862586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cloud&#10;&#10;Description automatically generated" id="433" name="Google Shape;433;p25"/>
            <p:cNvPicPr preferRelativeResize="0"/>
            <p:nvPr/>
          </p:nvPicPr>
          <p:blipFill rotWithShape="1">
            <a:blip r:embed="rId52">
              <a:alphaModFix/>
            </a:blip>
            <a:srcRect b="0" l="0" r="0" t="0"/>
            <a:stretch/>
          </p:blipFill>
          <p:spPr>
            <a:xfrm>
              <a:off x="8295470" y="-1410828"/>
              <a:ext cx="1292148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omputer screen with white lines&#10;&#10;Description automatically generated" id="434" name="Google Shape;434;p25"/>
            <p:cNvPicPr preferRelativeResize="0"/>
            <p:nvPr/>
          </p:nvPicPr>
          <p:blipFill rotWithShape="1">
            <a:blip r:embed="rId53">
              <a:alphaModFix/>
            </a:blip>
            <a:srcRect b="0" l="0" r="0" t="0"/>
            <a:stretch/>
          </p:blipFill>
          <p:spPr>
            <a:xfrm>
              <a:off x="9803121" y="-3746103"/>
              <a:ext cx="1430253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plug and a circle&#10;&#10;Description automatically generated" id="435" name="Google Shape;435;p25"/>
            <p:cNvPicPr preferRelativeResize="0"/>
            <p:nvPr/>
          </p:nvPicPr>
          <p:blipFill rotWithShape="1">
            <a:blip r:embed="rId54">
              <a:alphaModFix/>
            </a:blip>
            <a:srcRect b="0" l="0" r="0" t="0"/>
            <a:stretch/>
          </p:blipFill>
          <p:spPr>
            <a:xfrm>
              <a:off x="-3663974" y="-8443675"/>
              <a:ext cx="1183413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a circular object&#10;&#10;Description automatically generated" id="436" name="Google Shape;436;p25"/>
            <p:cNvPicPr preferRelativeResize="0"/>
            <p:nvPr/>
          </p:nvPicPr>
          <p:blipFill rotWithShape="1">
            <a:blip r:embed="rId55">
              <a:alphaModFix/>
            </a:blip>
            <a:srcRect b="0" l="0" r="0" t="0"/>
            <a:stretch/>
          </p:blipFill>
          <p:spPr>
            <a:xfrm>
              <a:off x="-4350033" y="-4980389"/>
              <a:ext cx="1189749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arrows and circles on a black background&#10;&#10;Description automatically generated" id="437" name="Google Shape;437;p25"/>
            <p:cNvPicPr preferRelativeResize="0"/>
            <p:nvPr/>
          </p:nvPicPr>
          <p:blipFill rotWithShape="1">
            <a:blip r:embed="rId56">
              <a:alphaModFix/>
            </a:blip>
            <a:srcRect b="0" l="0" r="0" t="0"/>
            <a:stretch/>
          </p:blipFill>
          <p:spPr>
            <a:xfrm>
              <a:off x="12156079" y="-3074759"/>
              <a:ext cx="1075470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plane&#10;&#10;Description automatically generated" id="438" name="Google Shape;438;p25"/>
            <p:cNvPicPr preferRelativeResize="0"/>
            <p:nvPr/>
          </p:nvPicPr>
          <p:blipFill rotWithShape="1">
            <a:blip r:embed="rId57">
              <a:alphaModFix/>
            </a:blip>
            <a:srcRect b="33473" l="0" r="0" t="0"/>
            <a:stretch/>
          </p:blipFill>
          <p:spPr>
            <a:xfrm>
              <a:off x="357300" y="-9048009"/>
              <a:ext cx="1824966" cy="79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gears with a hole in the center&#10;&#10;Description automatically generated" id="439" name="Google Shape;439;p25"/>
            <p:cNvPicPr preferRelativeResize="0"/>
            <p:nvPr/>
          </p:nvPicPr>
          <p:blipFill rotWithShape="1">
            <a:blip r:embed="rId58">
              <a:alphaModFix/>
            </a:blip>
            <a:srcRect b="0" l="0" r="0" t="0"/>
            <a:stretch/>
          </p:blipFill>
          <p:spPr>
            <a:xfrm>
              <a:off x="3930919" y="-8161019"/>
              <a:ext cx="976734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drawing of a robot&#10;&#10;Description automatically generated" id="440" name="Google Shape;440;p25"/>
            <p:cNvPicPr preferRelativeResize="0"/>
            <p:nvPr/>
          </p:nvPicPr>
          <p:blipFill rotWithShape="1">
            <a:blip r:embed="rId59">
              <a:alphaModFix/>
            </a:blip>
            <a:srcRect b="0" l="0" r="0" t="0"/>
            <a:stretch/>
          </p:blipFill>
          <p:spPr>
            <a:xfrm>
              <a:off x="10685215" y="-1766321"/>
              <a:ext cx="1129128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drawing of gears and arrows&#10;&#10;Description automatically generated" id="441" name="Google Shape;441;p25"/>
            <p:cNvPicPr preferRelativeResize="0"/>
            <p:nvPr/>
          </p:nvPicPr>
          <p:blipFill rotWithShape="1">
            <a:blip r:embed="rId60">
              <a:alphaModFix/>
            </a:blip>
            <a:srcRect b="0" l="0" r="0" t="0"/>
            <a:stretch/>
          </p:blipFill>
          <p:spPr>
            <a:xfrm>
              <a:off x="9463630" y="-6620816"/>
              <a:ext cx="1020822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circle with a circular design&#10;&#10;Description automatically generated with medium confidence" id="442" name="Google Shape;442;p25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11481212" y="-5500066"/>
              <a:ext cx="1170774" cy="11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white line drawing of a briefcase&#10;&#10;Description automatically generated" id="443" name="Google Shape;443;p25"/>
            <p:cNvPicPr preferRelativeResize="0"/>
            <p:nvPr/>
          </p:nvPicPr>
          <p:blipFill rotWithShape="1">
            <a:blip r:embed="rId62">
              <a:alphaModFix/>
            </a:blip>
            <a:srcRect b="0" l="0" r="0" t="0"/>
            <a:stretch/>
          </p:blipFill>
          <p:spPr>
            <a:xfrm>
              <a:off x="6467680" y="-6951946"/>
              <a:ext cx="1430418" cy="11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25"/>
          <p:cNvSpPr/>
          <p:nvPr/>
        </p:nvSpPr>
        <p:spPr>
          <a:xfrm>
            <a:off x="9259994" y="1290521"/>
            <a:ext cx="2931840" cy="283027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>
            <a:off x="9368473" y="1438361"/>
            <a:ext cx="2632732" cy="1351893"/>
          </a:xfrm>
          <a:prstGeom prst="rect">
            <a:avLst/>
          </a:prstGeom>
          <a:noFill/>
          <a:ln>
            <a:noFill/>
          </a:ln>
        </p:spPr>
        <p:txBody>
          <a:bodyPr anchorCtr="0" anchor="t" bIns="60000" lIns="120000" spcFirstLastPara="1" rIns="120000" wrap="square" tIns="600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3"/>
              <a:buFont typeface="Arial"/>
              <a:buNone/>
            </a:pPr>
            <a:r>
              <a:rPr b="1" lang="de-DE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Kontakt</a:t>
            </a:r>
            <a:endParaRPr sz="1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3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Elizabeth.Press@b-tu.de</a:t>
            </a:r>
            <a:endParaRPr sz="1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3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Digital &amp; Incubation</a:t>
            </a:r>
            <a:endParaRPr sz="13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33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www.btu.de/chesco</a:t>
            </a:r>
            <a:endParaRPr sz="1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</a:pPr>
            <a:r>
              <a:t/>
            </a:r>
            <a:endParaRPr sz="1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25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9228655" y="4466900"/>
            <a:ext cx="1580524" cy="162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5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10921875" y="4719550"/>
            <a:ext cx="1007275" cy="94659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5"/>
          <p:cNvSpPr txBox="1"/>
          <p:nvPr/>
        </p:nvSpPr>
        <p:spPr>
          <a:xfrm>
            <a:off x="9228654" y="6093909"/>
            <a:ext cx="2931840" cy="523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Dieses Projekt ist gefördert durch den Bund aus Mitteln des Investitionsgesetzes Kohleregionen und kofinanziert aus Mitteln des Landes Brandenburg.</a:t>
            </a:r>
            <a:endParaRPr/>
          </a:p>
        </p:txBody>
      </p:sp>
      <p:pic>
        <p:nvPicPr>
          <p:cNvPr descr="Ein Bild, das Muster, Grafiken, Quadrat, Schrift enthält.&#10;&#10;Automatisch generierte Beschreibung" id="449" name="Google Shape;449;p25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9515080" y="2682256"/>
            <a:ext cx="1233859" cy="1233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Schrift, Grafiken, Grafikdesign enthält.&#10;&#10;Automatisch generierte Beschreibung" id="450" name="Google Shape;450;p25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10921875" y="3272013"/>
            <a:ext cx="1147093" cy="1147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"/>
          <p:cNvSpPr txBox="1"/>
          <p:nvPr>
            <p:ph idx="1" type="body"/>
          </p:nvPr>
        </p:nvSpPr>
        <p:spPr>
          <a:xfrm>
            <a:off x="416394" y="1509367"/>
            <a:ext cx="56804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 sz="1800"/>
              <a:t>Chesco &amp; BTU Research:</a:t>
            </a:r>
            <a:endParaRPr/>
          </a:p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 sz="1800" u="sng">
                <a:solidFill>
                  <a:schemeClr val="hlink"/>
                </a:solidFill>
                <a:hlinkClick r:id="rId3"/>
              </a:rPr>
              <a:t>Elizabeth.Press@b-tu.de</a:t>
            </a:r>
            <a:endParaRPr sz="1800"/>
          </a:p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e-DE" sz="1800"/>
              <a:t>Mein LinkedIn Profil</a:t>
            </a:r>
            <a:endParaRPr/>
          </a:p>
        </p:txBody>
      </p:sp>
      <p:sp>
        <p:nvSpPr>
          <p:cNvPr id="456" name="Google Shape;456;p26"/>
          <p:cNvSpPr txBox="1"/>
          <p:nvPr>
            <p:ph idx="12" type="sldNum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 rotWithShape="1">
          <a:blip r:embed="rId4">
            <a:alphaModFix/>
          </a:blip>
          <a:srcRect b="1330" l="0" r="5758" t="0"/>
          <a:stretch/>
        </p:blipFill>
        <p:spPr>
          <a:xfrm>
            <a:off x="4764433" y="2605249"/>
            <a:ext cx="3399853" cy="3314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6"/>
          <p:cNvSpPr txBox="1"/>
          <p:nvPr>
            <p:ph type="title"/>
          </p:nvPr>
        </p:nvSpPr>
        <p:spPr>
          <a:xfrm>
            <a:off x="609480" y="272520"/>
            <a:ext cx="109713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</a:pPr>
            <a:r>
              <a:rPr b="1"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Bleiben Sie in Kontakt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 txBox="1"/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Arial"/>
              <a:buNone/>
            </a:pPr>
            <a:r>
              <a:rPr lang="de-DE"/>
              <a:t>Backup</a:t>
            </a:r>
            <a:endParaRPr/>
          </a:p>
        </p:txBody>
      </p:sp>
      <p:sp>
        <p:nvSpPr>
          <p:cNvPr id="464" name="Google Shape;464;p27"/>
          <p:cNvSpPr txBox="1"/>
          <p:nvPr>
            <p:ph idx="1" type="body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88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 txBox="1"/>
          <p:nvPr>
            <p:ph type="title"/>
          </p:nvPr>
        </p:nvSpPr>
        <p:spPr>
          <a:xfrm>
            <a:off x="609679" y="273600"/>
            <a:ext cx="10972309" cy="114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b="1" lang="de-DE" sz="1800">
                <a:solidFill>
                  <a:srgbClr val="00B0F0"/>
                </a:solidFill>
              </a:rPr>
              <a:t>Overview of regulation &amp; Impact</a:t>
            </a:r>
            <a:endParaRPr/>
          </a:p>
        </p:txBody>
      </p:sp>
      <p:graphicFrame>
        <p:nvGraphicFramePr>
          <p:cNvPr id="471" name="Google Shape;471;p28"/>
          <p:cNvGraphicFramePr/>
          <p:nvPr/>
        </p:nvGraphicFramePr>
        <p:xfrm>
          <a:off x="609680" y="16049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{1A517E9E-9FB1-4059-86E7-36E82498F6AD}</a:tableStyleId>
              </a:tblPr>
              <a:tblGrid>
                <a:gridCol w="3431225"/>
                <a:gridCol w="3431225"/>
                <a:gridCol w="3431225"/>
              </a:tblGrid>
              <a:tr h="391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REGULATORY LAYER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WHAT IT DOES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STRATEGIC IMPACT FOR ORGANIZATIONS</a:t>
                      </a:r>
                      <a:endParaRPr sz="1100"/>
                    </a:p>
                  </a:txBody>
                  <a:tcPr marT="28000" marB="28000" marR="55975" marL="55975" anchor="ctr"/>
                </a:tc>
              </a:tr>
              <a:tr h="559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EU AI Act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Risk-based AI regulation controlling development &amp; deployment</a:t>
                      </a:r>
                      <a:endParaRPr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AI becomes a regulated product → compliance-by-design across lifecycle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  <a:tr h="559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GDPR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Personal data protection framework</a:t>
                      </a:r>
                      <a:endParaRPr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Strict limits on data use → privacy-by-design becomes mandatory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  <a:tr h="559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Data Governance Act (DGA)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Enables regulated EU-wide data sharing</a:t>
                      </a:r>
                      <a:endParaRPr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Data becomes a governed strategic asset → controlled ecosystems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  <a:tr h="559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DSA / DMA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Platform accountability + competition regulation</a:t>
                      </a:r>
                      <a:endParaRPr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Limits on platform power, transparency obligations, reduced data lock-in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  <a:tr h="559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NIS2 Directive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Cybersecurity &amp; operational resilience law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Executive accountability + mandatory cyber risk management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  <a:tr h="391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de-DE" sz="1100"/>
                        <a:t>Cyber Resilience Act (CRA)</a:t>
                      </a:r>
                      <a:endParaRPr sz="1100"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Secure-by-design for digital products/software</a:t>
                      </a:r>
                      <a:endParaRPr/>
                    </a:p>
                  </a:txBody>
                  <a:tcPr marT="28000" marB="28000" marR="55975" marL="55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-DE" sz="1100"/>
                        <a:t>Security shifts into engineering → full product lifecycle responsibility</a:t>
                      </a:r>
                      <a:endParaRPr/>
                    </a:p>
                  </a:txBody>
                  <a:tcPr marT="28000" marB="28000" marR="55975" marL="559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6" name="Google Shape;476;p29"/>
          <p:cNvCxnSpPr/>
          <p:nvPr/>
        </p:nvCxnSpPr>
        <p:spPr>
          <a:xfrm flipH="1">
            <a:off x="3553920" y="1601640"/>
            <a:ext cx="865440" cy="310788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77" name="Google Shape;477;p29"/>
          <p:cNvCxnSpPr/>
          <p:nvPr/>
        </p:nvCxnSpPr>
        <p:spPr>
          <a:xfrm flipH="1">
            <a:off x="5994360" y="1601640"/>
            <a:ext cx="1041840" cy="323784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78" name="Google Shape;478;p29"/>
          <p:cNvCxnSpPr/>
          <p:nvPr/>
        </p:nvCxnSpPr>
        <p:spPr>
          <a:xfrm>
            <a:off x="5502960" y="2307600"/>
            <a:ext cx="961920" cy="376704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79" name="Google Shape;479;p29"/>
          <p:cNvCxnSpPr/>
          <p:nvPr/>
        </p:nvCxnSpPr>
        <p:spPr>
          <a:xfrm>
            <a:off x="4589280" y="1640880"/>
            <a:ext cx="1035720" cy="337644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80" name="Google Shape;480;p29"/>
          <p:cNvCxnSpPr>
            <a:stCxn id="481" idx="2"/>
          </p:cNvCxnSpPr>
          <p:nvPr/>
        </p:nvCxnSpPr>
        <p:spPr>
          <a:xfrm flipH="1">
            <a:off x="3998700" y="1711800"/>
            <a:ext cx="1362600" cy="293550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82" name="Google Shape;482;p29"/>
          <p:cNvCxnSpPr/>
          <p:nvPr/>
        </p:nvCxnSpPr>
        <p:spPr>
          <a:xfrm>
            <a:off x="4514400" y="2432160"/>
            <a:ext cx="361800" cy="160056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83" name="Google Shape;483;p29"/>
          <p:cNvCxnSpPr/>
          <p:nvPr/>
        </p:nvCxnSpPr>
        <p:spPr>
          <a:xfrm>
            <a:off x="1144080" y="1710000"/>
            <a:ext cx="361800" cy="160056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484" name="Google Shape;484;p29"/>
          <p:cNvCxnSpPr/>
          <p:nvPr/>
        </p:nvCxnSpPr>
        <p:spPr>
          <a:xfrm flipH="1">
            <a:off x="6688080" y="1625760"/>
            <a:ext cx="41400" cy="332496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485" name="Google Shape;485;p29"/>
          <p:cNvSpPr/>
          <p:nvPr/>
        </p:nvSpPr>
        <p:spPr>
          <a:xfrm>
            <a:off x="2009160" y="115884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Security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381840" y="115704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</a:t>
            </a:r>
            <a:r>
              <a:rPr b="1" lang="de-DE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8863920" y="116388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Continuity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636480" y="115884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Privacy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7491960" y="116172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Quality </a:t>
            </a: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management System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1999440" y="1851840"/>
            <a:ext cx="2606040" cy="5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NIS 2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377880" y="2444040"/>
            <a:ext cx="259488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BSI-Gesetzes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10235520" y="116388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 Service Management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6115680" y="116388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6112080" y="3051000"/>
            <a:ext cx="122796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 Sicherheit Gesetz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6112080" y="2449440"/>
            <a:ext cx="122796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BSI Kritisverordnung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4749480" y="4862520"/>
            <a:ext cx="258768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ISO 27001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4749480" y="1158840"/>
            <a:ext cx="1223640" cy="55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Information Security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3377880" y="3035520"/>
            <a:ext cx="2594880" cy="5864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NIS 2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629280" y="2449440"/>
            <a:ext cx="260640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DSGVO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632160" y="1848600"/>
            <a:ext cx="1223640" cy="55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DSGVO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7493760" y="4866120"/>
            <a:ext cx="122364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ISO 9001 / EN 91000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10236960" y="4866120"/>
            <a:ext cx="122220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ISO 2000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8865360" y="4866120"/>
            <a:ext cx="122364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ISO 22301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373560" y="3660480"/>
            <a:ext cx="259488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BSI Standards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3373200" y="4248000"/>
            <a:ext cx="2594880" cy="55404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IEC 62443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Industrial IT Security / Automated Controls system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5" name="Google Shape;505;p29"/>
          <p:cNvCxnSpPr/>
          <p:nvPr/>
        </p:nvCxnSpPr>
        <p:spPr>
          <a:xfrm>
            <a:off x="8709120" y="1710000"/>
            <a:ext cx="71280" cy="321372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06" name="Google Shape;506;p29"/>
          <p:cNvCxnSpPr>
            <a:stCxn id="487" idx="0"/>
          </p:cNvCxnSpPr>
          <p:nvPr/>
        </p:nvCxnSpPr>
        <p:spPr>
          <a:xfrm>
            <a:off x="9475740" y="1163880"/>
            <a:ext cx="219300" cy="33387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507" name="Google Shape;507;p29"/>
          <p:cNvSpPr/>
          <p:nvPr/>
        </p:nvSpPr>
        <p:spPr>
          <a:xfrm>
            <a:off x="10236960" y="4259880"/>
            <a:ext cx="1222200" cy="55296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ITIL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6115680" y="1859040"/>
            <a:ext cx="122796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Gesetz zur Erhöhung der Sicherheit der IT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6108840" y="4259880"/>
            <a:ext cx="122796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Energiewirt-schaftsgesetz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6108840" y="3652560"/>
            <a:ext cx="1227960" cy="55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Telekommunika-tionsgesetz</a:t>
            </a:r>
            <a:endParaRPr b="0" sz="1000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2298960" y="6615000"/>
            <a:ext cx="316440" cy="1076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629280" y="6603120"/>
            <a:ext cx="316440" cy="10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936000" y="6545160"/>
            <a:ext cx="1011240" cy="24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EU-Vorschrift</a:t>
            </a:r>
            <a:endParaRPr b="0" sz="1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2573280" y="6545160"/>
            <a:ext cx="1425240" cy="24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Deutsches Gesetz</a:t>
            </a:r>
            <a:endParaRPr b="0" sz="1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4354920" y="6615000"/>
            <a:ext cx="316440" cy="10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4640040" y="6545160"/>
            <a:ext cx="1328040" cy="24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Normen / Standards</a:t>
            </a:r>
            <a:endParaRPr b="0" sz="1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4663440" y="961200"/>
            <a:ext cx="2770920" cy="79416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B0F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9"/>
          <p:cNvSpPr/>
          <p:nvPr/>
        </p:nvSpPr>
        <p:spPr>
          <a:xfrm>
            <a:off x="5438880" y="928800"/>
            <a:ext cx="122364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100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KRITIS</a:t>
            </a:r>
            <a:endParaRPr b="0" sz="11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9"/>
          <p:cNvSpPr txBox="1"/>
          <p:nvPr/>
        </p:nvSpPr>
        <p:spPr>
          <a:xfrm>
            <a:off x="396563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UNDERSTANDING LAWS, STANDARDS AND SERVICE DELIVERY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IS BECOMING INCREASINGLY COMPLICATED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Transport, Fahrzeug, Flugzeug, Luftfahrt enthält.&#10;&#10;Automatisch generierte Beschreibung" id="88" name="Google Shape;8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2187" y="2859923"/>
            <a:ext cx="1845542" cy="123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70787" y="1359100"/>
            <a:ext cx="2293842" cy="32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MY LAST FEW YEARS: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FROM LANGUAGE APPS TO AEROSPACE &amp; DEFENSE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336" y="969997"/>
            <a:ext cx="2476715" cy="30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76" y="3995399"/>
            <a:ext cx="2476715" cy="407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Kleidung, Person, Schuhwerk, Im Haus enthält.&#10;&#10;Automatisch generierte Beschreibung" id="93" name="Google Shape;93;p3"/>
          <p:cNvPicPr preferRelativeResize="0"/>
          <p:nvPr/>
        </p:nvPicPr>
        <p:blipFill rotWithShape="1">
          <a:blip r:embed="rId7">
            <a:alphaModFix/>
          </a:blip>
          <a:srcRect b="-1649" l="11386" r="13967" t="23298"/>
          <a:stretch/>
        </p:blipFill>
        <p:spPr>
          <a:xfrm>
            <a:off x="167472" y="5178952"/>
            <a:ext cx="2152570" cy="15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2119" y="3684438"/>
            <a:ext cx="2057578" cy="96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24931" y="6448751"/>
            <a:ext cx="877577" cy="19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15694" y="1153205"/>
            <a:ext cx="2487902" cy="219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89128" y="4168197"/>
            <a:ext cx="2884419" cy="246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34232" y="4256408"/>
            <a:ext cx="1553652" cy="228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80619" y="5467693"/>
            <a:ext cx="1694347" cy="12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23934" y="3339584"/>
            <a:ext cx="1603266" cy="127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876110" y="1623668"/>
            <a:ext cx="2236619" cy="142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861175" y="4443521"/>
            <a:ext cx="2286330" cy="20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226219" y="1082808"/>
            <a:ext cx="1094763" cy="16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232493" y="4982359"/>
            <a:ext cx="1757400" cy="103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0232493" y="6104329"/>
            <a:ext cx="1862916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Startup Consultancy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Aerospace &amp; Defense-Relevant Tech</a:t>
            </a:r>
            <a:endParaRPr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80113" y="4333680"/>
            <a:ext cx="1941548" cy="84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/>
        </p:nvSpPr>
        <p:spPr>
          <a:xfrm>
            <a:off x="500474" y="366840"/>
            <a:ext cx="10998720" cy="1050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i="0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CENTER FOR HYBRID ELECTRIC SYSTEMS COTTBUS</a:t>
            </a:r>
            <a:br>
              <a:rPr b="1" i="0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CHESCO – </a:t>
            </a:r>
            <a:r>
              <a:rPr b="1" i="0" lang="de-DE" sz="1600" cap="none">
                <a:solidFill>
                  <a:srgbClr val="009632"/>
                </a:solidFill>
                <a:latin typeface="Arial"/>
                <a:ea typeface="Arial"/>
                <a:cs typeface="Arial"/>
                <a:sym typeface="Arial"/>
              </a:rPr>
              <a:t>WE MAKE GREEN MOBILITY HAPPEN</a:t>
            </a:r>
            <a:endParaRPr b="0" i="0" sz="1600" cap="none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b="2279" l="0" r="0" t="0"/>
          <a:stretch/>
        </p:blipFill>
        <p:spPr>
          <a:xfrm>
            <a:off x="10451682" y="3529100"/>
            <a:ext cx="1349515" cy="2027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10351445" y="1014933"/>
            <a:ext cx="2085840" cy="392760"/>
          </a:xfrm>
          <a:prstGeom prst="rect">
            <a:avLst/>
          </a:prstGeom>
          <a:noFill/>
          <a:ln>
            <a:noFill/>
          </a:ln>
        </p:spPr>
        <p:txBody>
          <a:bodyPr anchorCtr="0" anchor="t" bIns="60825" lIns="122025" spcFirstLastPara="1" rIns="122025" wrap="square" tIns="6082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34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Industry Partners</a:t>
            </a:r>
            <a:endParaRPr b="1" sz="134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None/>
            </a:pPr>
            <a:r>
              <a:t/>
            </a:r>
            <a:endParaRPr sz="13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0319715" y="3225994"/>
            <a:ext cx="2085840" cy="392760"/>
          </a:xfrm>
          <a:prstGeom prst="rect">
            <a:avLst/>
          </a:prstGeom>
          <a:noFill/>
          <a:ln>
            <a:noFill/>
          </a:ln>
        </p:spPr>
        <p:txBody>
          <a:bodyPr anchorCtr="0" anchor="t" bIns="60825" lIns="122025" spcFirstLastPara="1" rIns="122025" wrap="square" tIns="6082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34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Research Partners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None/>
            </a:pPr>
            <a:r>
              <a:t/>
            </a:r>
            <a:endParaRPr sz="134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6349514" y="1343073"/>
            <a:ext cx="230400" cy="53478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A7A7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6667034" y="2171073"/>
            <a:ext cx="2085840" cy="866520"/>
          </a:xfrm>
          <a:prstGeom prst="rect">
            <a:avLst/>
          </a:prstGeom>
          <a:noFill/>
          <a:ln>
            <a:noFill/>
          </a:ln>
        </p:spPr>
        <p:txBody>
          <a:bodyPr anchorCtr="0" anchor="t" bIns="60825" lIns="122025" spcFirstLastPara="1" rIns="122025" wrap="square" tIns="60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Multi-Sector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>
                <a:schemeClr val="dk1"/>
              </a:buClr>
              <a:buSzPts val="1340"/>
              <a:buFont typeface="Arial"/>
              <a:buNone/>
            </a:pPr>
            <a:r>
              <a:t/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6707714" y="3252153"/>
            <a:ext cx="2085840" cy="392760"/>
          </a:xfrm>
          <a:prstGeom prst="rect">
            <a:avLst/>
          </a:prstGeom>
          <a:noFill/>
          <a:ln>
            <a:noFill/>
          </a:ln>
        </p:spPr>
        <p:txBody>
          <a:bodyPr anchorCtr="0" anchor="t" bIns="60825" lIns="122025" spcFirstLastPara="1" rIns="122025" wrap="square" tIns="60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Research Fields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>
                <a:schemeClr val="dk1"/>
              </a:buClr>
              <a:buSzPts val="1340"/>
              <a:buFont typeface="Arial"/>
              <a:buNone/>
            </a:pPr>
            <a:r>
              <a:t/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6670274" y="1551513"/>
            <a:ext cx="4427640" cy="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Specialization in research and development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hybrid-electric and electric drive systems. 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1412834" y="2143353"/>
            <a:ext cx="3660840" cy="3647880"/>
          </a:xfrm>
          <a:custGeom>
            <a:rect b="b" l="l" r="r" t="t"/>
            <a:pathLst>
              <a:path extrusionOk="0" h="120000" w="120000">
                <a:moveTo>
                  <a:pt x="73583" y="4657"/>
                </a:moveTo>
                <a:cubicBezTo>
                  <a:pt x="100181" y="11183"/>
                  <a:pt x="118377" y="35701"/>
                  <a:pt x="116914" y="63044"/>
                </a:cubicBezTo>
                <a:cubicBezTo>
                  <a:pt x="115451" y="90388"/>
                  <a:pt x="94742" y="112825"/>
                  <a:pt x="67599" y="116476"/>
                </a:cubicBezTo>
                <a:cubicBezTo>
                  <a:pt x="40456" y="120127"/>
                  <a:pt x="14554" y="103959"/>
                  <a:pt x="5915" y="77975"/>
                </a:cubicBezTo>
                <a:cubicBezTo>
                  <a:pt x="-2724" y="51990"/>
                  <a:pt x="8343" y="23536"/>
                  <a:pt x="32271" y="10214"/>
                </a:cubicBezTo>
                <a:lnTo>
                  <a:pt x="31010" y="7485"/>
                </a:lnTo>
                <a:lnTo>
                  <a:pt x="37271" y="10810"/>
                </a:lnTo>
                <a:lnTo>
                  <a:pt x="35887" y="18039"/>
                </a:lnTo>
                <a:lnTo>
                  <a:pt x="34626" y="15311"/>
                </a:lnTo>
                <a:cubicBezTo>
                  <a:pt x="13173" y="27477"/>
                  <a:pt x="3388" y="53157"/>
                  <a:pt x="11311" y="76503"/>
                </a:cubicBezTo>
                <a:cubicBezTo>
                  <a:pt x="19233" y="99849"/>
                  <a:pt x="42629" y="114282"/>
                  <a:pt x="67063" y="110896"/>
                </a:cubicBezTo>
                <a:cubicBezTo>
                  <a:pt x="91496" y="107509"/>
                  <a:pt x="110079" y="87258"/>
                  <a:pt x="111345" y="62638"/>
                </a:cubicBezTo>
                <a:cubicBezTo>
                  <a:pt x="112612" y="38018"/>
                  <a:pt x="96204" y="15969"/>
                  <a:pt x="72248" y="10096"/>
                </a:cubicBezTo>
                <a:close/>
              </a:path>
            </a:pathLst>
          </a:custGeom>
          <a:solidFill>
            <a:srgbClr val="CCCCCF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4"/>
          <p:cNvGrpSpPr/>
          <p:nvPr/>
        </p:nvGrpSpPr>
        <p:grpSpPr>
          <a:xfrm>
            <a:off x="338594" y="1603713"/>
            <a:ext cx="5758200" cy="4659120"/>
            <a:chOff x="710640" y="1664640"/>
            <a:chExt cx="5758200" cy="4659120"/>
          </a:xfrm>
        </p:grpSpPr>
        <p:sp>
          <p:nvSpPr>
            <p:cNvPr id="122" name="Google Shape;122;p4"/>
            <p:cNvSpPr/>
            <p:nvPr/>
          </p:nvSpPr>
          <p:spPr>
            <a:xfrm>
              <a:off x="1260000" y="1664640"/>
              <a:ext cx="4659120" cy="4659120"/>
            </a:xfrm>
            <a:custGeom>
              <a:rect b="b" l="l" r="r" t="t"/>
              <a:pathLst>
                <a:path extrusionOk="0" h="120000" w="120000">
                  <a:moveTo>
                    <a:pt x="73628" y="4669"/>
                  </a:moveTo>
                  <a:cubicBezTo>
                    <a:pt x="100203" y="11215"/>
                    <a:pt x="118371" y="35729"/>
                    <a:pt x="116902" y="63059"/>
                  </a:cubicBezTo>
                  <a:cubicBezTo>
                    <a:pt x="115433" y="90388"/>
                    <a:pt x="94742" y="112814"/>
                    <a:pt x="67618" y="116473"/>
                  </a:cubicBezTo>
                  <a:cubicBezTo>
                    <a:pt x="40495" y="120132"/>
                    <a:pt x="14601" y="103991"/>
                    <a:pt x="5942" y="78027"/>
                  </a:cubicBezTo>
                  <a:cubicBezTo>
                    <a:pt x="-2716" y="52064"/>
                    <a:pt x="8307" y="23611"/>
                    <a:pt x="32198" y="10258"/>
                  </a:cubicBezTo>
                  <a:lnTo>
                    <a:pt x="30933" y="7530"/>
                  </a:lnTo>
                  <a:lnTo>
                    <a:pt x="37206" y="10844"/>
                  </a:lnTo>
                  <a:lnTo>
                    <a:pt x="35826" y="18083"/>
                  </a:lnTo>
                  <a:lnTo>
                    <a:pt x="34562" y="15356"/>
                  </a:lnTo>
                  <a:cubicBezTo>
                    <a:pt x="13154" y="27554"/>
                    <a:pt x="3419" y="53231"/>
                    <a:pt x="11358" y="76556"/>
                  </a:cubicBezTo>
                  <a:cubicBezTo>
                    <a:pt x="19297" y="99881"/>
                    <a:pt x="42675" y="114287"/>
                    <a:pt x="67079" y="110893"/>
                  </a:cubicBezTo>
                  <a:cubicBezTo>
                    <a:pt x="91483" y="107498"/>
                    <a:pt x="110043" y="87258"/>
                    <a:pt x="111314" y="62652"/>
                  </a:cubicBezTo>
                  <a:cubicBezTo>
                    <a:pt x="112586" y="38046"/>
                    <a:pt x="96212" y="16001"/>
                    <a:pt x="72288" y="10108"/>
                  </a:cubicBezTo>
                  <a:close/>
                </a:path>
              </a:pathLst>
            </a:custGeom>
            <a:solidFill>
              <a:srgbClr val="CACBCE"/>
            </a:solidFill>
            <a:ln>
              <a:noFill/>
            </a:ln>
          </p:spPr>
          <p:txBody>
            <a:bodyPr anchorCtr="0" anchor="t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802960" y="1780560"/>
              <a:ext cx="1624680" cy="76572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700">
              <a:solidFill>
                <a:srgbClr val="505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750" lIns="50750" spcFirstLastPara="1" rIns="50750" wrap="square" tIns="50750">
              <a:noAutofit/>
            </a:bodyPr>
            <a:lstStyle/>
            <a:p>
              <a:pPr indent="-243354" lvl="0" marL="243354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050"/>
                </a:buClr>
                <a:buSzPts val="1340"/>
                <a:buFont typeface="Arial"/>
                <a:buNone/>
              </a:pPr>
              <a:r>
                <a:rPr b="1" i="0" lang="de-DE" sz="1340" u="none" cap="none" strike="noStrike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b="1" i="0" lang="de-DE" sz="1340" u="none" cap="none" strike="noStrike">
                  <a:solidFill>
                    <a:srgbClr val="009BD2"/>
                  </a:solidFill>
                  <a:latin typeface="Arial"/>
                  <a:ea typeface="Arial"/>
                  <a:cs typeface="Arial"/>
                  <a:sym typeface="Arial"/>
                </a:rPr>
                <a:t>Design</a:t>
              </a:r>
              <a:endParaRPr b="0" i="0" sz="1340" u="none" cap="none" strike="noStrike">
                <a:solidFill>
                  <a:srgbClr val="009BD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844160" y="3453480"/>
              <a:ext cx="1624680" cy="76572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700">
              <a:solidFill>
                <a:srgbClr val="505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750" lIns="50750" spcFirstLastPara="1" rIns="50750" wrap="square" tIns="50750">
              <a:noAutofit/>
            </a:bodyPr>
            <a:lstStyle/>
            <a:p>
              <a:pPr indent="0" lvl="0" marL="476268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050"/>
                </a:buClr>
                <a:buSzPts val="1340"/>
                <a:buFont typeface="Arial"/>
                <a:buNone/>
              </a:pPr>
              <a:r>
                <a:rPr b="1" i="0" lang="de-DE" sz="1340" u="none" cap="none" strike="noStrike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de-DE" sz="1340" u="none" cap="none" strike="noStrike">
                  <a:solidFill>
                    <a:srgbClr val="D20078"/>
                  </a:solidFill>
                  <a:latin typeface="Arial"/>
                  <a:ea typeface="Arial"/>
                  <a:cs typeface="Arial"/>
                  <a:sym typeface="Arial"/>
                </a:rPr>
                <a:t>Produktion</a:t>
              </a:r>
              <a:endParaRPr b="0" i="0" sz="1340" u="none" cap="none" strike="noStrike">
                <a:solidFill>
                  <a:srgbClr val="D2007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2815560" y="5470920"/>
              <a:ext cx="1624680" cy="76572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700">
              <a:solidFill>
                <a:srgbClr val="505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750" lIns="50750" spcFirstLastPara="1" rIns="50750" wrap="square" tIns="50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050"/>
                </a:buClr>
                <a:buSzPts val="1340"/>
                <a:buFont typeface="Arial"/>
                <a:buNone/>
              </a:pPr>
              <a:r>
                <a:rPr b="1" i="0" lang="de-DE" sz="1340" u="none" cap="none" strike="noStrike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b="1" i="0" lang="de-DE" sz="1340" u="none" cap="none" strike="noStrik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Test</a:t>
              </a:r>
              <a:endParaRPr b="0" i="0" sz="134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10640" y="3453480"/>
              <a:ext cx="1624680" cy="76572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700">
              <a:solidFill>
                <a:srgbClr val="505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750" lIns="50750" spcFirstLastPara="1" rIns="50750" wrap="square" tIns="50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050"/>
                </a:buClr>
                <a:buSzPts val="1340"/>
                <a:buFont typeface="Arial"/>
                <a:buNone/>
              </a:pPr>
              <a:r>
                <a:rPr b="1" i="0" lang="de-DE" sz="1340" u="none" cap="none" strike="noStrike">
                  <a:solidFill>
                    <a:srgbClr val="505050"/>
                  </a:solidFill>
                  <a:latin typeface="Arial"/>
                  <a:ea typeface="Arial"/>
                  <a:cs typeface="Arial"/>
                  <a:sym typeface="Arial"/>
                </a:rPr>
                <a:t>        Bewertung</a:t>
              </a:r>
              <a:endParaRPr b="0" i="0" sz="134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2116634" y="2766513"/>
            <a:ext cx="2261520" cy="2181960"/>
          </a:xfrm>
          <a:prstGeom prst="flowChartConnector">
            <a:avLst/>
          </a:prstGeom>
          <a:solidFill>
            <a:srgbClr val="FFFFFF"/>
          </a:solidFill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825" lIns="122025" spcFirstLastPara="1" rIns="122025" wrap="square" tIns="60825">
            <a:noAutofit/>
          </a:bodyPr>
          <a:lstStyle/>
          <a:p>
            <a:pPr indent="0" lvl="0" marL="243354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de-DE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Digitalized Processes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 rot="-1945800">
            <a:off x="1519034" y="2155593"/>
            <a:ext cx="1676160" cy="5457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>
                  <a:noFill/>
                </a:ln>
                <a:solidFill>
                  <a:srgbClr val="000000"/>
                </a:solidFill>
                <a:latin typeface="Arial"/>
              </a:rPr>
              <a:t>Months</a:t>
            </a:r>
          </a:p>
        </p:txBody>
      </p:sp>
      <p:sp>
        <p:nvSpPr>
          <p:cNvPr id="129" name="Google Shape;129;p4"/>
          <p:cNvSpPr/>
          <p:nvPr/>
        </p:nvSpPr>
        <p:spPr>
          <a:xfrm rot="-2151000">
            <a:off x="1775714" y="2582193"/>
            <a:ext cx="1676160" cy="5457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>
                  <a:noFill/>
                </a:ln>
                <a:solidFill>
                  <a:srgbClr val="000000"/>
                </a:solidFill>
                <a:latin typeface="Calibri"/>
              </a:rPr>
              <a:t>  Weeks</a:t>
            </a:r>
          </a:p>
        </p:txBody>
      </p:sp>
      <p:sp>
        <p:nvSpPr>
          <p:cNvPr id="130" name="Google Shape;130;p4"/>
          <p:cNvSpPr/>
          <p:nvPr/>
        </p:nvSpPr>
        <p:spPr>
          <a:xfrm rot="2790000">
            <a:off x="1843754" y="2534673"/>
            <a:ext cx="191520" cy="191520"/>
          </a:xfrm>
          <a:prstGeom prst="rightArrow">
            <a:avLst>
              <a:gd fmla="val 34110" name="adj1"/>
              <a:gd fmla="val 50000" name="adj2"/>
            </a:avLst>
          </a:prstGeom>
          <a:solidFill>
            <a:srgbClr val="A7A7A7"/>
          </a:solidFill>
          <a:ln cap="flat" cmpd="sng" w="12700">
            <a:solidFill>
              <a:srgbClr val="A7A7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0500" lIns="90000" spcFirstLastPara="1" rIns="90000" wrap="square" tIns="2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2324354" y="1237233"/>
            <a:ext cx="1763640" cy="3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center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854794" y="2962713"/>
            <a:ext cx="979920" cy="3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f-merc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2549714" y="4938033"/>
            <a:ext cx="1407240" cy="3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center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99354" y="2928153"/>
            <a:ext cx="1505160" cy="3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5400000">
            <a:off x="3110954" y="1599033"/>
            <a:ext cx="191520" cy="19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23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 rot="5400000">
            <a:off x="5238194" y="3280233"/>
            <a:ext cx="191520" cy="19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23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 rot="5400000">
            <a:off x="3157754" y="5275353"/>
            <a:ext cx="191520" cy="19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23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/>
          <p:nvPr/>
        </p:nvSpPr>
        <p:spPr>
          <a:xfrm rot="5400000">
            <a:off x="1052834" y="3279873"/>
            <a:ext cx="191520" cy="19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232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9154" y="354267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6474" y="5571993"/>
            <a:ext cx="46620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3474" y="252603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 enthält.&#10;&#10;Automatisch generierte Beschreibung" id="142" name="Google Shape;14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44554" y="252423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5634" y="254223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 enthält.&#10;&#10;Automatisch generierte Beschreibung" id="144" name="Google Shape;144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22394" y="2541513"/>
            <a:ext cx="46620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21274" y="1860393"/>
            <a:ext cx="46620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27594" y="378531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 enthält.&#10;&#10;Automatisch generierte Beschreibung" id="147" name="Google Shape;14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55674" y="574839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93674" y="574839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90634" y="4344393"/>
            <a:ext cx="466920" cy="4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90634" y="4919673"/>
            <a:ext cx="466920" cy="4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7853236" y="4333954"/>
            <a:ext cx="1841379" cy="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Electric Systems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 b="0" i="0" sz="1340" u="none" cap="none" strike="noStrik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7857914" y="4875753"/>
            <a:ext cx="3160800" cy="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Gas Turbines and Fuel Cells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with H2 and SAF</a:t>
            </a:r>
            <a:endParaRPr b="0" i="0" sz="1340" u="none" cap="none" strike="noStrik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7283715" y="3764794"/>
            <a:ext cx="2780674" cy="297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Hybrid Electric System Integration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Google Shape;154;p4"/>
          <p:cNvCxnSpPr>
            <a:stCxn id="149" idx="1"/>
          </p:cNvCxnSpPr>
          <p:nvPr/>
        </p:nvCxnSpPr>
        <p:spPr>
          <a:xfrm>
            <a:off x="7390634" y="4584153"/>
            <a:ext cx="600" cy="555900"/>
          </a:xfrm>
          <a:prstGeom prst="bentConnector3">
            <a:avLst>
              <a:gd fmla="val -32971667" name="adj1"/>
            </a:avLst>
          </a:prstGeom>
          <a:noFill/>
          <a:ln cap="flat" cmpd="sng" w="9525">
            <a:solidFill>
              <a:srgbClr val="50505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5" name="Google Shape;155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122674" y="5748393"/>
            <a:ext cx="466200" cy="4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/>
          <p:nvPr/>
        </p:nvSpPr>
        <p:spPr>
          <a:xfrm>
            <a:off x="7300274" y="5728233"/>
            <a:ext cx="1266480" cy="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Technologies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8928194" y="5728233"/>
            <a:ext cx="1266480" cy="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Thermal-Management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4"/>
          <p:cNvCxnSpPr>
            <a:endCxn id="146" idx="2"/>
          </p:cNvCxnSpPr>
          <p:nvPr/>
        </p:nvCxnSpPr>
        <p:spPr>
          <a:xfrm flipH="1" rot="5400000">
            <a:off x="6838754" y="4487133"/>
            <a:ext cx="570600" cy="126000"/>
          </a:xfrm>
          <a:prstGeom prst="bentConnector3">
            <a:avLst>
              <a:gd fmla="val -1167" name="adj1"/>
            </a:avLst>
          </a:prstGeom>
          <a:noFill/>
          <a:ln cap="flat" cmpd="sng" w="9525">
            <a:solidFill>
              <a:srgbClr val="5050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4"/>
          <p:cNvSpPr/>
          <p:nvPr/>
        </p:nvSpPr>
        <p:spPr>
          <a:xfrm>
            <a:off x="395474" y="3542673"/>
            <a:ext cx="479520" cy="479520"/>
          </a:xfrm>
          <a:prstGeom prst="roundRect">
            <a:avLst>
              <a:gd fmla="val 16667" name="adj"/>
            </a:avLst>
          </a:prstGeom>
          <a:solidFill>
            <a:srgbClr val="505050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cherche mit einfarbiger Füllung" id="160" name="Google Shape;160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06994" y="3564273"/>
            <a:ext cx="431640" cy="43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18">
            <a:alphaModFix/>
          </a:blip>
          <a:srcRect b="11075" l="7075" r="8585" t="8828"/>
          <a:stretch/>
        </p:blipFill>
        <p:spPr>
          <a:xfrm>
            <a:off x="2292674" y="3626553"/>
            <a:ext cx="507600" cy="4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/>
          <p:nvPr/>
        </p:nvSpPr>
        <p:spPr>
          <a:xfrm>
            <a:off x="10594616" y="5696758"/>
            <a:ext cx="1266840" cy="709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Arial"/>
              <a:buNone/>
            </a:pPr>
            <a:r>
              <a:rPr b="0" i="0" lang="de-DE" sz="13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 Manufacturing Technology</a:t>
            </a:r>
            <a:endParaRPr b="0" i="0" sz="134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445989" y="1292391"/>
            <a:ext cx="1364537" cy="1866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2947153" y="2258899"/>
            <a:ext cx="6894331" cy="26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What drives us?</a:t>
            </a:r>
            <a:endParaRPr b="1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32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Char char="•"/>
            </a:pPr>
            <a:r>
              <a:rPr b="0" i="0" lang="de-DE" sz="16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Value through systems engineering and data strategy</a:t>
            </a:r>
            <a:endParaRPr/>
          </a:p>
          <a:p>
            <a:pPr indent="-2132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Char char="•"/>
            </a:pPr>
            <a:r>
              <a:rPr b="0" i="0" lang="de-DE" sz="16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Connectivity with Digital Twin and Digital Thread</a:t>
            </a:r>
            <a:endParaRPr/>
          </a:p>
          <a:p>
            <a:pPr indent="-2132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Char char="•"/>
            </a:pPr>
            <a:r>
              <a:rPr b="0" i="0" lang="de-DE" sz="16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Resilient and secure environment – as well as digital sovereignty</a:t>
            </a:r>
            <a:endParaRPr/>
          </a:p>
          <a:p>
            <a:pPr indent="-2132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Char char="•"/>
            </a:pPr>
            <a:r>
              <a:rPr b="0" i="0" lang="de-DE" sz="16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Accelerated development through collaboration and research</a:t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6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21329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43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695" lvl="2" marL="21329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695" lvl="3" marL="426589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323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DIGITAL @ CHESCO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WHO IS TEAM DIGITAL AND WHAT DO WE DO?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164079" y="1510839"/>
            <a:ext cx="906700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developing an integrated digital platform that combines data strategy, systems engineering, interoperability, cybersecurity, and digital sovereignty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3846" t="0"/>
          <a:stretch/>
        </p:blipFill>
        <p:spPr>
          <a:xfrm>
            <a:off x="414450" y="2258900"/>
            <a:ext cx="2336746" cy="2336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in white coats standing in front of a screen&#10;&#10;AI-generated content may be incorrect." id="175" name="Google Shape;17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7044" y="1090526"/>
            <a:ext cx="2336746" cy="233674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"/>
          <p:cNvSpPr txBox="1"/>
          <p:nvPr/>
        </p:nvSpPr>
        <p:spPr>
          <a:xfrm>
            <a:off x="164077" y="4968030"/>
            <a:ext cx="497398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Secure digital collaboration and sustainable industry start with platforms that make complex systems understandable and visible.</a:t>
            </a:r>
            <a:br>
              <a:rPr b="1" lang="de-DE" sz="1600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600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7119" y="4280732"/>
            <a:ext cx="5416567" cy="2437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286" y="1420419"/>
            <a:ext cx="6960302" cy="3027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>
            <p:ph type="title"/>
          </p:nvPr>
        </p:nvSpPr>
        <p:spPr>
          <a:xfrm>
            <a:off x="609480" y="272520"/>
            <a:ext cx="109713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CHESCO‘S DIGITAL RESEARCH STRATEGY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338150" y="582220"/>
            <a:ext cx="5006736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lang="de-D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Connecting Physical &amp; Digital for Regional Transformation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lang="de-D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Value Proposition</a:t>
            </a:r>
            <a:b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physical and digital worlds to make processes visible, traceable, and auditable-ensuring sovereign, standards-compliant, and shareable data across the value chain.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Strategic Approach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rapidly apply and scale proven technologies in real-world settings.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offer secure, connected environment for partners to research, experiment and prove new ideas, technologies and products.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lang="de-D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Impact on Lausitz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Increase total factor productivity 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Boost regional competitiveness 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Enable more high-impact projects 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Improve emergency response and regional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resilience in crisis situations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Attract and anchor new industries via chesco 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Build future value chains in the region 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"/>
          <p:cNvSpPr txBox="1"/>
          <p:nvPr/>
        </p:nvSpPr>
        <p:spPr>
          <a:xfrm>
            <a:off x="6249089" y="4479306"/>
            <a:ext cx="531108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lang="de-D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Differentiation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End-to-end, AAS-based digital twin capability that seamlessly connects industrial data across the lifecycle-forming the digital backbone for interoperable data spaces.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/>
          <p:nvPr>
            <p:ph type="title"/>
          </p:nvPr>
        </p:nvSpPr>
        <p:spPr>
          <a:xfrm>
            <a:off x="499597" y="366701"/>
            <a:ext cx="11000494" cy="1050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LEVELS OF OUR RESEARCH ACTIVITIES AND IMPACT</a:t>
            </a:r>
            <a:endParaRPr/>
          </a:p>
        </p:txBody>
      </p:sp>
      <p:graphicFrame>
        <p:nvGraphicFramePr>
          <p:cNvPr id="191" name="Google Shape;191;p7"/>
          <p:cNvGraphicFramePr/>
          <p:nvPr/>
        </p:nvGraphicFramePr>
        <p:xfrm>
          <a:off x="624185" y="1599310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{14D90EFC-8363-411D-8336-52627D9CFC24}</a:tableStyleId>
              </a:tblPr>
              <a:tblGrid>
                <a:gridCol w="2854525"/>
                <a:gridCol w="3775325"/>
                <a:gridCol w="3903975"/>
              </a:tblGrid>
              <a:tr h="26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de-DE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de-DE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Challenge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Transfer into the Lausitz</a:t>
                      </a:r>
                      <a:endParaRPr/>
                    </a:p>
                  </a:txBody>
                  <a:tcPr marT="0" marB="0" marR="68575" marL="68575">
                    <a:solidFill>
                      <a:srgbClr val="0070C0"/>
                    </a:solidFill>
                  </a:tcPr>
                </a:tc>
              </a:tr>
              <a:tr h="3534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1: We are Data Infrastructure: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9E6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Failure of Data Sovereignty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9E6FE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-Attract and anchor new industries via chesco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-Build future value chains in the region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-Improve emergency response and regional resilience in crisis situations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9E6FE"/>
                    </a:solidFill>
                  </a:tcPr>
                </a:tc>
              </a:tr>
              <a:tr h="12612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Knowledge Gap Human-Machine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B9E6FE"/>
                    </a:solidFill>
                  </a:tcPr>
                </a:tc>
                <a:tc vMerge="1"/>
              </a:tr>
              <a:tr h="2341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2: We accelerate the R&amp;D cycle: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68575" marL="68575">
                    <a:solidFill>
                      <a:srgbClr val="77CC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Siloed Engineering Lifecycles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77CCFC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-Increase total factor productivity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-Boost regional competitiveness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-Enable more high-impact projects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77CCFC"/>
                    </a:solidFill>
                  </a:tcPr>
                </a:tc>
              </a:tr>
              <a:tr h="385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Regulatory and Certification Burden in Drones and Aerospace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77CCFC"/>
                    </a:solidFill>
                  </a:tcPr>
                </a:tc>
                <a:tc vMerge="1"/>
              </a:tr>
              <a:tr h="1495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3: Enabling Tool for the Digitalization of SMEs in the Lausitz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31B4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Everything in the Digital Area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de-DE" sz="1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SMEs with insufficient digitalization want to be reimagined / innovatively shaped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31B4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-Increase total factor productivity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Arial"/>
                        <a:buNone/>
                      </a:pPr>
                      <a:r>
                        <a:rPr lang="de-DE" sz="1600" u="none" cap="none" strike="noStrik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-Boost regional competitiveness </a:t>
                      </a:r>
                      <a:endParaRPr/>
                    </a:p>
                  </a:txBody>
                  <a:tcPr marT="0" marB="0" marR="68575" marL="68575">
                    <a:solidFill>
                      <a:srgbClr val="31B4FC"/>
                    </a:solidFill>
                  </a:tcPr>
                </a:tc>
              </a:tr>
            </a:tbl>
          </a:graphicData>
        </a:graphic>
      </p:graphicFrame>
      <p:sp>
        <p:nvSpPr>
          <p:cNvPr id="192" name="Google Shape;192;p7"/>
          <p:cNvSpPr txBox="1"/>
          <p:nvPr/>
        </p:nvSpPr>
        <p:spPr>
          <a:xfrm>
            <a:off x="-600744" y="4581128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 txBox="1"/>
          <p:nvPr/>
        </p:nvSpPr>
        <p:spPr>
          <a:xfrm rot="-5400000">
            <a:off x="-501810" y="2360746"/>
            <a:ext cx="1585652" cy="541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Digital Advantage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 txBox="1"/>
          <p:nvPr/>
        </p:nvSpPr>
        <p:spPr>
          <a:xfrm rot="-5400000">
            <a:off x="-405257" y="3700669"/>
            <a:ext cx="1517134" cy="541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w/ Other functions 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7"/>
          <p:cNvSpPr txBox="1"/>
          <p:nvPr/>
        </p:nvSpPr>
        <p:spPr>
          <a:xfrm rot="-5400000">
            <a:off x="-864063" y="4985197"/>
            <a:ext cx="2204233" cy="311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transfer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470381" y="962622"/>
            <a:ext cx="6196210" cy="4355119"/>
            <a:chOff x="0" y="0"/>
            <a:chExt cx="6196210" cy="4355119"/>
          </a:xfrm>
        </p:grpSpPr>
        <p:sp>
          <p:nvSpPr>
            <p:cNvPr id="201" name="Google Shape;201;p9"/>
            <p:cNvSpPr/>
            <p:nvPr/>
          </p:nvSpPr>
          <p:spPr>
            <a:xfrm>
              <a:off x="2065403" y="0"/>
              <a:ext cx="2065403" cy="1451706"/>
            </a:xfrm>
            <a:prstGeom prst="trapezoid">
              <a:avLst>
                <a:gd fmla="val 71137" name="adj"/>
              </a:avLst>
            </a:prstGeom>
            <a:solidFill>
              <a:srgbClr val="005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9"/>
            <p:cNvSpPr txBox="1"/>
            <p:nvPr/>
          </p:nvSpPr>
          <p:spPr>
            <a:xfrm>
              <a:off x="2065403" y="0"/>
              <a:ext cx="2065403" cy="1451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Governance</a:t>
              </a:r>
              <a:endParaRPr b="1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032701" y="1451706"/>
              <a:ext cx="4130806" cy="1451706"/>
            </a:xfrm>
            <a:prstGeom prst="trapezoid">
              <a:avLst>
                <a:gd fmla="val 71137" name="adj"/>
              </a:avLst>
            </a:prstGeom>
            <a:solidFill>
              <a:srgbClr val="2B7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9"/>
            <p:cNvSpPr txBox="1"/>
            <p:nvPr/>
          </p:nvSpPr>
          <p:spPr>
            <a:xfrm>
              <a:off x="1755592" y="1451706"/>
              <a:ext cx="2685024" cy="1451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Governance</a:t>
              </a:r>
              <a:endParaRPr b="1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0" y="2903413"/>
              <a:ext cx="6196210" cy="1451706"/>
            </a:xfrm>
            <a:prstGeom prst="trapezoid">
              <a:avLst>
                <a:gd fmla="val 71137" name="adj"/>
              </a:avLst>
            </a:prstGeom>
            <a:solidFill>
              <a:srgbClr val="91A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9"/>
            <p:cNvSpPr txBox="1"/>
            <p:nvPr/>
          </p:nvSpPr>
          <p:spPr>
            <a:xfrm>
              <a:off x="1084336" y="2903413"/>
              <a:ext cx="4027536" cy="1451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Platform + Cyber + Resilience</a:t>
              </a:r>
              <a:endParaRPr b="1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9"/>
          <p:cNvSpPr txBox="1"/>
          <p:nvPr/>
        </p:nvSpPr>
        <p:spPr>
          <a:xfrm>
            <a:off x="223286" y="5780297"/>
            <a:ext cx="1184857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 regulation is converging into a unified control system over </a:t>
            </a:r>
            <a:r>
              <a:rPr b="1"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AI systems, data ecosystems, and digital infrastructure security</a:t>
            </a: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 requiring organizations to integrate compliance into architecture, not add it afterwards.</a:t>
            </a:r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6910086" y="1544874"/>
            <a:ext cx="48382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EU AI Act</a:t>
            </a:r>
            <a:b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Governs AI system risk, deployment, and transparency </a:t>
            </a: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6910086" y="2476120"/>
            <a:ext cx="483821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GDPR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Data Governance Act</a:t>
            </a:r>
            <a:b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Controls what data can be used, and how it can be shared</a:t>
            </a: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6910086" y="3642622"/>
            <a:ext cx="483821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Digital Services Act</a:t>
            </a: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platform accountability &amp; competition rules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NIS2</a:t>
            </a: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organizational cyber resilience &amp; incident accountability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Cyber Resilience Act</a:t>
            </a:r>
            <a:r>
              <a:rPr lang="de-D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secure-by-design software/product lifecycle </a:t>
            </a:r>
            <a:endParaRPr/>
          </a:p>
        </p:txBody>
      </p:sp>
      <p:sp>
        <p:nvSpPr>
          <p:cNvPr id="211" name="Google Shape;211;p9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EU REGULATION IMPACTS EVERY LAYER OF OUR STACK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863767" y="1160715"/>
            <a:ext cx="10748469" cy="1161996"/>
            <a:chOff x="4990" y="2128687"/>
            <a:chExt cx="10748469" cy="1161996"/>
          </a:xfrm>
        </p:grpSpPr>
        <p:sp>
          <p:nvSpPr>
            <p:cNvPr id="218" name="Google Shape;218;p10"/>
            <p:cNvSpPr/>
            <p:nvPr/>
          </p:nvSpPr>
          <p:spPr>
            <a:xfrm>
              <a:off x="4990" y="2128687"/>
              <a:ext cx="2904991" cy="1161996"/>
            </a:xfrm>
            <a:prstGeom prst="chevron">
              <a:avLst>
                <a:gd fmla="val 50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0"/>
            <p:cNvSpPr txBox="1"/>
            <p:nvPr/>
          </p:nvSpPr>
          <p:spPr>
            <a:xfrm>
              <a:off x="585988" y="2128687"/>
              <a:ext cx="1742995" cy="1161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Cyber Essentials</a:t>
              </a: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619483" y="2128687"/>
              <a:ext cx="2904991" cy="1161996"/>
            </a:xfrm>
            <a:prstGeom prst="chevron">
              <a:avLst>
                <a:gd fmla="val 50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0"/>
            <p:cNvSpPr txBox="1"/>
            <p:nvPr/>
          </p:nvSpPr>
          <p:spPr>
            <a:xfrm>
              <a:off x="3200481" y="2128687"/>
              <a:ext cx="1742995" cy="1161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 9100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Qualitäts- management- system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5233975" y="2128687"/>
              <a:ext cx="2904991" cy="1161996"/>
            </a:xfrm>
            <a:prstGeom prst="chevron">
              <a:avLst>
                <a:gd fmla="val 50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0"/>
            <p:cNvSpPr txBox="1"/>
            <p:nvPr/>
          </p:nvSpPr>
          <p:spPr>
            <a:xfrm>
              <a:off x="5814973" y="2128687"/>
              <a:ext cx="1742995" cy="1161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ITIL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IT Service Management </a:t>
              </a: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7848468" y="2128687"/>
              <a:ext cx="2904991" cy="1161996"/>
            </a:xfrm>
            <a:prstGeom prst="chevron">
              <a:avLst>
                <a:gd fmla="val 50000" name="adj"/>
              </a:avLst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0"/>
            <p:cNvSpPr txBox="1"/>
            <p:nvPr/>
          </p:nvSpPr>
          <p:spPr>
            <a:xfrm>
              <a:off x="8429466" y="2128687"/>
              <a:ext cx="1742995" cy="1161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27001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de-DE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ISMS</a:t>
              </a:r>
              <a:endParaRPr/>
            </a:p>
          </p:txBody>
        </p:sp>
      </p:grpSp>
      <p:sp>
        <p:nvSpPr>
          <p:cNvPr id="226" name="Google Shape;226;p10"/>
          <p:cNvSpPr txBox="1"/>
          <p:nvPr/>
        </p:nvSpPr>
        <p:spPr>
          <a:xfrm>
            <a:off x="833674" y="2397390"/>
            <a:ext cx="2312297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Firewalls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Secure configurations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access controls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Protection against malware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Patch-management</a:t>
            </a:r>
            <a:r>
              <a:rPr b="1"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3412274" y="2397390"/>
            <a:ext cx="231229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security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Passwort policy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handling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management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work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 handling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life cycle management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6096794" y="2397390"/>
            <a:ext cx="2312297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Components: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Incident Management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Request Management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Knowledge Management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Problem management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 enablement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Anomaly detection and operation monitoring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Configuration management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8781314" y="2397390"/>
            <a:ext cx="2553497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ISMS</a:t>
            </a:r>
            <a:r>
              <a:rPr b="1"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system of policies and controls to protect information, continuously improved.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Risk Management: dentify and reduce security risks.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 A: 114 controls in 14 areas (e.g., access, cryptography, security).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Improvement: Uses the Plan–Do–Check–Act  cycle to stay up to date.</a:t>
            </a:r>
            <a:endParaRPr/>
          </a:p>
        </p:txBody>
      </p:sp>
      <p:pic>
        <p:nvPicPr>
          <p:cNvPr id="230" name="Google Shape;23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876" y="5293837"/>
            <a:ext cx="2312296" cy="136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/>
          <p:cNvPicPr preferRelativeResize="0"/>
          <p:nvPr/>
        </p:nvPicPr>
        <p:blipFill rotWithShape="1">
          <a:blip r:embed="rId4">
            <a:alphaModFix/>
          </a:blip>
          <a:srcRect b="-2015" l="8061" r="11763" t="29918"/>
          <a:stretch/>
        </p:blipFill>
        <p:spPr>
          <a:xfrm>
            <a:off x="5938829" y="5410200"/>
            <a:ext cx="2260024" cy="12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5">
            <a:alphaModFix/>
          </a:blip>
          <a:srcRect b="0" l="0" r="0" t="14294"/>
          <a:stretch/>
        </p:blipFill>
        <p:spPr>
          <a:xfrm>
            <a:off x="8781314" y="5274333"/>
            <a:ext cx="2041174" cy="158366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0"/>
          <p:cNvSpPr txBox="1"/>
          <p:nvPr/>
        </p:nvSpPr>
        <p:spPr>
          <a:xfrm>
            <a:off x="625164" y="358357"/>
            <a:ext cx="7664224" cy="61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2"/>
              </a:buClr>
              <a:buSzPts val="1600"/>
              <a:buFont typeface="Arial"/>
              <a:buNone/>
            </a:pPr>
            <a:r>
              <a:rPr b="1" lang="de-DE" sz="1600" cap="none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rPr>
              <a:t>OUR JOURNEY TO CREATE A CULTURE OF COMPLIANCE, RISKMANAGEMENT CONSISTENT DELIVERY</a:t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 cap="none">
              <a:solidFill>
                <a:srgbClr val="009B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8100" y="5191323"/>
            <a:ext cx="1458268" cy="146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telseite blau">
  <a:themeElements>
    <a:clrScheme name="BTU-Farben">
      <a:dk1>
        <a:srgbClr val="505050"/>
      </a:dk1>
      <a:lt1>
        <a:srgbClr val="FFFFFF"/>
      </a:lt1>
      <a:dk2>
        <a:srgbClr val="001E46"/>
      </a:dk2>
      <a:lt2>
        <a:srgbClr val="009BD2"/>
      </a:lt2>
      <a:accent1>
        <a:srgbClr val="009632"/>
      </a:accent1>
      <a:accent2>
        <a:srgbClr val="A5C300"/>
      </a:accent2>
      <a:accent3>
        <a:srgbClr val="7030A0"/>
      </a:accent3>
      <a:accent4>
        <a:srgbClr val="D20078"/>
      </a:accent4>
      <a:accent5>
        <a:srgbClr val="009696"/>
      </a:accent5>
      <a:accent6>
        <a:srgbClr val="0050A0"/>
      </a:accent6>
      <a:hlink>
        <a:srgbClr val="009BD2"/>
      </a:hlink>
      <a:folHlink>
        <a:srgbClr val="009B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2023-01-20T12:13:40Z</dcterms:created>
  <dc:creator>Beatrice Rich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1.0</vt:r8>
  </property>
  <property fmtid="{D5CDD505-2E9C-101B-9397-08002B2CF9AE}" pid="3" name="PresentationFormat">
    <vt:lpwstr>Breitbild</vt:lpwstr>
  </property>
  <property fmtid="{D5CDD505-2E9C-101B-9397-08002B2CF9AE}" pid="4" name="Slides">
    <vt:r8>7.0</vt:r8>
  </property>
  <property fmtid="{D5CDD505-2E9C-101B-9397-08002B2CF9AE}" pid="5" name="ContentTypeId">
    <vt:lpwstr>0x010100398F837BD922B74483AD20E46039A3D9</vt:lpwstr>
  </property>
</Properties>
</file>