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oppins"/>
      <p:regular r:id="rId24"/>
      <p:bold r:id="rId25"/>
      <p:italic r:id="rId26"/>
      <p:boldItalic r:id="rId27"/>
    </p:embeddedFont>
    <p:embeddedFont>
      <p:font typeface="Tahom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Tahoma-regular.fnt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50699130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50699130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GB" sz="1400">
                <a:solidFill>
                  <a:schemeClr val="dk1"/>
                </a:solidFill>
              </a:rPr>
              <a:t>By a show of hands, how many of you have an AI strategy in place at your company or are currently working on developing one?</a:t>
            </a:r>
            <a:endParaRPr sz="1400">
              <a:solidFill>
                <a:schemeClr val="dk1"/>
              </a:solidFill>
            </a:endParaRPr>
          </a:p>
          <a:p>
            <a:pPr indent="-317500" lvl="0" marL="457200" rtl="0" algn="l">
              <a:spcBef>
                <a:spcPts val="0"/>
              </a:spcBef>
              <a:spcAft>
                <a:spcPts val="0"/>
              </a:spcAft>
              <a:buClr>
                <a:schemeClr val="dk1"/>
              </a:buClr>
              <a:buSzPts val="1400"/>
              <a:buChar char="-"/>
            </a:pPr>
            <a:r>
              <a:rPr lang="en-GB" sz="1400">
                <a:solidFill>
                  <a:schemeClr val="dk1"/>
                </a:solidFill>
              </a:rPr>
              <a:t>By a show of hands, how many of you feel your company’s data infrastructure, processes and services are fully prepared to support AI strategies and initiatives? I.e do you have a solid data strategy in place? </a:t>
            </a:r>
            <a:endParaRPr sz="1400">
              <a:solidFill>
                <a:schemeClr val="dk1"/>
              </a:solidFill>
            </a:endParaRPr>
          </a:p>
          <a:p>
            <a:pPr indent="-317500" lvl="0" marL="457200" rtl="0" algn="l">
              <a:spcBef>
                <a:spcPts val="0"/>
              </a:spcBef>
              <a:spcAft>
                <a:spcPts val="0"/>
              </a:spcAft>
              <a:buClr>
                <a:schemeClr val="dk1"/>
              </a:buClr>
              <a:buSzPts val="1400"/>
              <a:buChar char="-"/>
            </a:pPr>
            <a:r>
              <a:rPr b="1" lang="en-GB" sz="2400">
                <a:solidFill>
                  <a:schemeClr val="dk1"/>
                </a:solidFill>
                <a:latin typeface="Tahoma"/>
                <a:ea typeface="Tahoma"/>
                <a:cs typeface="Tahoma"/>
                <a:sym typeface="Tahoma"/>
              </a:rPr>
              <a:t>43%</a:t>
            </a:r>
            <a:r>
              <a:rPr b="1" lang="en-GB" sz="1400">
                <a:solidFill>
                  <a:schemeClr val="dk1"/>
                </a:solidFill>
                <a:latin typeface="Tahoma"/>
                <a:ea typeface="Tahoma"/>
                <a:cs typeface="Tahoma"/>
                <a:sym typeface="Tahoma"/>
              </a:rPr>
              <a:t>     </a:t>
            </a:r>
            <a:r>
              <a:rPr b="1" lang="en-GB" sz="1000">
                <a:solidFill>
                  <a:schemeClr val="dk1"/>
                </a:solidFill>
                <a:latin typeface="Tahoma"/>
                <a:ea typeface="Tahoma"/>
                <a:cs typeface="Tahoma"/>
                <a:sym typeface="Tahoma"/>
              </a:rPr>
              <a:t>from 2023</a:t>
            </a:r>
            <a:endParaRPr sz="1400">
              <a:solidFill>
                <a:schemeClr val="dk1"/>
              </a:solidFill>
            </a:endParaRPr>
          </a:p>
          <a:p>
            <a:pPr indent="0" lvl="0" marL="0" rtl="0" algn="l">
              <a:spcBef>
                <a:spcPts val="0"/>
              </a:spcBef>
              <a:spcAft>
                <a:spcPts val="0"/>
              </a:spcAft>
              <a:buNone/>
            </a:pPr>
            <a:r>
              <a:t/>
            </a:r>
            <a:endParaRPr sz="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06991303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06991303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06991303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06991303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data mesh pilot  reduction in time to implement data solutions from months to weeks was the impact. </a:t>
            </a:r>
            <a:br>
              <a:rPr lang="en-GB"/>
            </a:br>
            <a:r>
              <a:rPr lang="en-GB"/>
              <a:t>Aligning business priorities enabled the teams to achieve their business objectives with the right skills and competencies and ensured while doing that we were setting the right foundations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506991303c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06991303c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506991303c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506991303c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506991303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506991303c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506991303c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506991303c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506991303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506991303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506991303c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506991303c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506991303c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506991303c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50699130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506991303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Without a robust data strategy ensuring high degree of data quality, standards &amp; processes, AI strategy cannot go far. So why am I talking about this? No my topic for today is not Gen AI strategy. Rather it is about Operationalizing Data Strategy so that the desired target state defined for data strategies is achieved to enable companies achieve their goals on maximing value from data and also are able to actualise their AI strategies as well.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506991303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506991303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06991303c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3506991303c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06991303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3506991303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Data and Strategy team size 70 people. Size of company, &gt;45 % tech , so primary a tech company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06991303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06991303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Like every good strategy we started with the WHY. To address the challenges around scalability, speed of execution and standards around achieving optimal data quality. At the same time ensuring we are ready to meet the growing demands of our business and industry growth with the right data ecosystem in place and most importantly build a strong data culture. Next we defined the target state over a 3-5 year horizon with yearly milestones.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06991303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06991303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Like every good presentation, I will start with the WHY. I believe the WHY we need a good and robust data strategy is clear to everyone here and most of you have been part of those journeys in your respective organisations. I will focus on the WHY is it difficult to operationalise the data strategy and where we failed initially, what were our learnings that I want to share with you today. We started with the logical steps, by first nailing down our pains and challenges and setting goal we wanted to achieve with a strategy over a period of 3-5 years.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06991303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506991303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Like every good presentation, I will start with the WHY. I believe the WHY we need a good and robust data strategy is clear to everyone here and most of you have been part of those journeys in your respective organisations. I will focus on the WHY is it difficult to operationalise the data strategy and where we failed initially, what were our learnings that I want to share with you today. We started with the logical steps, by first nailing down our pains and challenges and setting goal we wanted to achieve with a strategy over a period of 3-5 years.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06991303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506991303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One of the first learnings for us was that the successful implementation of our Data2Value strategy needed a lot of focus on Change Management, Data Literacy and Education in the company. This was clearly not possible for the existing teams with the bandwidth they had. We created specialised roles, both for Data Mesh Transformation Manager to oversee the entire transformational journey of the company towards Data Mesh and Data Literacy Manager to focus on how do we make our company even better ‘data’ literate so that ‘data democratisation’ can actually becomes a reality for us. Not only that the ‘data’ teams are making data easily available and accessible to rest of the company, the rest of the company is able to effectively utilise and consume the data to be able to make insights actionable. Also, that they understand the various roles and responsibilities each of the teams have towards taking ownership of the data they produce and what falls under the scope of data ownership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 Text 1">
  <p:cSld name="Text 1">
    <p:spTree>
      <p:nvGrpSpPr>
        <p:cNvPr id="50" name="Shape 50"/>
        <p:cNvGrpSpPr/>
        <p:nvPr/>
      </p:nvGrpSpPr>
      <p:grpSpPr>
        <a:xfrm>
          <a:off x="0" y="0"/>
          <a:ext cx="0" cy="0"/>
          <a:chOff x="0" y="0"/>
          <a:chExt cx="0" cy="0"/>
        </a:xfrm>
      </p:grpSpPr>
      <p:sp>
        <p:nvSpPr>
          <p:cNvPr id="51" name="Google Shape;51;p13"/>
          <p:cNvSpPr/>
          <p:nvPr/>
        </p:nvSpPr>
        <p:spPr>
          <a:xfrm>
            <a:off x="8886436" y="0"/>
            <a:ext cx="257700" cy="5143500"/>
          </a:xfrm>
          <a:prstGeom prst="rect">
            <a:avLst/>
          </a:prstGeom>
          <a:solidFill>
            <a:srgbClr val="FF66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Ein Bild, das Pfeil enthält.&#10;&#10;Automatisch generierte Beschreibung" id="52" name="Google Shape;52;p13"/>
          <p:cNvPicPr preferRelativeResize="0"/>
          <p:nvPr/>
        </p:nvPicPr>
        <p:blipFill rotWithShape="1">
          <a:blip r:embed="rId2">
            <a:alphaModFix/>
          </a:blip>
          <a:srcRect b="0" l="0" r="0" t="0"/>
          <a:stretch/>
        </p:blipFill>
        <p:spPr>
          <a:xfrm flipH="1">
            <a:off x="7864833" y="0"/>
            <a:ext cx="1154551" cy="5143506"/>
          </a:xfrm>
          <a:prstGeom prst="rect">
            <a:avLst/>
          </a:prstGeom>
          <a:noFill/>
          <a:ln>
            <a:noFill/>
          </a:ln>
        </p:spPr>
      </p:pic>
      <p:sp>
        <p:nvSpPr>
          <p:cNvPr id="53" name="Google Shape;53;p13"/>
          <p:cNvSpPr txBox="1"/>
          <p:nvPr>
            <p:ph idx="1" type="body"/>
          </p:nvPr>
        </p:nvSpPr>
        <p:spPr>
          <a:xfrm>
            <a:off x="343949" y="1232164"/>
            <a:ext cx="6908400" cy="29922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800"/>
              </a:spcBef>
              <a:spcAft>
                <a:spcPts val="0"/>
              </a:spcAft>
              <a:buClr>
                <a:srgbClr val="FF6600"/>
              </a:buClr>
              <a:buSzPts val="1200"/>
              <a:buFont typeface="Tahoma"/>
              <a:buNone/>
              <a:defRPr b="0" i="0" sz="1200" u="none" cap="none" strike="noStrike">
                <a:solidFill>
                  <a:schemeClr val="dk1"/>
                </a:solidFill>
                <a:latin typeface="Tahoma"/>
                <a:ea typeface="Tahoma"/>
                <a:cs typeface="Tahoma"/>
                <a:sym typeface="Tahoma"/>
              </a:defRPr>
            </a:lvl1pPr>
            <a:lvl2pPr indent="-304800" lvl="1" marL="914400" marR="0" algn="l">
              <a:lnSpc>
                <a:spcPct val="100000"/>
              </a:lnSpc>
              <a:spcBef>
                <a:spcPts val="400"/>
              </a:spcBef>
              <a:spcAft>
                <a:spcPts val="0"/>
              </a:spcAft>
              <a:buClr>
                <a:srgbClr val="FF6600"/>
              </a:buClr>
              <a:buSzPts val="1200"/>
              <a:buFont typeface="Tahoma"/>
              <a:buChar char="▪"/>
              <a:defRPr b="0" i="0" sz="1200" u="none" cap="none" strike="noStrike">
                <a:solidFill>
                  <a:schemeClr val="dk1"/>
                </a:solidFill>
                <a:latin typeface="Tahoma"/>
                <a:ea typeface="Tahoma"/>
                <a:cs typeface="Tahoma"/>
                <a:sym typeface="Tahoma"/>
              </a:defRPr>
            </a:lvl2pPr>
            <a:lvl3pPr indent="-304800" lvl="2" marL="1371600" marR="0" algn="l">
              <a:lnSpc>
                <a:spcPct val="100000"/>
              </a:lnSpc>
              <a:spcBef>
                <a:spcPts val="400"/>
              </a:spcBef>
              <a:spcAft>
                <a:spcPts val="0"/>
              </a:spcAft>
              <a:buClr>
                <a:srgbClr val="FF6600"/>
              </a:buClr>
              <a:buSzPts val="1200"/>
              <a:buFont typeface="Tahoma"/>
              <a:buChar char="▪"/>
              <a:defRPr b="0" i="0" sz="1200" u="none" cap="none" strike="noStrike">
                <a:solidFill>
                  <a:schemeClr val="dk1"/>
                </a:solidFill>
                <a:latin typeface="Tahoma"/>
                <a:ea typeface="Tahoma"/>
                <a:cs typeface="Tahoma"/>
                <a:sym typeface="Tahoma"/>
              </a:defRPr>
            </a:lvl3pPr>
            <a:lvl4pPr indent="-304800" lvl="3" marL="1828800" marR="0" algn="l">
              <a:lnSpc>
                <a:spcPct val="100000"/>
              </a:lnSpc>
              <a:spcBef>
                <a:spcPts val="400"/>
              </a:spcBef>
              <a:spcAft>
                <a:spcPts val="0"/>
              </a:spcAft>
              <a:buClr>
                <a:srgbClr val="FF6600"/>
              </a:buClr>
              <a:buSzPts val="1200"/>
              <a:buFont typeface="Tahoma"/>
              <a:buChar char="▪"/>
              <a:defRPr b="0" i="0" sz="1200" u="none" cap="none" strike="noStrike">
                <a:solidFill>
                  <a:schemeClr val="dk1"/>
                </a:solidFill>
                <a:latin typeface="Tahoma"/>
                <a:ea typeface="Tahoma"/>
                <a:cs typeface="Tahoma"/>
                <a:sym typeface="Tahoma"/>
              </a:defRPr>
            </a:lvl4pPr>
            <a:lvl5pPr indent="-304800" lvl="4" marL="2286000" marR="0" algn="l">
              <a:lnSpc>
                <a:spcPct val="100000"/>
              </a:lnSpc>
              <a:spcBef>
                <a:spcPts val="400"/>
              </a:spcBef>
              <a:spcAft>
                <a:spcPts val="0"/>
              </a:spcAft>
              <a:buClr>
                <a:srgbClr val="FF6600"/>
              </a:buClr>
              <a:buSzPts val="1200"/>
              <a:buFont typeface="Tahoma"/>
              <a:buChar char="▪"/>
              <a:defRPr b="0" i="0" sz="1200" u="none" cap="none" strike="noStrike">
                <a:solidFill>
                  <a:schemeClr val="dk1"/>
                </a:solidFill>
                <a:latin typeface="Tahoma"/>
                <a:ea typeface="Tahoma"/>
                <a:cs typeface="Tahoma"/>
                <a:sym typeface="Tahoma"/>
              </a:defRPr>
            </a:lvl5pPr>
            <a:lvl6pPr indent="-304800" lvl="5" marL="27432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6pPr>
            <a:lvl7pPr indent="-304800" lvl="6" marL="32004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7pPr>
            <a:lvl8pPr indent="-304800" lvl="7" marL="36576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8pPr>
            <a:lvl9pPr indent="-304800" lvl="8" marL="41148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9pPr>
          </a:lstStyle>
          <a:p/>
        </p:txBody>
      </p:sp>
      <p:sp>
        <p:nvSpPr>
          <p:cNvPr id="54" name="Google Shape;54;p13"/>
          <p:cNvSpPr txBox="1"/>
          <p:nvPr/>
        </p:nvSpPr>
        <p:spPr>
          <a:xfrm>
            <a:off x="-32657" y="4891427"/>
            <a:ext cx="628800" cy="273900"/>
          </a:xfrm>
          <a:prstGeom prst="rect">
            <a:avLst/>
          </a:prstGeom>
          <a:noFill/>
          <a:ln>
            <a:noFill/>
          </a:ln>
        </p:spPr>
        <p:txBody>
          <a:bodyPr anchorCtr="0" anchor="ctr" bIns="34275" lIns="68575" spcFirstLastPara="1" rIns="68575" wrap="square" tIns="34275">
            <a:noAutofit/>
          </a:bodyPr>
          <a:lstStyle/>
          <a:p>
            <a:pPr indent="139700" lvl="0" marL="0" marR="0" rtl="0" algn="l">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chemeClr val="lt1"/>
                </a:solidFill>
                <a:latin typeface="Arial"/>
                <a:ea typeface="Arial"/>
                <a:cs typeface="Arial"/>
                <a:sym typeface="Arial"/>
              </a:rPr>
              <a:t>‹#›</a:t>
            </a:fld>
            <a:endParaRPr b="0" i="0" sz="800" u="none" cap="none" strike="noStrike">
              <a:solidFill>
                <a:schemeClr val="lt1"/>
              </a:solidFill>
              <a:latin typeface="Arial"/>
              <a:ea typeface="Arial"/>
              <a:cs typeface="Arial"/>
              <a:sym typeface="Arial"/>
            </a:endParaRPr>
          </a:p>
        </p:txBody>
      </p:sp>
      <p:sp>
        <p:nvSpPr>
          <p:cNvPr id="55" name="Google Shape;55;p13"/>
          <p:cNvSpPr txBox="1"/>
          <p:nvPr/>
        </p:nvSpPr>
        <p:spPr>
          <a:xfrm>
            <a:off x="-35719" y="4891427"/>
            <a:ext cx="628800" cy="273900"/>
          </a:xfrm>
          <a:prstGeom prst="rect">
            <a:avLst/>
          </a:prstGeom>
          <a:noFill/>
          <a:ln>
            <a:noFill/>
          </a:ln>
        </p:spPr>
        <p:txBody>
          <a:bodyPr anchorCtr="0" anchor="ctr" bIns="34275" lIns="68575" spcFirstLastPara="1" rIns="68575" wrap="square" tIns="34275">
            <a:noAutofit/>
          </a:bodyPr>
          <a:lstStyle/>
          <a:p>
            <a:pPr indent="139700" lvl="0" marL="0" marR="0" rtl="0" algn="l">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rgbClr val="191919"/>
                </a:solidFill>
                <a:latin typeface="Tahoma"/>
                <a:ea typeface="Tahoma"/>
                <a:cs typeface="Tahoma"/>
                <a:sym typeface="Tahoma"/>
              </a:rPr>
              <a:t>‹#›</a:t>
            </a:fld>
            <a:endParaRPr b="0" i="0" sz="800" u="none" cap="none" strike="noStrike">
              <a:solidFill>
                <a:srgbClr val="191919"/>
              </a:solidFill>
              <a:latin typeface="Tahoma"/>
              <a:ea typeface="Tahoma"/>
              <a:cs typeface="Tahoma"/>
              <a:sym typeface="Tahoma"/>
            </a:endParaRPr>
          </a:p>
        </p:txBody>
      </p:sp>
      <p:pic>
        <p:nvPicPr>
          <p:cNvPr id="56" name="Google Shape;56;p13"/>
          <p:cNvPicPr preferRelativeResize="0"/>
          <p:nvPr/>
        </p:nvPicPr>
        <p:blipFill rotWithShape="1">
          <a:blip r:embed="rId3">
            <a:alphaModFix/>
          </a:blip>
          <a:srcRect b="0" l="0" r="0" t="0"/>
          <a:stretch/>
        </p:blipFill>
        <p:spPr>
          <a:xfrm>
            <a:off x="8200042" y="4397955"/>
            <a:ext cx="819344" cy="819344"/>
          </a:xfrm>
          <a:prstGeom prst="rect">
            <a:avLst/>
          </a:prstGeom>
          <a:noFill/>
          <a:ln>
            <a:noFill/>
          </a:ln>
        </p:spPr>
      </p:pic>
      <p:sp>
        <p:nvSpPr>
          <p:cNvPr id="57" name="Google Shape;57;p13"/>
          <p:cNvSpPr txBox="1"/>
          <p:nvPr>
            <p:ph idx="2" type="body"/>
          </p:nvPr>
        </p:nvSpPr>
        <p:spPr>
          <a:xfrm>
            <a:off x="343949" y="269550"/>
            <a:ext cx="6908400" cy="743100"/>
          </a:xfrm>
          <a:prstGeom prst="rect">
            <a:avLst/>
          </a:prstGeom>
          <a:noFill/>
          <a:ln>
            <a:noFill/>
          </a:ln>
        </p:spPr>
        <p:txBody>
          <a:bodyPr anchorCtr="0" anchor="t" bIns="34275" lIns="68575" spcFirstLastPara="1" rIns="68575" wrap="square" tIns="34275">
            <a:noAutofit/>
          </a:bodyPr>
          <a:lstStyle>
            <a:lvl1pPr indent="-228600" lvl="0" marL="457200" marR="0" algn="l">
              <a:lnSpc>
                <a:spcPct val="100000"/>
              </a:lnSpc>
              <a:spcBef>
                <a:spcPts val="800"/>
              </a:spcBef>
              <a:spcAft>
                <a:spcPts val="0"/>
              </a:spcAft>
              <a:buClr>
                <a:schemeClr val="dk1"/>
              </a:buClr>
              <a:buSzPts val="2600"/>
              <a:buFont typeface="Tahoma"/>
              <a:buNone/>
              <a:defRPr b="1" i="0" sz="2600" u="none" cap="none" strike="noStrike">
                <a:solidFill>
                  <a:schemeClr val="dk1"/>
                </a:solidFill>
                <a:latin typeface="Tahoma"/>
                <a:ea typeface="Tahoma"/>
                <a:cs typeface="Tahoma"/>
                <a:sym typeface="Tahoma"/>
              </a:defRPr>
            </a:lvl1pPr>
            <a:lvl2pPr indent="-336550" lvl="1" marL="914400" marR="0" algn="l">
              <a:lnSpc>
                <a:spcPct val="100000"/>
              </a:lnSpc>
              <a:spcBef>
                <a:spcPts val="400"/>
              </a:spcBef>
              <a:spcAft>
                <a:spcPts val="0"/>
              </a:spcAft>
              <a:buClr>
                <a:schemeClr val="dk1"/>
              </a:buClr>
              <a:buSzPts val="1700"/>
              <a:buFont typeface="Tahoma"/>
              <a:buChar char="•"/>
              <a:defRPr b="0" i="0" sz="1700" u="none" cap="none" strike="noStrike">
                <a:solidFill>
                  <a:schemeClr val="dk1"/>
                </a:solidFill>
                <a:latin typeface="Tahoma"/>
                <a:ea typeface="Tahoma"/>
                <a:cs typeface="Tahoma"/>
                <a:sym typeface="Tahoma"/>
              </a:defRPr>
            </a:lvl2pPr>
            <a:lvl3pPr indent="-317500" lvl="2" marL="1371600" marR="0" algn="l">
              <a:lnSpc>
                <a:spcPct val="100000"/>
              </a:lnSpc>
              <a:spcBef>
                <a:spcPts val="400"/>
              </a:spcBef>
              <a:spcAft>
                <a:spcPts val="0"/>
              </a:spcAft>
              <a:buClr>
                <a:schemeClr val="dk1"/>
              </a:buClr>
              <a:buSzPts val="1400"/>
              <a:buFont typeface="Tahoma"/>
              <a:buChar char="•"/>
              <a:defRPr b="0" i="0" sz="1400" u="none" cap="none" strike="noStrike">
                <a:solidFill>
                  <a:schemeClr val="dk1"/>
                </a:solidFill>
                <a:latin typeface="Tahoma"/>
                <a:ea typeface="Tahoma"/>
                <a:cs typeface="Tahoma"/>
                <a:sym typeface="Tahoma"/>
              </a:defRPr>
            </a:lvl3pPr>
            <a:lvl4pPr indent="-304800" lvl="3" marL="18288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4pPr>
            <a:lvl5pPr indent="-304800" lvl="4" marL="22860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5pPr>
            <a:lvl6pPr indent="-304800" lvl="5" marL="27432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6pPr>
            <a:lvl7pPr indent="-304800" lvl="6" marL="32004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7pPr>
            <a:lvl8pPr indent="-304800" lvl="7" marL="36576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8pPr>
            <a:lvl9pPr indent="-304800" lvl="8" marL="4114800" marR="0" algn="l">
              <a:lnSpc>
                <a:spcPct val="100000"/>
              </a:lnSpc>
              <a:spcBef>
                <a:spcPts val="400"/>
              </a:spcBef>
              <a:spcAft>
                <a:spcPts val="0"/>
              </a:spcAft>
              <a:buClr>
                <a:schemeClr val="dk1"/>
              </a:buClr>
              <a:buSzPts val="1200"/>
              <a:buFont typeface="Tahoma"/>
              <a:buChar char="•"/>
              <a:defRPr b="0" i="0" sz="1200" u="none" cap="none" strike="noStrike">
                <a:solidFill>
                  <a:schemeClr val="dk1"/>
                </a:solidFill>
                <a:latin typeface="Tahoma"/>
                <a:ea typeface="Tahoma"/>
                <a:cs typeface="Tahoma"/>
                <a:sym typeface="Tahoma"/>
              </a:defRPr>
            </a:lvl9pPr>
          </a:lstStyle>
          <a:p/>
        </p:txBody>
      </p:sp>
      <p:sp>
        <p:nvSpPr>
          <p:cNvPr id="58" name="Google Shape;58;p13"/>
          <p:cNvSpPr/>
          <p:nvPr/>
        </p:nvSpPr>
        <p:spPr>
          <a:xfrm rot="-5400000">
            <a:off x="606400" y="149649"/>
            <a:ext cx="58800" cy="459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 name="Google Shape;59;p13"/>
          <p:cNvSpPr txBox="1"/>
          <p:nvPr>
            <p:ph idx="3" type="body"/>
          </p:nvPr>
        </p:nvSpPr>
        <p:spPr>
          <a:xfrm>
            <a:off x="346481" y="680340"/>
            <a:ext cx="6908400" cy="408600"/>
          </a:xfrm>
          <a:prstGeom prst="rect">
            <a:avLst/>
          </a:prstGeom>
          <a:noFill/>
          <a:ln>
            <a:noFill/>
          </a:ln>
        </p:spPr>
        <p:txBody>
          <a:bodyPr anchorCtr="0" anchor="t" bIns="34275" lIns="68575" spcFirstLastPara="1" rIns="68575" wrap="square" tIns="34275">
            <a:noAutofit/>
          </a:bodyPr>
          <a:lstStyle>
            <a:lvl1pPr indent="-228600" lvl="0" marL="457200" marR="0" algn="l">
              <a:lnSpc>
                <a:spcPct val="97222"/>
              </a:lnSpc>
              <a:spcBef>
                <a:spcPts val="800"/>
              </a:spcBef>
              <a:spcAft>
                <a:spcPts val="0"/>
              </a:spcAft>
              <a:buClr>
                <a:schemeClr val="accent2"/>
              </a:buClr>
              <a:buSzPts val="1400"/>
              <a:buFont typeface="Tahoma"/>
              <a:buNone/>
              <a:defRPr b="1" i="0" sz="1400" u="none" cap="none" strike="noStrike">
                <a:solidFill>
                  <a:schemeClr val="accent2"/>
                </a:solidFill>
                <a:latin typeface="Tahoma"/>
                <a:ea typeface="Tahoma"/>
                <a:cs typeface="Tahoma"/>
                <a:sym typeface="Tahoma"/>
              </a:defRPr>
            </a:lvl1pPr>
            <a:lvl2pPr indent="-336550" lvl="1" marL="914400" marR="0" algn="l">
              <a:lnSpc>
                <a:spcPct val="90000"/>
              </a:lnSpc>
              <a:spcBef>
                <a:spcPts val="400"/>
              </a:spcBef>
              <a:spcAft>
                <a:spcPts val="0"/>
              </a:spcAft>
              <a:buClr>
                <a:schemeClr val="dk1"/>
              </a:buClr>
              <a:buSzPts val="1700"/>
              <a:buFont typeface="Tahoma"/>
              <a:buChar char="•"/>
              <a:defRPr b="0" i="0" sz="1700" u="none" cap="none" strike="noStrike">
                <a:solidFill>
                  <a:schemeClr val="dk1"/>
                </a:solidFill>
                <a:latin typeface="Tahoma"/>
                <a:ea typeface="Tahoma"/>
                <a:cs typeface="Tahoma"/>
                <a:sym typeface="Tahoma"/>
              </a:defRPr>
            </a:lvl2pPr>
            <a:lvl3pPr indent="-317500" lvl="2" marL="1371600" marR="0" algn="l">
              <a:lnSpc>
                <a:spcPct val="90000"/>
              </a:lnSpc>
              <a:spcBef>
                <a:spcPts val="400"/>
              </a:spcBef>
              <a:spcAft>
                <a:spcPts val="0"/>
              </a:spcAft>
              <a:buClr>
                <a:schemeClr val="dk1"/>
              </a:buClr>
              <a:buSzPts val="1400"/>
              <a:buFont typeface="Tahoma"/>
              <a:buChar char="•"/>
              <a:defRPr b="0" i="0" sz="1400" u="none" cap="none" strike="noStrike">
                <a:solidFill>
                  <a:schemeClr val="dk1"/>
                </a:solidFill>
                <a:latin typeface="Tahoma"/>
                <a:ea typeface="Tahoma"/>
                <a:cs typeface="Tahoma"/>
                <a:sym typeface="Tahoma"/>
              </a:defRPr>
            </a:lvl3pPr>
            <a:lvl4pPr indent="-311150" lvl="3" marL="1828800" marR="0" algn="l">
              <a:lnSpc>
                <a:spcPct val="90000"/>
              </a:lnSpc>
              <a:spcBef>
                <a:spcPts val="400"/>
              </a:spcBef>
              <a:spcAft>
                <a:spcPts val="0"/>
              </a:spcAft>
              <a:buClr>
                <a:schemeClr val="dk1"/>
              </a:buClr>
              <a:buSzPts val="1300"/>
              <a:buFont typeface="Tahoma"/>
              <a:buChar char="•"/>
              <a:defRPr b="0" i="0" sz="1300" u="none" cap="none" strike="noStrike">
                <a:solidFill>
                  <a:schemeClr val="dk1"/>
                </a:solidFill>
                <a:latin typeface="Tahoma"/>
                <a:ea typeface="Tahoma"/>
                <a:cs typeface="Tahoma"/>
                <a:sym typeface="Tahoma"/>
              </a:defRPr>
            </a:lvl4pPr>
            <a:lvl5pPr indent="-311150" lvl="4" marL="2286000" marR="0" algn="l">
              <a:lnSpc>
                <a:spcPct val="90000"/>
              </a:lnSpc>
              <a:spcBef>
                <a:spcPts val="400"/>
              </a:spcBef>
              <a:spcAft>
                <a:spcPts val="0"/>
              </a:spcAft>
              <a:buClr>
                <a:schemeClr val="dk1"/>
              </a:buClr>
              <a:buSzPts val="1300"/>
              <a:buFont typeface="Tahoma"/>
              <a:buChar char="•"/>
              <a:defRPr b="0" i="0" sz="1300" u="none" cap="none" strike="noStrike">
                <a:solidFill>
                  <a:schemeClr val="dk1"/>
                </a:solidFill>
                <a:latin typeface="Tahoma"/>
                <a:ea typeface="Tahoma"/>
                <a:cs typeface="Tahoma"/>
                <a:sym typeface="Tahoma"/>
              </a:defRPr>
            </a:lvl5pPr>
            <a:lvl6pPr indent="-311150" lvl="5" marL="2743200" marR="0" algn="l">
              <a:lnSpc>
                <a:spcPct val="90000"/>
              </a:lnSpc>
              <a:spcBef>
                <a:spcPts val="400"/>
              </a:spcBef>
              <a:spcAft>
                <a:spcPts val="0"/>
              </a:spcAft>
              <a:buClr>
                <a:schemeClr val="dk1"/>
              </a:buClr>
              <a:buSzPts val="1300"/>
              <a:buFont typeface="Tahoma"/>
              <a:buChar char="•"/>
              <a:defRPr b="0" i="0" sz="1300" u="none" cap="none" strike="noStrike">
                <a:solidFill>
                  <a:schemeClr val="dk1"/>
                </a:solidFill>
                <a:latin typeface="Tahoma"/>
                <a:ea typeface="Tahoma"/>
                <a:cs typeface="Tahoma"/>
                <a:sym typeface="Tahoma"/>
              </a:defRPr>
            </a:lvl6pPr>
            <a:lvl7pPr indent="-311150" lvl="6" marL="3200400" marR="0" algn="l">
              <a:lnSpc>
                <a:spcPct val="90000"/>
              </a:lnSpc>
              <a:spcBef>
                <a:spcPts val="400"/>
              </a:spcBef>
              <a:spcAft>
                <a:spcPts val="0"/>
              </a:spcAft>
              <a:buClr>
                <a:schemeClr val="dk1"/>
              </a:buClr>
              <a:buSzPts val="1300"/>
              <a:buFont typeface="Tahoma"/>
              <a:buChar char="•"/>
              <a:defRPr b="0" i="0" sz="1300" u="none" cap="none" strike="noStrike">
                <a:solidFill>
                  <a:schemeClr val="dk1"/>
                </a:solidFill>
                <a:latin typeface="Tahoma"/>
                <a:ea typeface="Tahoma"/>
                <a:cs typeface="Tahoma"/>
                <a:sym typeface="Tahoma"/>
              </a:defRPr>
            </a:lvl7pPr>
            <a:lvl8pPr indent="-311150" lvl="7" marL="3657600" marR="0" algn="l">
              <a:lnSpc>
                <a:spcPct val="90000"/>
              </a:lnSpc>
              <a:spcBef>
                <a:spcPts val="400"/>
              </a:spcBef>
              <a:spcAft>
                <a:spcPts val="0"/>
              </a:spcAft>
              <a:buClr>
                <a:schemeClr val="dk1"/>
              </a:buClr>
              <a:buSzPts val="1300"/>
              <a:buFont typeface="Tahoma"/>
              <a:buChar char="•"/>
              <a:defRPr b="0" i="0" sz="1300" u="none" cap="none" strike="noStrike">
                <a:solidFill>
                  <a:schemeClr val="dk1"/>
                </a:solidFill>
                <a:latin typeface="Tahoma"/>
                <a:ea typeface="Tahoma"/>
                <a:cs typeface="Tahoma"/>
                <a:sym typeface="Tahoma"/>
              </a:defRPr>
            </a:lvl8pPr>
            <a:lvl9pPr indent="-311150" lvl="8" marL="4114800" marR="0" algn="l">
              <a:lnSpc>
                <a:spcPct val="90000"/>
              </a:lnSpc>
              <a:spcBef>
                <a:spcPts val="400"/>
              </a:spcBef>
              <a:spcAft>
                <a:spcPts val="0"/>
              </a:spcAft>
              <a:buClr>
                <a:schemeClr val="dk1"/>
              </a:buClr>
              <a:buSzPts val="1300"/>
              <a:buFont typeface="Tahoma"/>
              <a:buChar char="•"/>
              <a:defRPr b="0" i="0" sz="1300" u="none" cap="none" strike="noStrike">
                <a:solidFill>
                  <a:schemeClr val="dk1"/>
                </a:solidFill>
                <a:latin typeface="Tahoma"/>
                <a:ea typeface="Tahoma"/>
                <a:cs typeface="Tahoma"/>
                <a:sym typeface="Tahoma"/>
              </a:defRPr>
            </a:lvl9pPr>
          </a:lstStyle>
          <a:p/>
        </p:txBody>
      </p:sp>
    </p:spTree>
  </p:cSld>
  <p:clrMapOvr>
    <a:masterClrMapping/>
  </p:clrMapOvr>
  <p:extLst>
    <p:ext uri="{DCECCB84-F9BA-43D5-87BE-67443E8EF086}">
      <p15:sldGuideLst>
        <p15:guide id="1" pos="362">
          <p15:clr>
            <a:srgbClr val="FBAE40"/>
          </p15:clr>
        </p15:guide>
        <p15:guide id="2" orient="horz" pos="2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hyperlink" Target="https://www.precisely.com/resource-center/analystreports/lebow-report-2024" TargetMode="Externa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7.png"/></Relationships>
</file>

<file path=ppt/slides/_rels/slide13.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43.png"/><Relationship Id="rId9" Type="http://schemas.openxmlformats.org/officeDocument/2006/relationships/image" Target="../media/image34.png"/><Relationship Id="rId5" Type="http://schemas.openxmlformats.org/officeDocument/2006/relationships/image" Target="../media/image46.png"/><Relationship Id="rId6" Type="http://schemas.openxmlformats.org/officeDocument/2006/relationships/image" Target="../media/image37.png"/><Relationship Id="rId7" Type="http://schemas.openxmlformats.org/officeDocument/2006/relationships/image" Target="../media/image39.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32.png"/><Relationship Id="rId6" Type="http://schemas.openxmlformats.org/officeDocument/2006/relationships/image" Target="../media/image30.png"/><Relationship Id="rId7" Type="http://schemas.openxmlformats.org/officeDocument/2006/relationships/image" Target="../media/image41.png"/><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38.jp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image" Target="../media/image44.png"/><Relationship Id="rId5" Type="http://schemas.openxmlformats.org/officeDocument/2006/relationships/image" Target="../media/image42.png"/><Relationship Id="rId6" Type="http://schemas.openxmlformats.org/officeDocument/2006/relationships/image" Target="../media/image45.png"/><Relationship Id="rId7"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7.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1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21.jpg"/><Relationship Id="rId9"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7.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5.png"/><Relationship Id="rId9"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jp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26.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title="growtika-nGoCBxiaRO0-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65" name="Google Shape;65;p14"/>
          <p:cNvSpPr txBox="1"/>
          <p:nvPr/>
        </p:nvSpPr>
        <p:spPr>
          <a:xfrm>
            <a:off x="-31350" y="4828550"/>
            <a:ext cx="3719400" cy="7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chemeClr val="dk1"/>
                </a:solidFill>
                <a:latin typeface="Tahoma"/>
                <a:ea typeface="Tahoma"/>
                <a:cs typeface="Tahoma"/>
                <a:sym typeface="Tahoma"/>
              </a:rPr>
              <a:t>Source: </a:t>
            </a:r>
            <a:r>
              <a:rPr b="1" lang="en-GB" sz="800" u="sng">
                <a:solidFill>
                  <a:schemeClr val="dk1"/>
                </a:solidFill>
                <a:latin typeface="Tahoma"/>
                <a:ea typeface="Tahoma"/>
                <a:cs typeface="Tahoma"/>
                <a:sym typeface="Tahoma"/>
                <a:hlinkClick r:id="rId4">
                  <a:extLst>
                    <a:ext uri="{A12FA001-AC4F-418D-AE19-62706E023703}">
                      <ahyp:hlinkClr val="tx"/>
                    </a:ext>
                  </a:extLst>
                </a:hlinkClick>
              </a:rPr>
              <a:t>Data &amp; Insights trends 2024, Precisely-Lobow Report</a:t>
            </a:r>
            <a:endParaRPr b="1" sz="800">
              <a:solidFill>
                <a:schemeClr val="dk1"/>
              </a:solidFill>
              <a:latin typeface="Tahoma"/>
              <a:ea typeface="Tahoma"/>
              <a:cs typeface="Tahoma"/>
              <a:sym typeface="Tahoma"/>
            </a:endParaRPr>
          </a:p>
        </p:txBody>
      </p:sp>
      <p:sp>
        <p:nvSpPr>
          <p:cNvPr id="66" name="Google Shape;66;p14"/>
          <p:cNvSpPr txBox="1"/>
          <p:nvPr/>
        </p:nvSpPr>
        <p:spPr>
          <a:xfrm>
            <a:off x="151675" y="907675"/>
            <a:ext cx="22368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500">
                <a:solidFill>
                  <a:schemeClr val="lt1"/>
                </a:solidFill>
                <a:latin typeface="Poppins"/>
                <a:ea typeface="Poppins"/>
                <a:cs typeface="Poppins"/>
                <a:sym typeface="Poppins"/>
              </a:rPr>
              <a:t>60%</a:t>
            </a:r>
            <a:r>
              <a:rPr b="1" lang="en-GB">
                <a:solidFill>
                  <a:schemeClr val="lt1"/>
                </a:solidFill>
                <a:latin typeface="Poppins"/>
                <a:ea typeface="Poppins"/>
                <a:cs typeface="Poppins"/>
                <a:sym typeface="Poppins"/>
              </a:rPr>
              <a:t> </a:t>
            </a:r>
            <a:br>
              <a:rPr b="1" lang="en-GB">
                <a:solidFill>
                  <a:schemeClr val="lt1"/>
                </a:solidFill>
                <a:latin typeface="Poppins"/>
                <a:ea typeface="Poppins"/>
                <a:cs typeface="Poppins"/>
                <a:sym typeface="Poppins"/>
              </a:rPr>
            </a:br>
            <a:r>
              <a:rPr b="1" lang="en-GB" sz="1000">
                <a:solidFill>
                  <a:schemeClr val="lt1"/>
                </a:solidFill>
                <a:latin typeface="Poppins"/>
                <a:ea typeface="Poppins"/>
                <a:cs typeface="Poppins"/>
                <a:sym typeface="Poppins"/>
              </a:rPr>
              <a:t>state AI is a key influence on data programs</a:t>
            </a:r>
            <a:endParaRPr b="1" sz="1000">
              <a:solidFill>
                <a:schemeClr val="lt1"/>
              </a:solidFill>
              <a:latin typeface="Poppins"/>
              <a:ea typeface="Poppins"/>
              <a:cs typeface="Poppins"/>
              <a:sym typeface="Poppins"/>
            </a:endParaRPr>
          </a:p>
          <a:p>
            <a:pPr indent="0" lvl="0" marL="0" rtl="0" algn="ctr">
              <a:spcBef>
                <a:spcPts val="0"/>
              </a:spcBef>
              <a:spcAft>
                <a:spcPts val="0"/>
              </a:spcAft>
              <a:buNone/>
            </a:pPr>
            <a:r>
              <a:t/>
            </a:r>
            <a:endParaRPr>
              <a:solidFill>
                <a:schemeClr val="dk1"/>
              </a:solidFill>
            </a:endParaRPr>
          </a:p>
        </p:txBody>
      </p:sp>
      <p:sp>
        <p:nvSpPr>
          <p:cNvPr id="67" name="Google Shape;67;p14"/>
          <p:cNvSpPr txBox="1"/>
          <p:nvPr/>
        </p:nvSpPr>
        <p:spPr>
          <a:xfrm>
            <a:off x="6753550" y="907675"/>
            <a:ext cx="22368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only</a:t>
            </a:r>
            <a:r>
              <a:rPr b="1" lang="en-GB" sz="3500">
                <a:solidFill>
                  <a:schemeClr val="lt1"/>
                </a:solidFill>
                <a:latin typeface="Poppins"/>
                <a:ea typeface="Poppins"/>
                <a:cs typeface="Poppins"/>
                <a:sym typeface="Poppins"/>
              </a:rPr>
              <a:t>12% </a:t>
            </a:r>
            <a:br>
              <a:rPr b="1" lang="en-GB" sz="3400">
                <a:solidFill>
                  <a:schemeClr val="lt1"/>
                </a:solidFill>
                <a:latin typeface="Poppins"/>
                <a:ea typeface="Poppins"/>
                <a:cs typeface="Poppins"/>
                <a:sym typeface="Poppins"/>
              </a:rPr>
            </a:br>
            <a:r>
              <a:rPr b="1" lang="en-GB" sz="1000">
                <a:solidFill>
                  <a:schemeClr val="lt1"/>
                </a:solidFill>
                <a:latin typeface="Poppins"/>
                <a:ea typeface="Poppins"/>
                <a:cs typeface="Poppins"/>
                <a:sym typeface="Poppins"/>
              </a:rPr>
              <a:t>report their data is of sufficient quality &amp; accessibility for AI</a:t>
            </a:r>
            <a:endParaRPr b="1" sz="1000">
              <a:solidFill>
                <a:schemeClr val="lt1"/>
              </a:solidFill>
              <a:latin typeface="Poppins"/>
              <a:ea typeface="Poppins"/>
              <a:cs typeface="Poppins"/>
              <a:sym typeface="Poppins"/>
            </a:endParaRPr>
          </a:p>
        </p:txBody>
      </p:sp>
      <p:pic>
        <p:nvPicPr>
          <p:cNvPr id="68" name="Google Shape;68;p14"/>
          <p:cNvPicPr preferRelativeResize="0"/>
          <p:nvPr/>
        </p:nvPicPr>
        <p:blipFill rotWithShape="1">
          <a:blip r:embed="rId5">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3"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93" name="Google Shape;193;p23"/>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Tahoma"/>
                <a:ea typeface="Tahoma"/>
                <a:cs typeface="Tahoma"/>
                <a:sym typeface="Tahoma"/>
              </a:rPr>
              <a:t>DATA STRATEGY INTO OPERATIONAL REALITY</a:t>
            </a:r>
            <a:endParaRPr b="1" sz="2500">
              <a:solidFill>
                <a:schemeClr val="lt1"/>
              </a:solidFill>
              <a:latin typeface="Tahoma"/>
              <a:ea typeface="Tahoma"/>
              <a:cs typeface="Tahoma"/>
              <a:sym typeface="Tahoma"/>
            </a:endParaRPr>
          </a:p>
        </p:txBody>
      </p:sp>
      <p:sp>
        <p:nvSpPr>
          <p:cNvPr id="194" name="Google Shape;194;p23"/>
          <p:cNvSpPr/>
          <p:nvPr/>
        </p:nvSpPr>
        <p:spPr>
          <a:xfrm>
            <a:off x="525750" y="704900"/>
            <a:ext cx="2555700" cy="3984300"/>
          </a:xfrm>
          <a:prstGeom prst="roundRect">
            <a:avLst>
              <a:gd fmla="val 16667" name="adj"/>
            </a:avLst>
          </a:prstGeom>
          <a:solidFill>
            <a:srgbClr val="000000">
              <a:alpha val="63919"/>
            </a:srgbClr>
          </a:solidFill>
          <a:ln cap="flat" cmpd="sng" w="76200">
            <a:solidFill>
              <a:srgbClr val="FFE5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558000">
            <a:noAutofit/>
          </a:bodyPr>
          <a:lstStyle/>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rPr lang="en-GB" sz="2400">
                <a:solidFill>
                  <a:srgbClr val="FFE599"/>
                </a:solidFill>
                <a:latin typeface="Poppins"/>
                <a:ea typeface="Poppins"/>
                <a:cs typeface="Poppins"/>
                <a:sym typeface="Poppins"/>
              </a:rPr>
              <a:t>Strategic Orchestration</a:t>
            </a:r>
            <a:endParaRPr sz="2400">
              <a:solidFill>
                <a:srgbClr val="FFE599"/>
              </a:solidFill>
              <a:latin typeface="Poppins"/>
              <a:ea typeface="Poppins"/>
              <a:cs typeface="Poppins"/>
              <a:sym typeface="Poppins"/>
            </a:endParaRPr>
          </a:p>
        </p:txBody>
      </p:sp>
      <p:sp>
        <p:nvSpPr>
          <p:cNvPr id="195" name="Google Shape;195;p23"/>
          <p:cNvSpPr/>
          <p:nvPr/>
        </p:nvSpPr>
        <p:spPr>
          <a:xfrm>
            <a:off x="3223575" y="704900"/>
            <a:ext cx="2556000" cy="3984300"/>
          </a:xfrm>
          <a:prstGeom prst="roundRect">
            <a:avLst>
              <a:gd fmla="val 16667" name="adj"/>
            </a:avLst>
          </a:prstGeom>
          <a:solidFill>
            <a:srgbClr val="000000">
              <a:alpha val="63919"/>
            </a:srgbClr>
          </a:solidFill>
          <a:ln cap="flat" cmpd="sng" w="76200">
            <a:solidFill>
              <a:srgbClr val="FFE5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558000">
            <a:noAutofit/>
          </a:bodyPr>
          <a:lstStyle/>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rPr lang="en-GB" sz="2400">
                <a:solidFill>
                  <a:srgbClr val="FFE599"/>
                </a:solidFill>
                <a:latin typeface="Poppins"/>
                <a:ea typeface="Poppins"/>
                <a:cs typeface="Poppins"/>
                <a:sym typeface="Poppins"/>
              </a:rPr>
              <a:t>Enablement Framework</a:t>
            </a:r>
            <a:endParaRPr sz="2400">
              <a:solidFill>
                <a:srgbClr val="FFE599"/>
              </a:solidFill>
              <a:latin typeface="Poppins"/>
              <a:ea typeface="Poppins"/>
              <a:cs typeface="Poppins"/>
              <a:sym typeface="Poppins"/>
            </a:endParaRPr>
          </a:p>
        </p:txBody>
      </p:sp>
      <p:sp>
        <p:nvSpPr>
          <p:cNvPr id="196" name="Google Shape;196;p23"/>
          <p:cNvSpPr/>
          <p:nvPr/>
        </p:nvSpPr>
        <p:spPr>
          <a:xfrm>
            <a:off x="5921700" y="704900"/>
            <a:ext cx="2556000" cy="3984300"/>
          </a:xfrm>
          <a:prstGeom prst="roundRect">
            <a:avLst>
              <a:gd fmla="val 16667" name="adj"/>
            </a:avLst>
          </a:prstGeom>
          <a:solidFill>
            <a:srgbClr val="000000">
              <a:alpha val="63919"/>
            </a:srgbClr>
          </a:solidFill>
          <a:ln cap="flat" cmpd="sng" w="76200">
            <a:solidFill>
              <a:srgbClr val="FFE5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378000">
            <a:noAutofit/>
          </a:bodyPr>
          <a:lstStyle/>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t/>
            </a:r>
            <a:endParaRPr sz="2400">
              <a:solidFill>
                <a:srgbClr val="FFE599"/>
              </a:solidFill>
              <a:latin typeface="Poppins"/>
              <a:ea typeface="Poppins"/>
              <a:cs typeface="Poppins"/>
              <a:sym typeface="Poppins"/>
            </a:endParaRPr>
          </a:p>
          <a:p>
            <a:pPr indent="0" lvl="0" marL="0" rtl="0" algn="ctr">
              <a:spcBef>
                <a:spcPts val="0"/>
              </a:spcBef>
              <a:spcAft>
                <a:spcPts val="0"/>
              </a:spcAft>
              <a:buNone/>
            </a:pPr>
            <a:r>
              <a:rPr lang="en-GB" sz="2400">
                <a:solidFill>
                  <a:srgbClr val="FFE599"/>
                </a:solidFill>
                <a:latin typeface="Poppins"/>
                <a:ea typeface="Poppins"/>
                <a:cs typeface="Poppins"/>
                <a:sym typeface="Poppins"/>
              </a:rPr>
              <a:t>Measurability</a:t>
            </a:r>
            <a:endParaRPr sz="2400">
              <a:solidFill>
                <a:srgbClr val="FFE599"/>
              </a:solidFill>
              <a:latin typeface="Poppins"/>
              <a:ea typeface="Poppins"/>
              <a:cs typeface="Poppins"/>
              <a:sym typeface="Poppins"/>
            </a:endParaRPr>
          </a:p>
        </p:txBody>
      </p:sp>
      <p:sp>
        <p:nvSpPr>
          <p:cNvPr id="197" name="Google Shape;197;p23"/>
          <p:cNvSpPr/>
          <p:nvPr/>
        </p:nvSpPr>
        <p:spPr>
          <a:xfrm>
            <a:off x="2385200" y="1190200"/>
            <a:ext cx="3910200" cy="3126600"/>
          </a:xfrm>
          <a:prstGeom prst="roundRect">
            <a:avLst>
              <a:gd fmla="val 16667" name="adj"/>
            </a:avLst>
          </a:prstGeom>
          <a:gradFill>
            <a:gsLst>
              <a:gs pos="0">
                <a:srgbClr val="424242"/>
              </a:gs>
              <a:gs pos="100000">
                <a:srgbClr val="010101"/>
              </a:gs>
            </a:gsLst>
            <a:lin ang="5400012" scaled="0"/>
          </a:gradFill>
          <a:ln cap="flat" cmpd="sng" w="381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98" name="Google Shape;198;p23"/>
          <p:cNvGrpSpPr/>
          <p:nvPr/>
        </p:nvGrpSpPr>
        <p:grpSpPr>
          <a:xfrm>
            <a:off x="2514450" y="1268149"/>
            <a:ext cx="5796774" cy="2970702"/>
            <a:chOff x="0" y="3399831"/>
            <a:chExt cx="2885690" cy="1478844"/>
          </a:xfrm>
        </p:grpSpPr>
        <p:sp>
          <p:nvSpPr>
            <p:cNvPr id="199" name="Google Shape;199;p23"/>
            <p:cNvSpPr txBox="1"/>
            <p:nvPr/>
          </p:nvSpPr>
          <p:spPr>
            <a:xfrm>
              <a:off x="0" y="3505725"/>
              <a:ext cx="1275000" cy="315300"/>
            </a:xfrm>
            <a:prstGeom prst="rect">
              <a:avLst/>
            </a:prstGeom>
            <a:noFill/>
            <a:ln>
              <a:noFill/>
            </a:ln>
            <a:effectLst>
              <a:outerShdw blurRad="57150" rotWithShape="0" algn="bl" dir="5400000" dist="19050">
                <a:srgbClr val="000000">
                  <a:alpha val="64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Foundational</a:t>
              </a:r>
              <a:endParaRPr b="1" sz="1000">
                <a:solidFill>
                  <a:schemeClr val="lt1"/>
                </a:solidFill>
                <a:latin typeface="Poppins"/>
                <a:ea typeface="Poppins"/>
                <a:cs typeface="Poppins"/>
                <a:sym typeface="Poppins"/>
              </a:endParaRPr>
            </a:p>
          </p:txBody>
        </p:sp>
        <p:sp>
          <p:nvSpPr>
            <p:cNvPr id="200" name="Google Shape;200;p23"/>
            <p:cNvSpPr txBox="1"/>
            <p:nvPr/>
          </p:nvSpPr>
          <p:spPr>
            <a:xfrm>
              <a:off x="1209290" y="3399831"/>
              <a:ext cx="1676400" cy="315300"/>
            </a:xfrm>
            <a:prstGeom prst="rect">
              <a:avLst/>
            </a:prstGeom>
            <a:noFill/>
            <a:ln>
              <a:noFill/>
            </a:ln>
            <a:effectLst>
              <a:outerShdw blurRad="57150" rotWithShape="0" algn="bl" dir="5400000" dist="19050">
                <a:srgbClr val="000000">
                  <a:alpha val="64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Short-term wins</a:t>
              </a:r>
              <a:endParaRPr b="1" sz="1000">
                <a:solidFill>
                  <a:schemeClr val="lt1"/>
                </a:solidFill>
                <a:latin typeface="Poppins"/>
                <a:ea typeface="Poppins"/>
                <a:cs typeface="Poppins"/>
                <a:sym typeface="Poppins"/>
              </a:endParaRPr>
            </a:p>
          </p:txBody>
        </p:sp>
        <p:pic>
          <p:nvPicPr>
            <p:cNvPr id="201" name="Google Shape;201;p23" title="comparison.png"/>
            <p:cNvPicPr preferRelativeResize="0"/>
            <p:nvPr/>
          </p:nvPicPr>
          <p:blipFill>
            <a:blip r:embed="rId4">
              <a:alphaModFix/>
            </a:blip>
            <a:stretch>
              <a:fillRect/>
            </a:stretch>
          </p:blipFill>
          <p:spPr>
            <a:xfrm>
              <a:off x="210100" y="3505725"/>
              <a:ext cx="1372950" cy="1372950"/>
            </a:xfrm>
            <a:prstGeom prst="rect">
              <a:avLst/>
            </a:prstGeom>
            <a:noFill/>
            <a:ln>
              <a:noFill/>
            </a:ln>
            <a:effectLst>
              <a:outerShdw blurRad="57150" rotWithShape="0" algn="bl" dir="5400000" dist="19050">
                <a:srgbClr val="000000">
                  <a:alpha val="64000"/>
                </a:srgbClr>
              </a:outerShdw>
            </a:effectLst>
          </p:spPr>
        </p:pic>
        <p:pic>
          <p:nvPicPr>
            <p:cNvPr id="202" name="Google Shape;202;p23" title="wall.png"/>
            <p:cNvPicPr preferRelativeResize="0"/>
            <p:nvPr/>
          </p:nvPicPr>
          <p:blipFill>
            <a:blip r:embed="rId5">
              <a:alphaModFix/>
            </a:blip>
            <a:stretch>
              <a:fillRect/>
            </a:stretch>
          </p:blipFill>
          <p:spPr>
            <a:xfrm flipH="1">
              <a:off x="156075" y="3637750"/>
              <a:ext cx="515725" cy="515725"/>
            </a:xfrm>
            <a:prstGeom prst="rect">
              <a:avLst/>
            </a:prstGeom>
            <a:noFill/>
            <a:ln>
              <a:noFill/>
            </a:ln>
            <a:effectLst>
              <a:outerShdw blurRad="57150" rotWithShape="0" algn="bl" dir="5400000" dist="19050">
                <a:srgbClr val="000000">
                  <a:alpha val="64000"/>
                </a:srgbClr>
              </a:outerShdw>
            </a:effectLst>
          </p:spPr>
        </p:pic>
        <p:pic>
          <p:nvPicPr>
            <p:cNvPr id="203" name="Google Shape;203;p23" title="badge.png"/>
            <p:cNvPicPr preferRelativeResize="0"/>
            <p:nvPr/>
          </p:nvPicPr>
          <p:blipFill>
            <a:blip r:embed="rId6">
              <a:alphaModFix/>
            </a:blip>
            <a:stretch>
              <a:fillRect/>
            </a:stretch>
          </p:blipFill>
          <p:spPr>
            <a:xfrm>
              <a:off x="1038725" y="3505725"/>
              <a:ext cx="647750" cy="647750"/>
            </a:xfrm>
            <a:prstGeom prst="rect">
              <a:avLst/>
            </a:prstGeom>
            <a:noFill/>
            <a:ln>
              <a:noFill/>
            </a:ln>
            <a:effectLst>
              <a:outerShdw blurRad="57150" rotWithShape="0" algn="bl" dir="5400000" dist="19050">
                <a:srgbClr val="000000">
                  <a:alpha val="64000"/>
                </a:srgbClr>
              </a:outerShdw>
            </a:effectLst>
          </p:spPr>
        </p:pic>
      </p:grpSp>
      <p:pic>
        <p:nvPicPr>
          <p:cNvPr id="204" name="Google Shape;204;p23"/>
          <p:cNvPicPr preferRelativeResize="0"/>
          <p:nvPr/>
        </p:nvPicPr>
        <p:blipFill rotWithShape="1">
          <a:blip r:embed="rId7">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4"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10" name="Google Shape;210;p24"/>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STRATEGIC ORCHESTRATION</a:t>
            </a:r>
            <a:endParaRPr b="1" sz="2500">
              <a:solidFill>
                <a:schemeClr val="lt1"/>
              </a:solidFill>
              <a:latin typeface="Poppins"/>
              <a:ea typeface="Poppins"/>
              <a:cs typeface="Poppins"/>
              <a:sym typeface="Poppins"/>
            </a:endParaRPr>
          </a:p>
        </p:txBody>
      </p:sp>
      <p:sp>
        <p:nvSpPr>
          <p:cNvPr id="211" name="Google Shape;211;p24"/>
          <p:cNvSpPr/>
          <p:nvPr/>
        </p:nvSpPr>
        <p:spPr>
          <a:xfrm>
            <a:off x="242538" y="1132225"/>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latin typeface="Tahoma"/>
                <a:ea typeface="Tahoma"/>
                <a:cs typeface="Tahoma"/>
                <a:sym typeface="Tahoma"/>
              </a:rPr>
              <a:t>      </a:t>
            </a:r>
            <a:br>
              <a:rPr b="1" lang="en-GB" sz="1500">
                <a:latin typeface="Tahoma"/>
                <a:ea typeface="Tahoma"/>
                <a:cs typeface="Tahoma"/>
                <a:sym typeface="Tahoma"/>
              </a:rPr>
            </a:br>
            <a:r>
              <a:rPr b="1" lang="en-GB" sz="1500">
                <a:latin typeface="Tahoma"/>
                <a:ea typeface="Tahoma"/>
                <a:cs typeface="Tahoma"/>
                <a:sym typeface="Tahoma"/>
              </a:rPr>
              <a:t> </a:t>
            </a:r>
            <a:r>
              <a:rPr b="1" lang="en-GB" sz="1500">
                <a:solidFill>
                  <a:srgbClr val="FFE599"/>
                </a:solidFill>
                <a:latin typeface="Poppins"/>
                <a:ea typeface="Poppins"/>
                <a:cs typeface="Poppins"/>
                <a:sym typeface="Poppins"/>
              </a:rPr>
              <a:t>Focus on change management:</a:t>
            </a:r>
            <a:br>
              <a:rPr b="1" lang="en-GB" sz="1500">
                <a:solidFill>
                  <a:schemeClr val="accent4"/>
                </a:solidFill>
                <a:latin typeface="Poppins"/>
                <a:ea typeface="Poppins"/>
                <a:cs typeface="Poppins"/>
                <a:sym typeface="Poppins"/>
              </a:rPr>
            </a:br>
            <a:r>
              <a:rPr b="1" lang="en-GB" sz="1500">
                <a:solidFill>
                  <a:schemeClr val="accent4"/>
                </a:solidFill>
                <a:latin typeface="Poppins"/>
                <a:ea typeface="Poppins"/>
                <a:cs typeface="Poppins"/>
                <a:sym typeface="Poppins"/>
              </a:rPr>
              <a:t>    </a:t>
            </a:r>
            <a:r>
              <a:rPr b="1" lang="en-GB" sz="1000">
                <a:solidFill>
                  <a:srgbClr val="9900FF"/>
                </a:solidFill>
                <a:latin typeface="Poppins"/>
                <a:ea typeface="Poppins"/>
                <a:cs typeface="Poppins"/>
                <a:sym typeface="Poppins"/>
              </a:rPr>
              <a:t>Data Mesh | Data Literacy | Process | Data Product Management</a:t>
            </a:r>
            <a:endParaRPr b="1" sz="1000">
              <a:solidFill>
                <a:srgbClr val="9900FF"/>
              </a:solidFill>
              <a:latin typeface="Poppins"/>
              <a:ea typeface="Poppins"/>
              <a:cs typeface="Poppins"/>
              <a:sym typeface="Poppins"/>
            </a:endParaRPr>
          </a:p>
          <a:p>
            <a:pPr indent="0" lvl="0" marL="0" rtl="0" algn="l">
              <a:spcBef>
                <a:spcPts val="0"/>
              </a:spcBef>
              <a:spcAft>
                <a:spcPts val="0"/>
              </a:spcAft>
              <a:buNone/>
            </a:pPr>
            <a:r>
              <a:rPr b="1" lang="en-GB" sz="1500">
                <a:latin typeface="Tahoma"/>
                <a:ea typeface="Tahoma"/>
                <a:cs typeface="Tahoma"/>
                <a:sym typeface="Tahoma"/>
              </a:rPr>
              <a:t>        </a:t>
            </a:r>
            <a:endParaRPr b="1" sz="1000">
              <a:latin typeface="Tahoma"/>
              <a:ea typeface="Tahoma"/>
              <a:cs typeface="Tahoma"/>
              <a:sym typeface="Tahoma"/>
            </a:endParaRPr>
          </a:p>
        </p:txBody>
      </p:sp>
      <p:pic>
        <p:nvPicPr>
          <p:cNvPr id="212" name="Google Shape;212;p24" title="check.png"/>
          <p:cNvPicPr preferRelativeResize="0"/>
          <p:nvPr/>
        </p:nvPicPr>
        <p:blipFill>
          <a:blip r:embed="rId4">
            <a:alphaModFix/>
          </a:blip>
          <a:stretch>
            <a:fillRect/>
          </a:stretch>
        </p:blipFill>
        <p:spPr>
          <a:xfrm>
            <a:off x="402850" y="1468947"/>
            <a:ext cx="315375" cy="315375"/>
          </a:xfrm>
          <a:prstGeom prst="rect">
            <a:avLst/>
          </a:prstGeom>
          <a:noFill/>
          <a:ln>
            <a:noFill/>
          </a:ln>
        </p:spPr>
      </p:pic>
      <p:sp>
        <p:nvSpPr>
          <p:cNvPr id="213" name="Google Shape;213;p24"/>
          <p:cNvSpPr/>
          <p:nvPr/>
        </p:nvSpPr>
        <p:spPr>
          <a:xfrm>
            <a:off x="245013" y="2447400"/>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solidFill>
                  <a:srgbClr val="FFE599"/>
                </a:solidFill>
                <a:latin typeface="Poppins"/>
                <a:ea typeface="Poppins"/>
                <a:cs typeface="Poppins"/>
                <a:sym typeface="Poppins"/>
              </a:rPr>
              <a:t>              Data Mesh Pilot:</a:t>
            </a:r>
            <a:endParaRPr b="1" sz="1500">
              <a:solidFill>
                <a:srgbClr val="FFE599"/>
              </a:solidFill>
              <a:latin typeface="Poppins"/>
              <a:ea typeface="Poppins"/>
              <a:cs typeface="Poppins"/>
              <a:sym typeface="Poppins"/>
            </a:endParaRPr>
          </a:p>
          <a:p>
            <a:pPr indent="0" lvl="0" marL="0" rtl="0" algn="l">
              <a:spcBef>
                <a:spcPts val="0"/>
              </a:spcBef>
              <a:spcAft>
                <a:spcPts val="0"/>
              </a:spcAft>
              <a:buNone/>
            </a:pP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Most ‘data-ready’ team | Complete Data Autonomy </a:t>
            </a:r>
            <a:endParaRPr b="1" sz="1000">
              <a:solidFill>
                <a:srgbClr val="9900FF"/>
              </a:solidFill>
              <a:latin typeface="Poppins"/>
              <a:ea typeface="Poppins"/>
              <a:cs typeface="Poppins"/>
              <a:sym typeface="Poppins"/>
            </a:endParaRPr>
          </a:p>
        </p:txBody>
      </p:sp>
      <p:pic>
        <p:nvPicPr>
          <p:cNvPr id="214" name="Google Shape;214;p24" title="check.png"/>
          <p:cNvPicPr preferRelativeResize="0"/>
          <p:nvPr/>
        </p:nvPicPr>
        <p:blipFill>
          <a:blip r:embed="rId4">
            <a:alphaModFix/>
          </a:blip>
          <a:stretch>
            <a:fillRect/>
          </a:stretch>
        </p:blipFill>
        <p:spPr>
          <a:xfrm>
            <a:off x="402838" y="2720047"/>
            <a:ext cx="315375" cy="315375"/>
          </a:xfrm>
          <a:prstGeom prst="rect">
            <a:avLst/>
          </a:prstGeom>
          <a:noFill/>
          <a:ln>
            <a:noFill/>
          </a:ln>
        </p:spPr>
      </p:pic>
      <p:sp>
        <p:nvSpPr>
          <p:cNvPr id="215" name="Google Shape;215;p24"/>
          <p:cNvSpPr/>
          <p:nvPr/>
        </p:nvSpPr>
        <p:spPr>
          <a:xfrm>
            <a:off x="245025" y="3686925"/>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Aligned Business Priorities:</a:t>
            </a:r>
            <a:endParaRPr b="1" sz="1500">
              <a:solidFill>
                <a:srgbClr val="FFE599"/>
              </a:solidFill>
              <a:latin typeface="Poppins"/>
              <a:ea typeface="Poppins"/>
              <a:cs typeface="Poppins"/>
              <a:sym typeface="Poppins"/>
            </a:endParaRPr>
          </a:p>
          <a:p>
            <a:pPr indent="0" lvl="0" marL="0" rtl="0" algn="l">
              <a:spcBef>
                <a:spcPts val="0"/>
              </a:spcBef>
              <a:spcAft>
                <a:spcPts val="0"/>
              </a:spcAft>
              <a:buNone/>
            </a:pP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Shared OKRs</a:t>
            </a:r>
            <a:r>
              <a:rPr b="1" lang="en-GB" sz="1000">
                <a:latin typeface="Poppins"/>
                <a:ea typeface="Poppins"/>
                <a:cs typeface="Poppins"/>
                <a:sym typeface="Poppins"/>
              </a:rPr>
              <a:t> </a:t>
            </a:r>
            <a:r>
              <a:rPr b="1" lang="en-GB" sz="1000">
                <a:solidFill>
                  <a:srgbClr val="9900FF"/>
                </a:solidFill>
                <a:latin typeface="Poppins"/>
                <a:ea typeface="Poppins"/>
                <a:cs typeface="Poppins"/>
                <a:sym typeface="Poppins"/>
              </a:rPr>
              <a:t>| Data initiatives as company objectives </a:t>
            </a:r>
            <a:endParaRPr b="1" sz="1000">
              <a:solidFill>
                <a:srgbClr val="9900FF"/>
              </a:solidFill>
              <a:latin typeface="Poppins"/>
              <a:ea typeface="Poppins"/>
              <a:cs typeface="Poppins"/>
              <a:sym typeface="Poppins"/>
            </a:endParaRPr>
          </a:p>
        </p:txBody>
      </p:sp>
      <p:pic>
        <p:nvPicPr>
          <p:cNvPr id="216" name="Google Shape;216;p24" title="check.png"/>
          <p:cNvPicPr preferRelativeResize="0"/>
          <p:nvPr/>
        </p:nvPicPr>
        <p:blipFill>
          <a:blip r:embed="rId4">
            <a:alphaModFix/>
          </a:blip>
          <a:stretch>
            <a:fillRect/>
          </a:stretch>
        </p:blipFill>
        <p:spPr>
          <a:xfrm>
            <a:off x="405325" y="3822022"/>
            <a:ext cx="315375" cy="315375"/>
          </a:xfrm>
          <a:prstGeom prst="rect">
            <a:avLst/>
          </a:prstGeom>
          <a:noFill/>
          <a:ln>
            <a:noFill/>
          </a:ln>
        </p:spPr>
      </p:pic>
      <p:pic>
        <p:nvPicPr>
          <p:cNvPr id="217" name="Google Shape;217;p24" title="badge.png"/>
          <p:cNvPicPr preferRelativeResize="0"/>
          <p:nvPr/>
        </p:nvPicPr>
        <p:blipFill>
          <a:blip r:embed="rId5">
            <a:alphaModFix/>
          </a:blip>
          <a:stretch>
            <a:fillRect/>
          </a:stretch>
        </p:blipFill>
        <p:spPr>
          <a:xfrm>
            <a:off x="7418075" y="4678950"/>
            <a:ext cx="428550" cy="428550"/>
          </a:xfrm>
          <a:prstGeom prst="rect">
            <a:avLst/>
          </a:prstGeom>
          <a:noFill/>
          <a:ln>
            <a:noFill/>
          </a:ln>
        </p:spPr>
      </p:pic>
      <p:pic>
        <p:nvPicPr>
          <p:cNvPr id="218" name="Google Shape;218;p24" title="wall.png"/>
          <p:cNvPicPr preferRelativeResize="0"/>
          <p:nvPr/>
        </p:nvPicPr>
        <p:blipFill>
          <a:blip r:embed="rId6">
            <a:alphaModFix/>
          </a:blip>
          <a:stretch>
            <a:fillRect/>
          </a:stretch>
        </p:blipFill>
        <p:spPr>
          <a:xfrm flipH="1">
            <a:off x="7482925" y="4280362"/>
            <a:ext cx="363700" cy="363700"/>
          </a:xfrm>
          <a:prstGeom prst="rect">
            <a:avLst/>
          </a:prstGeom>
          <a:noFill/>
          <a:ln>
            <a:noFill/>
          </a:ln>
        </p:spPr>
      </p:pic>
      <p:sp>
        <p:nvSpPr>
          <p:cNvPr id="219" name="Google Shape;219;p24"/>
          <p:cNvSpPr txBox="1"/>
          <p:nvPr/>
        </p:nvSpPr>
        <p:spPr>
          <a:xfrm>
            <a:off x="7846625" y="4328775"/>
            <a:ext cx="12750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Foundational</a:t>
            </a:r>
            <a:endParaRPr b="1" sz="1000">
              <a:solidFill>
                <a:schemeClr val="lt1"/>
              </a:solidFill>
              <a:latin typeface="Poppins"/>
              <a:ea typeface="Poppins"/>
              <a:cs typeface="Poppins"/>
              <a:sym typeface="Poppins"/>
            </a:endParaRPr>
          </a:p>
        </p:txBody>
      </p:sp>
      <p:sp>
        <p:nvSpPr>
          <p:cNvPr id="220" name="Google Shape;220;p24"/>
          <p:cNvSpPr txBox="1"/>
          <p:nvPr/>
        </p:nvSpPr>
        <p:spPr>
          <a:xfrm>
            <a:off x="7811900" y="4735575"/>
            <a:ext cx="13074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Short-term wins</a:t>
            </a:r>
            <a:endParaRPr b="1" sz="1000">
              <a:solidFill>
                <a:schemeClr val="lt1"/>
              </a:solidFill>
              <a:latin typeface="Poppins"/>
              <a:ea typeface="Poppins"/>
              <a:cs typeface="Poppins"/>
              <a:sym typeface="Poppins"/>
            </a:endParaRPr>
          </a:p>
        </p:txBody>
      </p:sp>
      <p:pic>
        <p:nvPicPr>
          <p:cNvPr id="221" name="Google Shape;221;p24" title="wall.png"/>
          <p:cNvPicPr preferRelativeResize="0"/>
          <p:nvPr/>
        </p:nvPicPr>
        <p:blipFill>
          <a:blip r:embed="rId6">
            <a:alphaModFix/>
          </a:blip>
          <a:stretch>
            <a:fillRect/>
          </a:stretch>
        </p:blipFill>
        <p:spPr>
          <a:xfrm flipH="1">
            <a:off x="4302825" y="1204975"/>
            <a:ext cx="363700" cy="363700"/>
          </a:xfrm>
          <a:prstGeom prst="rect">
            <a:avLst/>
          </a:prstGeom>
          <a:noFill/>
          <a:ln>
            <a:noFill/>
          </a:ln>
        </p:spPr>
      </p:pic>
      <p:pic>
        <p:nvPicPr>
          <p:cNvPr id="222" name="Google Shape;222;p24" title="badge.png"/>
          <p:cNvPicPr preferRelativeResize="0"/>
          <p:nvPr/>
        </p:nvPicPr>
        <p:blipFill>
          <a:blip r:embed="rId5">
            <a:alphaModFix/>
          </a:blip>
          <a:stretch>
            <a:fillRect/>
          </a:stretch>
        </p:blipFill>
        <p:spPr>
          <a:xfrm>
            <a:off x="4270400" y="2481562"/>
            <a:ext cx="428550" cy="428550"/>
          </a:xfrm>
          <a:prstGeom prst="rect">
            <a:avLst/>
          </a:prstGeom>
          <a:noFill/>
          <a:ln>
            <a:noFill/>
          </a:ln>
        </p:spPr>
      </p:pic>
      <p:pic>
        <p:nvPicPr>
          <p:cNvPr id="223" name="Google Shape;223;p24" title="badge.png"/>
          <p:cNvPicPr preferRelativeResize="0"/>
          <p:nvPr/>
        </p:nvPicPr>
        <p:blipFill>
          <a:blip r:embed="rId5">
            <a:alphaModFix/>
          </a:blip>
          <a:stretch>
            <a:fillRect/>
          </a:stretch>
        </p:blipFill>
        <p:spPr>
          <a:xfrm>
            <a:off x="4302825" y="4213050"/>
            <a:ext cx="428550" cy="428550"/>
          </a:xfrm>
          <a:prstGeom prst="rect">
            <a:avLst/>
          </a:prstGeom>
          <a:noFill/>
          <a:ln>
            <a:noFill/>
          </a:ln>
        </p:spPr>
      </p:pic>
      <p:pic>
        <p:nvPicPr>
          <p:cNvPr id="224" name="Google Shape;224;p24" title="wall.png"/>
          <p:cNvPicPr preferRelativeResize="0"/>
          <p:nvPr/>
        </p:nvPicPr>
        <p:blipFill>
          <a:blip r:embed="rId6">
            <a:alphaModFix/>
          </a:blip>
          <a:stretch>
            <a:fillRect/>
          </a:stretch>
        </p:blipFill>
        <p:spPr>
          <a:xfrm flipH="1">
            <a:off x="4302825" y="3762575"/>
            <a:ext cx="363700" cy="363700"/>
          </a:xfrm>
          <a:prstGeom prst="rect">
            <a:avLst/>
          </a:prstGeom>
          <a:noFill/>
          <a:ln>
            <a:noFill/>
          </a:ln>
        </p:spPr>
      </p:pic>
      <p:cxnSp>
        <p:nvCxnSpPr>
          <p:cNvPr id="225" name="Google Shape;225;p24"/>
          <p:cNvCxnSpPr/>
          <p:nvPr/>
        </p:nvCxnSpPr>
        <p:spPr>
          <a:xfrm flipH="1" rot="10800000">
            <a:off x="4823413" y="1402575"/>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226" name="Google Shape;226;p24"/>
          <p:cNvSpPr/>
          <p:nvPr/>
        </p:nvSpPr>
        <p:spPr>
          <a:xfrm>
            <a:off x="6060925" y="998425"/>
            <a:ext cx="1616700" cy="6975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Poppins"/>
                <a:ea typeface="Poppins"/>
                <a:cs typeface="Poppins"/>
                <a:sym typeface="Poppins"/>
              </a:rPr>
              <a:t>Strategy </a:t>
            </a:r>
            <a:r>
              <a:rPr b="1" lang="en-GB" sz="1000">
                <a:latin typeface="Poppins"/>
                <a:ea typeface="Poppins"/>
                <a:cs typeface="Poppins"/>
                <a:sym typeface="Poppins"/>
              </a:rPr>
              <a:t>team size tripled.</a:t>
            </a:r>
            <a:r>
              <a:rPr lang="en-GB" sz="1000">
                <a:latin typeface="Poppins"/>
                <a:ea typeface="Poppins"/>
                <a:cs typeface="Poppins"/>
                <a:sym typeface="Poppins"/>
              </a:rPr>
              <a:t> Increased capacity to drive strategic projects</a:t>
            </a:r>
            <a:endParaRPr sz="1000">
              <a:latin typeface="Poppins"/>
              <a:ea typeface="Poppins"/>
              <a:cs typeface="Poppins"/>
              <a:sym typeface="Poppins"/>
            </a:endParaRPr>
          </a:p>
        </p:txBody>
      </p:sp>
      <p:sp>
        <p:nvSpPr>
          <p:cNvPr id="227" name="Google Shape;227;p24"/>
          <p:cNvSpPr/>
          <p:nvPr/>
        </p:nvSpPr>
        <p:spPr>
          <a:xfrm>
            <a:off x="6060925" y="2303738"/>
            <a:ext cx="1616700" cy="6975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Poppins"/>
                <a:ea typeface="Poppins"/>
                <a:cs typeface="Poppins"/>
                <a:sym typeface="Poppins"/>
              </a:rPr>
              <a:t>Reduced data   implementation time from </a:t>
            </a:r>
            <a:r>
              <a:rPr b="1" lang="en-GB" sz="1000">
                <a:latin typeface="Poppins"/>
                <a:ea typeface="Poppins"/>
                <a:cs typeface="Poppins"/>
                <a:sym typeface="Poppins"/>
              </a:rPr>
              <a:t>months to weeks</a:t>
            </a:r>
            <a:endParaRPr b="1" sz="1000">
              <a:latin typeface="Poppins"/>
              <a:ea typeface="Poppins"/>
              <a:cs typeface="Poppins"/>
              <a:sym typeface="Poppins"/>
            </a:endParaRPr>
          </a:p>
        </p:txBody>
      </p:sp>
      <p:cxnSp>
        <p:nvCxnSpPr>
          <p:cNvPr id="228" name="Google Shape;228;p24"/>
          <p:cNvCxnSpPr>
            <a:endCxn id="227" idx="1"/>
          </p:cNvCxnSpPr>
          <p:nvPr/>
        </p:nvCxnSpPr>
        <p:spPr>
          <a:xfrm flipH="1" rot="10800000">
            <a:off x="4778125" y="2652488"/>
            <a:ext cx="1282800" cy="289200"/>
          </a:xfrm>
          <a:prstGeom prst="straightConnector1">
            <a:avLst/>
          </a:prstGeom>
          <a:noFill/>
          <a:ln cap="flat" cmpd="sng" w="76200">
            <a:solidFill>
              <a:srgbClr val="4A86E8"/>
            </a:solidFill>
            <a:prstDash val="solid"/>
            <a:round/>
            <a:headEnd len="med" w="med" type="none"/>
            <a:tailEnd len="med" w="med" type="none"/>
          </a:ln>
        </p:spPr>
      </p:cxnSp>
      <p:cxnSp>
        <p:nvCxnSpPr>
          <p:cNvPr id="229" name="Google Shape;229;p24"/>
          <p:cNvCxnSpPr>
            <a:endCxn id="230" idx="1"/>
          </p:cNvCxnSpPr>
          <p:nvPr/>
        </p:nvCxnSpPr>
        <p:spPr>
          <a:xfrm flipH="1" rot="10800000">
            <a:off x="4800625" y="3931588"/>
            <a:ext cx="1260300" cy="312900"/>
          </a:xfrm>
          <a:prstGeom prst="straightConnector1">
            <a:avLst/>
          </a:prstGeom>
          <a:noFill/>
          <a:ln cap="flat" cmpd="sng" w="76200">
            <a:solidFill>
              <a:srgbClr val="4A86E8"/>
            </a:solidFill>
            <a:prstDash val="solid"/>
            <a:round/>
            <a:headEnd len="med" w="med" type="none"/>
            <a:tailEnd len="med" w="med" type="none"/>
          </a:ln>
        </p:spPr>
      </p:cxnSp>
      <p:sp>
        <p:nvSpPr>
          <p:cNvPr id="230" name="Google Shape;230;p24"/>
          <p:cNvSpPr/>
          <p:nvPr/>
        </p:nvSpPr>
        <p:spPr>
          <a:xfrm>
            <a:off x="6060925" y="3582838"/>
            <a:ext cx="1616700" cy="6975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~60%</a:t>
            </a:r>
            <a:r>
              <a:rPr lang="en-GB" sz="1000">
                <a:latin typeface="Poppins"/>
                <a:ea typeface="Poppins"/>
                <a:cs typeface="Poppins"/>
                <a:sym typeface="Poppins"/>
              </a:rPr>
              <a:t> of team’s OKRs shared with business</a:t>
            </a:r>
            <a:endParaRPr b="1" sz="1000">
              <a:latin typeface="Poppins"/>
              <a:ea typeface="Poppins"/>
              <a:cs typeface="Poppins"/>
              <a:sym typeface="Poppins"/>
            </a:endParaRPr>
          </a:p>
        </p:txBody>
      </p:sp>
      <p:pic>
        <p:nvPicPr>
          <p:cNvPr id="231" name="Google Shape;231;p24"/>
          <p:cNvPicPr preferRelativeResize="0"/>
          <p:nvPr/>
        </p:nvPicPr>
        <p:blipFill rotWithShape="1">
          <a:blip r:embed="rId7">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5"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37" name="Google Shape;237;p25"/>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ENABLEMENT FRAMEWORK</a:t>
            </a:r>
            <a:endParaRPr b="1" sz="2500">
              <a:solidFill>
                <a:schemeClr val="lt1"/>
              </a:solidFill>
              <a:latin typeface="Poppins"/>
              <a:ea typeface="Poppins"/>
              <a:cs typeface="Poppins"/>
              <a:sym typeface="Poppins"/>
            </a:endParaRPr>
          </a:p>
        </p:txBody>
      </p:sp>
      <p:sp>
        <p:nvSpPr>
          <p:cNvPr id="238" name="Google Shape;238;p25"/>
          <p:cNvSpPr/>
          <p:nvPr/>
        </p:nvSpPr>
        <p:spPr>
          <a:xfrm>
            <a:off x="259650" y="1069425"/>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Consolidate Data &amp; BI Platform:</a:t>
            </a:r>
            <a:br>
              <a:rPr b="1" lang="en-GB" sz="1500">
                <a:solidFill>
                  <a:srgbClr val="FFE599"/>
                </a:solidFill>
                <a:latin typeface="Poppins"/>
                <a:ea typeface="Poppins"/>
                <a:cs typeface="Poppins"/>
                <a:sym typeface="Poppins"/>
              </a:rPr>
            </a:br>
            <a:r>
              <a:rPr b="1" lang="en-GB" sz="1500">
                <a:solidFill>
                  <a:srgbClr val="FFE599"/>
                </a:solidFill>
                <a:latin typeface="Poppins"/>
                <a:ea typeface="Poppins"/>
                <a:cs typeface="Poppins"/>
                <a:sym typeface="Poppins"/>
              </a:rPr>
              <a:t>            </a:t>
            </a:r>
            <a:r>
              <a:rPr b="1" lang="en-GB" sz="1000">
                <a:solidFill>
                  <a:srgbClr val="9900FF"/>
                </a:solidFill>
                <a:latin typeface="Poppins"/>
                <a:ea typeface="Poppins"/>
                <a:cs typeface="Poppins"/>
                <a:sym typeface="Poppins"/>
              </a:rPr>
              <a:t>Common source of truth | Set standards | Processes  </a:t>
            </a:r>
            <a:r>
              <a:rPr b="1" lang="en-GB" sz="1500">
                <a:solidFill>
                  <a:srgbClr val="FFE599"/>
                </a:solidFill>
                <a:latin typeface="Poppins"/>
                <a:ea typeface="Poppins"/>
                <a:cs typeface="Poppins"/>
                <a:sym typeface="Poppins"/>
              </a:rPr>
              <a:t>      </a:t>
            </a:r>
            <a:endParaRPr b="1" sz="1500">
              <a:solidFill>
                <a:srgbClr val="FFE599"/>
              </a:solidFill>
              <a:latin typeface="Poppins"/>
              <a:ea typeface="Poppins"/>
              <a:cs typeface="Poppins"/>
              <a:sym typeface="Poppins"/>
            </a:endParaRPr>
          </a:p>
        </p:txBody>
      </p:sp>
      <p:pic>
        <p:nvPicPr>
          <p:cNvPr id="239" name="Google Shape;239;p25" title="check.png"/>
          <p:cNvPicPr preferRelativeResize="0"/>
          <p:nvPr/>
        </p:nvPicPr>
        <p:blipFill>
          <a:blip r:embed="rId4">
            <a:alphaModFix/>
          </a:blip>
          <a:stretch>
            <a:fillRect/>
          </a:stretch>
        </p:blipFill>
        <p:spPr>
          <a:xfrm>
            <a:off x="366025" y="1406147"/>
            <a:ext cx="315375" cy="315375"/>
          </a:xfrm>
          <a:prstGeom prst="rect">
            <a:avLst/>
          </a:prstGeom>
          <a:noFill/>
          <a:ln>
            <a:noFill/>
          </a:ln>
        </p:spPr>
      </p:pic>
      <p:sp>
        <p:nvSpPr>
          <p:cNvPr id="240" name="Google Shape;240;p25"/>
          <p:cNvSpPr/>
          <p:nvPr/>
        </p:nvSpPr>
        <p:spPr>
          <a:xfrm>
            <a:off x="287775" y="2351000"/>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Data</a:t>
            </a:r>
            <a:r>
              <a:rPr b="1" lang="en-GB" sz="1500">
                <a:latin typeface="Poppins"/>
                <a:ea typeface="Poppins"/>
                <a:cs typeface="Poppins"/>
                <a:sym typeface="Poppins"/>
              </a:rPr>
              <a:t> </a:t>
            </a:r>
            <a:r>
              <a:rPr b="1" lang="en-GB" sz="1500">
                <a:solidFill>
                  <a:srgbClr val="FFE599"/>
                </a:solidFill>
                <a:latin typeface="Poppins"/>
                <a:ea typeface="Poppins"/>
                <a:cs typeface="Poppins"/>
                <a:sym typeface="Poppins"/>
              </a:rPr>
              <a:t>Product Management:</a:t>
            </a:r>
            <a:endParaRPr b="1" sz="1500">
              <a:solidFill>
                <a:srgbClr val="FFE599"/>
              </a:solidFill>
              <a:latin typeface="Poppins"/>
              <a:ea typeface="Poppins"/>
              <a:cs typeface="Poppins"/>
              <a:sym typeface="Poppins"/>
            </a:endParaRPr>
          </a:p>
          <a:p>
            <a:pPr indent="0" lvl="0" marL="0" rtl="0" algn="l">
              <a:spcBef>
                <a:spcPts val="0"/>
              </a:spcBef>
              <a:spcAft>
                <a:spcPts val="0"/>
              </a:spcAft>
              <a:buNone/>
            </a:pP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Transformation Support | Clarity on Data Roles</a:t>
            </a:r>
            <a:br>
              <a:rPr b="1" lang="en-GB" sz="1000">
                <a:solidFill>
                  <a:srgbClr val="9900FF"/>
                </a:solidFill>
                <a:latin typeface="Poppins"/>
                <a:ea typeface="Poppins"/>
                <a:cs typeface="Poppins"/>
                <a:sym typeface="Poppins"/>
              </a:rPr>
            </a:br>
            <a:r>
              <a:rPr b="1" lang="en-GB" sz="1000">
                <a:solidFill>
                  <a:srgbClr val="9900FF"/>
                </a:solidFill>
                <a:latin typeface="Poppins"/>
                <a:ea typeface="Poppins"/>
                <a:cs typeface="Poppins"/>
                <a:sym typeface="Poppins"/>
              </a:rPr>
              <a:t>                   Data as a Product Mindset</a:t>
            </a:r>
            <a:endParaRPr b="1" sz="1000">
              <a:solidFill>
                <a:srgbClr val="9900FF"/>
              </a:solidFill>
              <a:latin typeface="Poppins"/>
              <a:ea typeface="Poppins"/>
              <a:cs typeface="Poppins"/>
              <a:sym typeface="Poppins"/>
            </a:endParaRPr>
          </a:p>
        </p:txBody>
      </p:sp>
      <p:pic>
        <p:nvPicPr>
          <p:cNvPr id="241" name="Google Shape;241;p25" title="check.png"/>
          <p:cNvPicPr preferRelativeResize="0"/>
          <p:nvPr/>
        </p:nvPicPr>
        <p:blipFill>
          <a:blip r:embed="rId4">
            <a:alphaModFix/>
          </a:blip>
          <a:stretch>
            <a:fillRect/>
          </a:stretch>
        </p:blipFill>
        <p:spPr>
          <a:xfrm>
            <a:off x="419450" y="2650872"/>
            <a:ext cx="315375" cy="315375"/>
          </a:xfrm>
          <a:prstGeom prst="rect">
            <a:avLst/>
          </a:prstGeom>
          <a:noFill/>
          <a:ln>
            <a:noFill/>
          </a:ln>
        </p:spPr>
      </p:pic>
      <p:sp>
        <p:nvSpPr>
          <p:cNvPr id="242" name="Google Shape;242;p25"/>
          <p:cNvSpPr/>
          <p:nvPr/>
        </p:nvSpPr>
        <p:spPr>
          <a:xfrm>
            <a:off x="332125" y="3632575"/>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Data Enablement Focus:</a:t>
            </a:r>
            <a:endParaRPr b="1" sz="1500">
              <a:solidFill>
                <a:srgbClr val="FFE599"/>
              </a:solidFill>
              <a:latin typeface="Poppins"/>
              <a:ea typeface="Poppins"/>
              <a:cs typeface="Poppins"/>
              <a:sym typeface="Poppins"/>
            </a:endParaRPr>
          </a:p>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a:t>
            </a:r>
            <a:r>
              <a:rPr b="1" lang="en-GB" sz="1000">
                <a:solidFill>
                  <a:srgbClr val="9900FF"/>
                </a:solidFill>
                <a:latin typeface="Poppins"/>
                <a:ea typeface="Poppins"/>
                <a:cs typeface="Poppins"/>
                <a:sym typeface="Poppins"/>
              </a:rPr>
              <a:t>Curated data sets | Ready-to-use dashboards |    </a:t>
            </a:r>
            <a:br>
              <a:rPr b="1" lang="en-GB" sz="1000">
                <a:solidFill>
                  <a:srgbClr val="9900FF"/>
                </a:solidFill>
                <a:latin typeface="Poppins"/>
                <a:ea typeface="Poppins"/>
                <a:cs typeface="Poppins"/>
                <a:sym typeface="Poppins"/>
              </a:rPr>
            </a:br>
            <a:r>
              <a:rPr b="1" lang="en-GB" sz="1000">
                <a:solidFill>
                  <a:srgbClr val="9900FF"/>
                </a:solidFill>
                <a:latin typeface="Poppins"/>
                <a:ea typeface="Poppins"/>
                <a:cs typeface="Poppins"/>
                <a:sym typeface="Poppins"/>
              </a:rPr>
              <a:t>                Data Literacy Pilot fostering self-service Analytics</a:t>
            </a:r>
            <a:endParaRPr b="1" sz="1000">
              <a:solidFill>
                <a:srgbClr val="9900FF"/>
              </a:solidFill>
              <a:latin typeface="Poppins"/>
              <a:ea typeface="Poppins"/>
              <a:cs typeface="Poppins"/>
              <a:sym typeface="Poppins"/>
            </a:endParaRPr>
          </a:p>
        </p:txBody>
      </p:sp>
      <p:pic>
        <p:nvPicPr>
          <p:cNvPr id="243" name="Google Shape;243;p25" title="check.png"/>
          <p:cNvPicPr preferRelativeResize="0"/>
          <p:nvPr/>
        </p:nvPicPr>
        <p:blipFill>
          <a:blip r:embed="rId4">
            <a:alphaModFix/>
          </a:blip>
          <a:stretch>
            <a:fillRect/>
          </a:stretch>
        </p:blipFill>
        <p:spPr>
          <a:xfrm>
            <a:off x="419450" y="3969272"/>
            <a:ext cx="315375" cy="315375"/>
          </a:xfrm>
          <a:prstGeom prst="rect">
            <a:avLst/>
          </a:prstGeom>
          <a:noFill/>
          <a:ln>
            <a:noFill/>
          </a:ln>
        </p:spPr>
      </p:pic>
      <p:pic>
        <p:nvPicPr>
          <p:cNvPr id="244" name="Google Shape;244;p25" title="badge.png"/>
          <p:cNvPicPr preferRelativeResize="0"/>
          <p:nvPr/>
        </p:nvPicPr>
        <p:blipFill>
          <a:blip r:embed="rId5">
            <a:alphaModFix/>
          </a:blip>
          <a:stretch>
            <a:fillRect/>
          </a:stretch>
        </p:blipFill>
        <p:spPr>
          <a:xfrm>
            <a:off x="7421025" y="4679175"/>
            <a:ext cx="428550" cy="428550"/>
          </a:xfrm>
          <a:prstGeom prst="rect">
            <a:avLst/>
          </a:prstGeom>
          <a:noFill/>
          <a:ln>
            <a:noFill/>
          </a:ln>
        </p:spPr>
      </p:pic>
      <p:pic>
        <p:nvPicPr>
          <p:cNvPr id="245" name="Google Shape;245;p25" title="wall.png"/>
          <p:cNvPicPr preferRelativeResize="0"/>
          <p:nvPr/>
        </p:nvPicPr>
        <p:blipFill>
          <a:blip r:embed="rId6">
            <a:alphaModFix/>
          </a:blip>
          <a:stretch>
            <a:fillRect/>
          </a:stretch>
        </p:blipFill>
        <p:spPr>
          <a:xfrm flipH="1">
            <a:off x="7421025" y="4284650"/>
            <a:ext cx="363700" cy="363700"/>
          </a:xfrm>
          <a:prstGeom prst="rect">
            <a:avLst/>
          </a:prstGeom>
          <a:noFill/>
          <a:ln>
            <a:noFill/>
          </a:ln>
        </p:spPr>
      </p:pic>
      <p:sp>
        <p:nvSpPr>
          <p:cNvPr id="246" name="Google Shape;246;p25"/>
          <p:cNvSpPr txBox="1"/>
          <p:nvPr/>
        </p:nvSpPr>
        <p:spPr>
          <a:xfrm>
            <a:off x="7807100" y="4308850"/>
            <a:ext cx="12750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Foundational</a:t>
            </a:r>
            <a:endParaRPr b="1" sz="1000">
              <a:solidFill>
                <a:schemeClr val="lt1"/>
              </a:solidFill>
              <a:latin typeface="Poppins"/>
              <a:ea typeface="Poppins"/>
              <a:cs typeface="Poppins"/>
              <a:sym typeface="Poppins"/>
            </a:endParaRPr>
          </a:p>
        </p:txBody>
      </p:sp>
      <p:sp>
        <p:nvSpPr>
          <p:cNvPr id="247" name="Google Shape;247;p25"/>
          <p:cNvSpPr txBox="1"/>
          <p:nvPr/>
        </p:nvSpPr>
        <p:spPr>
          <a:xfrm>
            <a:off x="7807100" y="4679175"/>
            <a:ext cx="13074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Short-term wins</a:t>
            </a:r>
            <a:endParaRPr b="1" sz="1000">
              <a:solidFill>
                <a:schemeClr val="lt1"/>
              </a:solidFill>
              <a:latin typeface="Poppins"/>
              <a:ea typeface="Poppins"/>
              <a:cs typeface="Poppins"/>
              <a:sym typeface="Poppins"/>
            </a:endParaRPr>
          </a:p>
        </p:txBody>
      </p:sp>
      <p:pic>
        <p:nvPicPr>
          <p:cNvPr id="248" name="Google Shape;248;p25" title="wall.png"/>
          <p:cNvPicPr preferRelativeResize="0"/>
          <p:nvPr/>
        </p:nvPicPr>
        <p:blipFill>
          <a:blip r:embed="rId6">
            <a:alphaModFix/>
          </a:blip>
          <a:stretch>
            <a:fillRect/>
          </a:stretch>
        </p:blipFill>
        <p:spPr>
          <a:xfrm flipH="1">
            <a:off x="4294575" y="1169737"/>
            <a:ext cx="363700" cy="363700"/>
          </a:xfrm>
          <a:prstGeom prst="rect">
            <a:avLst/>
          </a:prstGeom>
          <a:noFill/>
          <a:ln>
            <a:noFill/>
          </a:ln>
        </p:spPr>
      </p:pic>
      <p:pic>
        <p:nvPicPr>
          <p:cNvPr id="249" name="Google Shape;249;p25" title="badge.png"/>
          <p:cNvPicPr preferRelativeResize="0"/>
          <p:nvPr/>
        </p:nvPicPr>
        <p:blipFill>
          <a:blip r:embed="rId5">
            <a:alphaModFix/>
          </a:blip>
          <a:stretch>
            <a:fillRect/>
          </a:stretch>
        </p:blipFill>
        <p:spPr>
          <a:xfrm>
            <a:off x="4357725" y="4123987"/>
            <a:ext cx="428550" cy="428550"/>
          </a:xfrm>
          <a:prstGeom prst="rect">
            <a:avLst/>
          </a:prstGeom>
          <a:noFill/>
          <a:ln>
            <a:noFill/>
          </a:ln>
        </p:spPr>
      </p:pic>
      <p:pic>
        <p:nvPicPr>
          <p:cNvPr id="250" name="Google Shape;250;p25" title="badge.png"/>
          <p:cNvPicPr preferRelativeResize="0"/>
          <p:nvPr/>
        </p:nvPicPr>
        <p:blipFill>
          <a:blip r:embed="rId5">
            <a:alphaModFix/>
          </a:blip>
          <a:stretch>
            <a:fillRect/>
          </a:stretch>
        </p:blipFill>
        <p:spPr>
          <a:xfrm>
            <a:off x="4319600" y="2843700"/>
            <a:ext cx="428550" cy="428550"/>
          </a:xfrm>
          <a:prstGeom prst="rect">
            <a:avLst/>
          </a:prstGeom>
          <a:noFill/>
          <a:ln>
            <a:noFill/>
          </a:ln>
        </p:spPr>
      </p:pic>
      <p:pic>
        <p:nvPicPr>
          <p:cNvPr id="251" name="Google Shape;251;p25" title="wall.png"/>
          <p:cNvPicPr preferRelativeResize="0"/>
          <p:nvPr/>
        </p:nvPicPr>
        <p:blipFill>
          <a:blip r:embed="rId6">
            <a:alphaModFix/>
          </a:blip>
          <a:stretch>
            <a:fillRect/>
          </a:stretch>
        </p:blipFill>
        <p:spPr>
          <a:xfrm flipH="1">
            <a:off x="4319600" y="2480000"/>
            <a:ext cx="363700" cy="363700"/>
          </a:xfrm>
          <a:prstGeom prst="rect">
            <a:avLst/>
          </a:prstGeom>
          <a:noFill/>
          <a:ln>
            <a:noFill/>
          </a:ln>
        </p:spPr>
      </p:pic>
      <p:pic>
        <p:nvPicPr>
          <p:cNvPr id="252" name="Google Shape;252;p25" title="wall.png"/>
          <p:cNvPicPr preferRelativeResize="0"/>
          <p:nvPr/>
        </p:nvPicPr>
        <p:blipFill>
          <a:blip r:embed="rId6">
            <a:alphaModFix/>
          </a:blip>
          <a:stretch>
            <a:fillRect/>
          </a:stretch>
        </p:blipFill>
        <p:spPr>
          <a:xfrm flipH="1">
            <a:off x="4390150" y="3726750"/>
            <a:ext cx="363700" cy="363700"/>
          </a:xfrm>
          <a:prstGeom prst="rect">
            <a:avLst/>
          </a:prstGeom>
          <a:noFill/>
          <a:ln>
            <a:noFill/>
          </a:ln>
        </p:spPr>
      </p:pic>
      <p:cxnSp>
        <p:nvCxnSpPr>
          <p:cNvPr id="253" name="Google Shape;253;p25"/>
          <p:cNvCxnSpPr/>
          <p:nvPr/>
        </p:nvCxnSpPr>
        <p:spPr>
          <a:xfrm flipH="1" rot="10800000">
            <a:off x="4823413" y="1402575"/>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254" name="Google Shape;254;p25"/>
          <p:cNvSpPr/>
          <p:nvPr/>
        </p:nvSpPr>
        <p:spPr>
          <a:xfrm>
            <a:off x="6060925" y="998425"/>
            <a:ext cx="1647600" cy="77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Synergies</a:t>
            </a:r>
            <a:r>
              <a:rPr lang="en-GB" sz="1000">
                <a:latin typeface="Poppins"/>
                <a:ea typeface="Poppins"/>
                <a:cs typeface="Poppins"/>
                <a:sym typeface="Poppins"/>
              </a:rPr>
              <a:t> gained, community of experts, </a:t>
            </a:r>
            <a:r>
              <a:rPr b="1" lang="en-GB" sz="1000">
                <a:latin typeface="Poppins"/>
                <a:ea typeface="Poppins"/>
                <a:cs typeface="Poppins"/>
                <a:sym typeface="Poppins"/>
              </a:rPr>
              <a:t>shared Dashboards</a:t>
            </a:r>
            <a:r>
              <a:rPr lang="en-GB" sz="1000">
                <a:latin typeface="Poppins"/>
                <a:ea typeface="Poppins"/>
                <a:cs typeface="Poppins"/>
                <a:sym typeface="Poppins"/>
              </a:rPr>
              <a:t> </a:t>
            </a:r>
            <a:endParaRPr sz="1000">
              <a:latin typeface="Poppins"/>
              <a:ea typeface="Poppins"/>
              <a:cs typeface="Poppins"/>
              <a:sym typeface="Poppins"/>
            </a:endParaRPr>
          </a:p>
        </p:txBody>
      </p:sp>
      <p:cxnSp>
        <p:nvCxnSpPr>
          <p:cNvPr id="255" name="Google Shape;255;p25"/>
          <p:cNvCxnSpPr/>
          <p:nvPr/>
        </p:nvCxnSpPr>
        <p:spPr>
          <a:xfrm flipH="1" rot="10800000">
            <a:off x="4865113" y="2860150"/>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256" name="Google Shape;256;p25"/>
          <p:cNvSpPr/>
          <p:nvPr/>
        </p:nvSpPr>
        <p:spPr>
          <a:xfrm>
            <a:off x="6102625" y="2272450"/>
            <a:ext cx="1647600" cy="77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Reduced efforts</a:t>
            </a:r>
            <a:r>
              <a:rPr lang="en-GB" sz="1000">
                <a:latin typeface="Poppins"/>
                <a:ea typeface="Poppins"/>
                <a:cs typeface="Poppins"/>
                <a:sym typeface="Poppins"/>
              </a:rPr>
              <a:t> from </a:t>
            </a:r>
            <a:r>
              <a:rPr b="1" lang="en-GB" sz="1000">
                <a:latin typeface="Poppins"/>
                <a:ea typeface="Poppins"/>
                <a:cs typeface="Poppins"/>
                <a:sym typeface="Poppins"/>
              </a:rPr>
              <a:t>Analytics</a:t>
            </a:r>
            <a:r>
              <a:rPr lang="en-GB" sz="1000">
                <a:latin typeface="Poppins"/>
                <a:ea typeface="Poppins"/>
                <a:cs typeface="Poppins"/>
                <a:sym typeface="Poppins"/>
              </a:rPr>
              <a:t> in requirements translation</a:t>
            </a:r>
            <a:endParaRPr sz="1000">
              <a:latin typeface="Poppins"/>
              <a:ea typeface="Poppins"/>
              <a:cs typeface="Poppins"/>
              <a:sym typeface="Poppins"/>
            </a:endParaRPr>
          </a:p>
        </p:txBody>
      </p:sp>
      <p:cxnSp>
        <p:nvCxnSpPr>
          <p:cNvPr id="257" name="Google Shape;257;p25"/>
          <p:cNvCxnSpPr/>
          <p:nvPr/>
        </p:nvCxnSpPr>
        <p:spPr>
          <a:xfrm flipH="1" rot="10800000">
            <a:off x="4893550" y="3931038"/>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258" name="Google Shape;258;p25"/>
          <p:cNvSpPr/>
          <p:nvPr/>
        </p:nvSpPr>
        <p:spPr>
          <a:xfrm>
            <a:off x="6102613" y="3435113"/>
            <a:ext cx="1647600" cy="77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28% uplift </a:t>
            </a:r>
            <a:r>
              <a:rPr lang="en-GB" sz="1000">
                <a:latin typeface="Poppins"/>
                <a:ea typeface="Poppins"/>
                <a:cs typeface="Poppins"/>
                <a:sym typeface="Poppins"/>
              </a:rPr>
              <a:t>in report automation capabilities</a:t>
            </a:r>
            <a:endParaRPr sz="1000">
              <a:latin typeface="Poppins"/>
              <a:ea typeface="Poppins"/>
              <a:cs typeface="Poppins"/>
              <a:sym typeface="Poppins"/>
            </a:endParaRPr>
          </a:p>
        </p:txBody>
      </p:sp>
      <p:pic>
        <p:nvPicPr>
          <p:cNvPr id="259" name="Google Shape;259;p25"/>
          <p:cNvPicPr preferRelativeResize="0"/>
          <p:nvPr/>
        </p:nvPicPr>
        <p:blipFill rotWithShape="1">
          <a:blip r:embed="rId7">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26"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65" name="Google Shape;265;p26"/>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DATA ENABLEMENT SETUP</a:t>
            </a:r>
            <a:endParaRPr b="1" sz="2500">
              <a:solidFill>
                <a:schemeClr val="lt1"/>
              </a:solidFill>
              <a:latin typeface="Poppins"/>
              <a:ea typeface="Poppins"/>
              <a:cs typeface="Poppins"/>
              <a:sym typeface="Poppins"/>
            </a:endParaRPr>
          </a:p>
        </p:txBody>
      </p:sp>
      <p:sp>
        <p:nvSpPr>
          <p:cNvPr id="266" name="Google Shape;266;p26"/>
          <p:cNvSpPr/>
          <p:nvPr/>
        </p:nvSpPr>
        <p:spPr>
          <a:xfrm>
            <a:off x="323375" y="2717625"/>
            <a:ext cx="8553000" cy="2021400"/>
          </a:xfrm>
          <a:prstGeom prst="roundRect">
            <a:avLst>
              <a:gd fmla="val 16667" name="adj"/>
            </a:avLst>
          </a:prstGeom>
          <a:solidFill>
            <a:srgbClr val="EEEEEE">
              <a:alpha val="7000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7" name="Google Shape;267;p26" title="man (1).png"/>
          <p:cNvPicPr preferRelativeResize="0"/>
          <p:nvPr/>
        </p:nvPicPr>
        <p:blipFill>
          <a:blip r:embed="rId4">
            <a:alphaModFix/>
          </a:blip>
          <a:stretch>
            <a:fillRect/>
          </a:stretch>
        </p:blipFill>
        <p:spPr>
          <a:xfrm>
            <a:off x="7424325" y="3765638"/>
            <a:ext cx="561600" cy="612000"/>
          </a:xfrm>
          <a:prstGeom prst="rect">
            <a:avLst/>
          </a:prstGeom>
          <a:noFill/>
          <a:ln>
            <a:noFill/>
          </a:ln>
        </p:spPr>
      </p:pic>
      <p:pic>
        <p:nvPicPr>
          <p:cNvPr id="268" name="Google Shape;268;p26" title="woman (2).png"/>
          <p:cNvPicPr preferRelativeResize="0"/>
          <p:nvPr/>
        </p:nvPicPr>
        <p:blipFill>
          <a:blip r:embed="rId5">
            <a:alphaModFix/>
          </a:blip>
          <a:stretch>
            <a:fillRect/>
          </a:stretch>
        </p:blipFill>
        <p:spPr>
          <a:xfrm>
            <a:off x="915838" y="3765638"/>
            <a:ext cx="561600" cy="612000"/>
          </a:xfrm>
          <a:prstGeom prst="rect">
            <a:avLst/>
          </a:prstGeom>
          <a:noFill/>
          <a:ln>
            <a:noFill/>
          </a:ln>
        </p:spPr>
      </p:pic>
      <p:sp>
        <p:nvSpPr>
          <p:cNvPr id="269" name="Google Shape;269;p26"/>
          <p:cNvSpPr txBox="1"/>
          <p:nvPr/>
        </p:nvSpPr>
        <p:spPr>
          <a:xfrm>
            <a:off x="624613" y="4377650"/>
            <a:ext cx="17283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FF"/>
                </a:solidFill>
                <a:latin typeface="Poppins"/>
                <a:ea typeface="Poppins"/>
                <a:cs typeface="Poppins"/>
                <a:sym typeface="Poppins"/>
              </a:rPr>
              <a:t>Data Literacy </a:t>
            </a:r>
            <a:endParaRPr b="1" sz="1200">
              <a:solidFill>
                <a:srgbClr val="9900FF"/>
              </a:solidFill>
              <a:latin typeface="Poppins"/>
              <a:ea typeface="Poppins"/>
              <a:cs typeface="Poppins"/>
              <a:sym typeface="Poppins"/>
            </a:endParaRPr>
          </a:p>
        </p:txBody>
      </p:sp>
      <p:sp>
        <p:nvSpPr>
          <p:cNvPr id="270" name="Google Shape;270;p26"/>
          <p:cNvSpPr txBox="1"/>
          <p:nvPr/>
        </p:nvSpPr>
        <p:spPr>
          <a:xfrm>
            <a:off x="6740000" y="4377650"/>
            <a:ext cx="25653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FF"/>
                </a:solidFill>
                <a:latin typeface="Poppins"/>
                <a:ea typeface="Poppins"/>
                <a:cs typeface="Poppins"/>
                <a:sym typeface="Poppins"/>
              </a:rPr>
              <a:t>Data Transformation </a:t>
            </a:r>
            <a:br>
              <a:rPr b="1" lang="en-GB" sz="1200">
                <a:solidFill>
                  <a:srgbClr val="9900FF"/>
                </a:solidFill>
                <a:latin typeface="Poppins"/>
                <a:ea typeface="Poppins"/>
                <a:cs typeface="Poppins"/>
                <a:sym typeface="Poppins"/>
              </a:rPr>
            </a:br>
            <a:endParaRPr b="1" sz="1200">
              <a:solidFill>
                <a:srgbClr val="9900FF"/>
              </a:solidFill>
              <a:latin typeface="Poppins"/>
              <a:ea typeface="Poppins"/>
              <a:cs typeface="Poppins"/>
              <a:sym typeface="Poppins"/>
            </a:endParaRPr>
          </a:p>
        </p:txBody>
      </p:sp>
      <p:pic>
        <p:nvPicPr>
          <p:cNvPr id="271" name="Google Shape;271;p26" title="woman (3).png"/>
          <p:cNvPicPr preferRelativeResize="0"/>
          <p:nvPr/>
        </p:nvPicPr>
        <p:blipFill>
          <a:blip r:embed="rId6">
            <a:alphaModFix/>
          </a:blip>
          <a:stretch>
            <a:fillRect/>
          </a:stretch>
        </p:blipFill>
        <p:spPr>
          <a:xfrm>
            <a:off x="3276463" y="3765638"/>
            <a:ext cx="561600" cy="612000"/>
          </a:xfrm>
          <a:prstGeom prst="rect">
            <a:avLst/>
          </a:prstGeom>
          <a:noFill/>
          <a:ln>
            <a:noFill/>
          </a:ln>
        </p:spPr>
      </p:pic>
      <p:sp>
        <p:nvSpPr>
          <p:cNvPr id="272" name="Google Shape;272;p26"/>
          <p:cNvSpPr txBox="1"/>
          <p:nvPr/>
        </p:nvSpPr>
        <p:spPr>
          <a:xfrm>
            <a:off x="3212613" y="4377650"/>
            <a:ext cx="25653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FF"/>
                </a:solidFill>
                <a:latin typeface="Poppins"/>
                <a:ea typeface="Poppins"/>
                <a:cs typeface="Poppins"/>
                <a:sym typeface="Poppins"/>
              </a:rPr>
              <a:t>Process </a:t>
            </a:r>
            <a:endParaRPr b="1" sz="1200">
              <a:solidFill>
                <a:srgbClr val="9900FF"/>
              </a:solidFill>
              <a:latin typeface="Poppins"/>
              <a:ea typeface="Poppins"/>
              <a:cs typeface="Poppins"/>
              <a:sym typeface="Poppins"/>
            </a:endParaRPr>
          </a:p>
        </p:txBody>
      </p:sp>
      <p:sp>
        <p:nvSpPr>
          <p:cNvPr id="273" name="Google Shape;273;p26"/>
          <p:cNvSpPr txBox="1"/>
          <p:nvPr/>
        </p:nvSpPr>
        <p:spPr>
          <a:xfrm>
            <a:off x="5110050" y="4377650"/>
            <a:ext cx="25653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FF"/>
                </a:solidFill>
                <a:latin typeface="Poppins"/>
                <a:ea typeface="Poppins"/>
                <a:cs typeface="Poppins"/>
                <a:sym typeface="Poppins"/>
              </a:rPr>
              <a:t>Looker/BI </a:t>
            </a:r>
            <a:endParaRPr b="1" sz="1200">
              <a:solidFill>
                <a:srgbClr val="9900FF"/>
              </a:solidFill>
              <a:latin typeface="Poppins"/>
              <a:ea typeface="Poppins"/>
              <a:cs typeface="Poppins"/>
              <a:sym typeface="Poppins"/>
            </a:endParaRPr>
          </a:p>
        </p:txBody>
      </p:sp>
      <p:pic>
        <p:nvPicPr>
          <p:cNvPr id="274" name="Google Shape;274;p26" title="man (2).png"/>
          <p:cNvPicPr preferRelativeResize="0"/>
          <p:nvPr/>
        </p:nvPicPr>
        <p:blipFill>
          <a:blip r:embed="rId7">
            <a:alphaModFix/>
          </a:blip>
          <a:stretch>
            <a:fillRect/>
          </a:stretch>
        </p:blipFill>
        <p:spPr>
          <a:xfrm>
            <a:off x="5266950" y="3765638"/>
            <a:ext cx="561600" cy="612000"/>
          </a:xfrm>
          <a:prstGeom prst="rect">
            <a:avLst/>
          </a:prstGeom>
          <a:noFill/>
          <a:ln>
            <a:noFill/>
          </a:ln>
        </p:spPr>
      </p:pic>
      <p:pic>
        <p:nvPicPr>
          <p:cNvPr id="275" name="Google Shape;275;p26" title="woman.png"/>
          <p:cNvPicPr preferRelativeResize="0"/>
          <p:nvPr/>
        </p:nvPicPr>
        <p:blipFill>
          <a:blip r:embed="rId8">
            <a:alphaModFix/>
          </a:blip>
          <a:stretch>
            <a:fillRect/>
          </a:stretch>
        </p:blipFill>
        <p:spPr>
          <a:xfrm>
            <a:off x="2051320" y="2717625"/>
            <a:ext cx="562679" cy="611700"/>
          </a:xfrm>
          <a:prstGeom prst="rect">
            <a:avLst/>
          </a:prstGeom>
          <a:noFill/>
          <a:ln>
            <a:noFill/>
          </a:ln>
        </p:spPr>
      </p:pic>
      <p:pic>
        <p:nvPicPr>
          <p:cNvPr id="276" name="Google Shape;276;p26" title="man.png"/>
          <p:cNvPicPr preferRelativeResize="0"/>
          <p:nvPr/>
        </p:nvPicPr>
        <p:blipFill>
          <a:blip r:embed="rId9">
            <a:alphaModFix/>
          </a:blip>
          <a:stretch>
            <a:fillRect/>
          </a:stretch>
        </p:blipFill>
        <p:spPr>
          <a:xfrm>
            <a:off x="6544650" y="2717625"/>
            <a:ext cx="561600" cy="612000"/>
          </a:xfrm>
          <a:prstGeom prst="rect">
            <a:avLst/>
          </a:prstGeom>
          <a:noFill/>
          <a:ln>
            <a:noFill/>
          </a:ln>
        </p:spPr>
      </p:pic>
      <p:sp>
        <p:nvSpPr>
          <p:cNvPr id="277" name="Google Shape;277;p26"/>
          <p:cNvSpPr txBox="1"/>
          <p:nvPr/>
        </p:nvSpPr>
        <p:spPr>
          <a:xfrm>
            <a:off x="1793500" y="3397875"/>
            <a:ext cx="17283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FF"/>
                </a:solidFill>
                <a:latin typeface="Poppins"/>
                <a:ea typeface="Poppins"/>
                <a:cs typeface="Poppins"/>
                <a:sym typeface="Poppins"/>
              </a:rPr>
              <a:t>Data Product</a:t>
            </a:r>
            <a:br>
              <a:rPr b="1" lang="en-GB" sz="1200">
                <a:solidFill>
                  <a:srgbClr val="9900FF"/>
                </a:solidFill>
                <a:latin typeface="Poppins"/>
                <a:ea typeface="Poppins"/>
                <a:cs typeface="Poppins"/>
                <a:sym typeface="Poppins"/>
              </a:rPr>
            </a:br>
            <a:r>
              <a:rPr b="1" lang="en-GB" sz="1200">
                <a:solidFill>
                  <a:srgbClr val="9900FF"/>
                </a:solidFill>
                <a:latin typeface="Poppins"/>
                <a:ea typeface="Poppins"/>
                <a:cs typeface="Poppins"/>
                <a:sym typeface="Poppins"/>
              </a:rPr>
              <a:t> </a:t>
            </a:r>
            <a:endParaRPr b="1" sz="1200">
              <a:solidFill>
                <a:srgbClr val="9900FF"/>
              </a:solidFill>
              <a:latin typeface="Poppins"/>
              <a:ea typeface="Poppins"/>
              <a:cs typeface="Poppins"/>
              <a:sym typeface="Poppins"/>
            </a:endParaRPr>
          </a:p>
        </p:txBody>
      </p:sp>
      <p:sp>
        <p:nvSpPr>
          <p:cNvPr id="278" name="Google Shape;278;p26"/>
          <p:cNvSpPr txBox="1"/>
          <p:nvPr/>
        </p:nvSpPr>
        <p:spPr>
          <a:xfrm>
            <a:off x="6072654" y="3397875"/>
            <a:ext cx="1728300" cy="4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9900FF"/>
                </a:solidFill>
                <a:latin typeface="Poppins"/>
                <a:ea typeface="Poppins"/>
                <a:cs typeface="Poppins"/>
                <a:sym typeface="Poppins"/>
              </a:rPr>
              <a:t>Data Product </a:t>
            </a:r>
            <a:br>
              <a:rPr b="1" lang="en-GB" sz="1200">
                <a:solidFill>
                  <a:srgbClr val="9900FF"/>
                </a:solidFill>
                <a:latin typeface="Poppins"/>
                <a:ea typeface="Poppins"/>
                <a:cs typeface="Poppins"/>
                <a:sym typeface="Poppins"/>
              </a:rPr>
            </a:br>
            <a:endParaRPr b="1" sz="1200">
              <a:solidFill>
                <a:srgbClr val="9900FF"/>
              </a:solidFill>
              <a:latin typeface="Poppins"/>
              <a:ea typeface="Poppins"/>
              <a:cs typeface="Poppins"/>
              <a:sym typeface="Poppins"/>
            </a:endParaRPr>
          </a:p>
        </p:txBody>
      </p:sp>
      <p:sp>
        <p:nvSpPr>
          <p:cNvPr id="279" name="Google Shape;279;p26"/>
          <p:cNvSpPr/>
          <p:nvPr/>
        </p:nvSpPr>
        <p:spPr>
          <a:xfrm>
            <a:off x="188475" y="1210625"/>
            <a:ext cx="1419000" cy="1084200"/>
          </a:xfrm>
          <a:prstGeom prst="ellipse">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E599"/>
                </a:solidFill>
                <a:latin typeface="Poppins"/>
                <a:ea typeface="Poppins"/>
                <a:cs typeface="Poppins"/>
                <a:sym typeface="Poppins"/>
              </a:rPr>
              <a:t>Business Cluster</a:t>
            </a:r>
            <a:r>
              <a:rPr b="1" lang="en-GB">
                <a:latin typeface="Poppins"/>
                <a:ea typeface="Poppins"/>
                <a:cs typeface="Poppins"/>
                <a:sym typeface="Poppins"/>
              </a:rPr>
              <a:t> </a:t>
            </a:r>
            <a:endParaRPr b="1">
              <a:latin typeface="Poppins"/>
              <a:ea typeface="Poppins"/>
              <a:cs typeface="Poppins"/>
              <a:sym typeface="Poppins"/>
            </a:endParaRPr>
          </a:p>
        </p:txBody>
      </p:sp>
      <p:sp>
        <p:nvSpPr>
          <p:cNvPr id="280" name="Google Shape;280;p26"/>
          <p:cNvSpPr/>
          <p:nvPr/>
        </p:nvSpPr>
        <p:spPr>
          <a:xfrm>
            <a:off x="7675350" y="994938"/>
            <a:ext cx="1419000" cy="1084200"/>
          </a:xfrm>
          <a:prstGeom prst="ellipse">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E599"/>
                </a:solidFill>
                <a:latin typeface="Poppins"/>
                <a:ea typeface="Poppins"/>
                <a:cs typeface="Poppins"/>
                <a:sym typeface="Poppins"/>
              </a:rPr>
              <a:t>Business Cluster </a:t>
            </a:r>
            <a:endParaRPr b="1">
              <a:solidFill>
                <a:srgbClr val="FFE599"/>
              </a:solidFill>
              <a:latin typeface="Poppins"/>
              <a:ea typeface="Poppins"/>
              <a:cs typeface="Poppins"/>
              <a:sym typeface="Poppins"/>
            </a:endParaRPr>
          </a:p>
        </p:txBody>
      </p:sp>
      <p:cxnSp>
        <p:nvCxnSpPr>
          <p:cNvPr id="281" name="Google Shape;281;p26"/>
          <p:cNvCxnSpPr>
            <a:stCxn id="276" idx="3"/>
            <a:endCxn id="280" idx="2"/>
          </p:cNvCxnSpPr>
          <p:nvPr/>
        </p:nvCxnSpPr>
        <p:spPr>
          <a:xfrm flipH="1" rot="10800000">
            <a:off x="7106250" y="1537125"/>
            <a:ext cx="569100" cy="1486500"/>
          </a:xfrm>
          <a:prstGeom prst="straightConnector1">
            <a:avLst/>
          </a:prstGeom>
          <a:noFill/>
          <a:ln cap="flat" cmpd="sng" w="38100">
            <a:solidFill>
              <a:srgbClr val="F1C232"/>
            </a:solidFill>
            <a:prstDash val="dash"/>
            <a:round/>
            <a:headEnd len="med" w="med" type="none"/>
            <a:tailEnd len="med" w="med" type="none"/>
          </a:ln>
        </p:spPr>
      </p:cxnSp>
      <p:cxnSp>
        <p:nvCxnSpPr>
          <p:cNvPr id="282" name="Google Shape;282;p26"/>
          <p:cNvCxnSpPr>
            <a:stCxn id="275" idx="1"/>
            <a:endCxn id="279" idx="6"/>
          </p:cNvCxnSpPr>
          <p:nvPr/>
        </p:nvCxnSpPr>
        <p:spPr>
          <a:xfrm rot="10800000">
            <a:off x="1607620" y="1752675"/>
            <a:ext cx="443700" cy="1270800"/>
          </a:xfrm>
          <a:prstGeom prst="straightConnector1">
            <a:avLst/>
          </a:prstGeom>
          <a:noFill/>
          <a:ln cap="flat" cmpd="sng" w="38100">
            <a:solidFill>
              <a:srgbClr val="F1C232"/>
            </a:solidFill>
            <a:prstDash val="dash"/>
            <a:round/>
            <a:headEnd len="med" w="med" type="none"/>
            <a:tailEnd len="med" w="med" type="none"/>
          </a:ln>
        </p:spPr>
      </p:cxnSp>
      <p:pic>
        <p:nvPicPr>
          <p:cNvPr id="283" name="Google Shape;283;p26"/>
          <p:cNvPicPr preferRelativeResize="0"/>
          <p:nvPr/>
        </p:nvPicPr>
        <p:blipFill rotWithShape="1">
          <a:blip r:embed="rId10">
            <a:alphaModFix/>
          </a:blip>
          <a:srcRect b="32423" l="0" r="0" t="0"/>
          <a:stretch/>
        </p:blipFill>
        <p:spPr>
          <a:xfrm>
            <a:off x="7834938" y="0"/>
            <a:ext cx="1298375" cy="331675"/>
          </a:xfrm>
          <a:prstGeom prst="rect">
            <a:avLst/>
          </a:prstGeom>
          <a:noFill/>
          <a:ln>
            <a:noFill/>
          </a:ln>
        </p:spPr>
      </p:pic>
      <p:sp>
        <p:nvSpPr>
          <p:cNvPr id="284" name="Google Shape;284;p26"/>
          <p:cNvSpPr/>
          <p:nvPr/>
        </p:nvSpPr>
        <p:spPr>
          <a:xfrm>
            <a:off x="3276475" y="1360450"/>
            <a:ext cx="2729100" cy="1211400"/>
          </a:xfrm>
          <a:prstGeom prst="roundRect">
            <a:avLst>
              <a:gd fmla="val 16667" name="adj"/>
            </a:avLst>
          </a:prstGeom>
          <a:solidFill>
            <a:srgbClr val="EEEEEE">
              <a:alpha val="7000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26"/>
          <p:cNvSpPr txBox="1"/>
          <p:nvPr/>
        </p:nvSpPr>
        <p:spPr>
          <a:xfrm>
            <a:off x="3609059" y="2787975"/>
            <a:ext cx="2358900" cy="2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980000"/>
                </a:solidFill>
                <a:latin typeface="Poppins"/>
                <a:ea typeface="Poppins"/>
                <a:cs typeface="Poppins"/>
                <a:sym typeface="Poppins"/>
              </a:rPr>
              <a:t>Data Strategy Team</a:t>
            </a:r>
            <a:endParaRPr b="1" sz="1000">
              <a:solidFill>
                <a:srgbClr val="980000"/>
              </a:solidFill>
              <a:latin typeface="Poppins"/>
              <a:ea typeface="Poppins"/>
              <a:cs typeface="Poppins"/>
              <a:sym typeface="Poppins"/>
            </a:endParaRPr>
          </a:p>
        </p:txBody>
      </p:sp>
      <p:sp>
        <p:nvSpPr>
          <p:cNvPr id="286" name="Google Shape;286;p26"/>
          <p:cNvSpPr txBox="1"/>
          <p:nvPr/>
        </p:nvSpPr>
        <p:spPr>
          <a:xfrm>
            <a:off x="3667905" y="1360450"/>
            <a:ext cx="1947000" cy="2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980000"/>
                </a:solidFill>
                <a:latin typeface="Poppins"/>
                <a:ea typeface="Poppins"/>
                <a:cs typeface="Poppins"/>
                <a:sym typeface="Poppins"/>
              </a:rPr>
              <a:t>Data Engineering</a:t>
            </a:r>
            <a:r>
              <a:rPr b="1" lang="en-GB" sz="1000">
                <a:solidFill>
                  <a:srgbClr val="980000"/>
                </a:solidFill>
                <a:latin typeface="Poppins"/>
                <a:ea typeface="Poppins"/>
                <a:cs typeface="Poppins"/>
                <a:sym typeface="Poppins"/>
              </a:rPr>
              <a:t> Teams</a:t>
            </a:r>
            <a:endParaRPr b="1" sz="1000">
              <a:solidFill>
                <a:srgbClr val="980000"/>
              </a:solidFill>
              <a:latin typeface="Poppins"/>
              <a:ea typeface="Poppins"/>
              <a:cs typeface="Poppins"/>
              <a:sym typeface="Poppins"/>
            </a:endParaRPr>
          </a:p>
        </p:txBody>
      </p:sp>
      <p:pic>
        <p:nvPicPr>
          <p:cNvPr id="287" name="Google Shape;287;p26" title="teamwork.png"/>
          <p:cNvPicPr preferRelativeResize="0"/>
          <p:nvPr/>
        </p:nvPicPr>
        <p:blipFill>
          <a:blip r:embed="rId11">
            <a:alphaModFix/>
          </a:blip>
          <a:stretch>
            <a:fillRect/>
          </a:stretch>
        </p:blipFill>
        <p:spPr>
          <a:xfrm>
            <a:off x="3521788" y="1660150"/>
            <a:ext cx="561600" cy="612000"/>
          </a:xfrm>
          <a:prstGeom prst="rect">
            <a:avLst/>
          </a:prstGeom>
          <a:noFill/>
          <a:ln>
            <a:noFill/>
          </a:ln>
        </p:spPr>
      </p:pic>
      <p:pic>
        <p:nvPicPr>
          <p:cNvPr id="288" name="Google Shape;288;p26" title="teamwork.png"/>
          <p:cNvPicPr preferRelativeResize="0"/>
          <p:nvPr/>
        </p:nvPicPr>
        <p:blipFill>
          <a:blip r:embed="rId11">
            <a:alphaModFix/>
          </a:blip>
          <a:stretch>
            <a:fillRect/>
          </a:stretch>
        </p:blipFill>
        <p:spPr>
          <a:xfrm>
            <a:off x="5216313" y="1660150"/>
            <a:ext cx="561600" cy="612000"/>
          </a:xfrm>
          <a:prstGeom prst="rect">
            <a:avLst/>
          </a:prstGeom>
          <a:noFill/>
          <a:ln>
            <a:noFill/>
          </a:ln>
        </p:spPr>
      </p:pic>
      <p:cxnSp>
        <p:nvCxnSpPr>
          <p:cNvPr id="289" name="Google Shape;289;p26"/>
          <p:cNvCxnSpPr>
            <a:stCxn id="275" idx="3"/>
            <a:endCxn id="287" idx="1"/>
          </p:cNvCxnSpPr>
          <p:nvPr/>
        </p:nvCxnSpPr>
        <p:spPr>
          <a:xfrm flipH="1" rot="10800000">
            <a:off x="2613999" y="1966275"/>
            <a:ext cx="907800" cy="1057200"/>
          </a:xfrm>
          <a:prstGeom prst="straightConnector1">
            <a:avLst/>
          </a:prstGeom>
          <a:noFill/>
          <a:ln cap="flat" cmpd="sng" w="38100">
            <a:solidFill>
              <a:srgbClr val="F1C232"/>
            </a:solidFill>
            <a:prstDash val="dash"/>
            <a:round/>
            <a:headEnd len="med" w="med" type="none"/>
            <a:tailEnd len="med" w="med" type="none"/>
          </a:ln>
        </p:spPr>
      </p:cxnSp>
      <p:cxnSp>
        <p:nvCxnSpPr>
          <p:cNvPr id="290" name="Google Shape;290;p26"/>
          <p:cNvCxnSpPr>
            <a:stCxn id="287" idx="1"/>
            <a:endCxn id="279" idx="6"/>
          </p:cNvCxnSpPr>
          <p:nvPr/>
        </p:nvCxnSpPr>
        <p:spPr>
          <a:xfrm rot="10800000">
            <a:off x="1607488" y="1752850"/>
            <a:ext cx="1914300" cy="213300"/>
          </a:xfrm>
          <a:prstGeom prst="straightConnector1">
            <a:avLst/>
          </a:prstGeom>
          <a:noFill/>
          <a:ln cap="flat" cmpd="sng" w="38100">
            <a:solidFill>
              <a:srgbClr val="F1C232"/>
            </a:solidFill>
            <a:prstDash val="dash"/>
            <a:round/>
            <a:headEnd len="med" w="med" type="none"/>
            <a:tailEnd len="med" w="med" type="none"/>
          </a:ln>
        </p:spPr>
      </p:cxnSp>
      <p:cxnSp>
        <p:nvCxnSpPr>
          <p:cNvPr id="291" name="Google Shape;291;p26"/>
          <p:cNvCxnSpPr>
            <a:stCxn id="276" idx="1"/>
            <a:endCxn id="288" idx="3"/>
          </p:cNvCxnSpPr>
          <p:nvPr/>
        </p:nvCxnSpPr>
        <p:spPr>
          <a:xfrm rot="10800000">
            <a:off x="5777850" y="1966125"/>
            <a:ext cx="766800" cy="1057500"/>
          </a:xfrm>
          <a:prstGeom prst="straightConnector1">
            <a:avLst/>
          </a:prstGeom>
          <a:noFill/>
          <a:ln cap="flat" cmpd="sng" w="38100">
            <a:solidFill>
              <a:srgbClr val="F1C232"/>
            </a:solidFill>
            <a:prstDash val="dash"/>
            <a:round/>
            <a:headEnd len="med" w="med" type="none"/>
            <a:tailEnd len="med" w="med" type="none"/>
          </a:ln>
        </p:spPr>
      </p:cxnSp>
      <p:cxnSp>
        <p:nvCxnSpPr>
          <p:cNvPr id="292" name="Google Shape;292;p26"/>
          <p:cNvCxnSpPr>
            <a:stCxn id="280" idx="2"/>
            <a:endCxn id="288" idx="3"/>
          </p:cNvCxnSpPr>
          <p:nvPr/>
        </p:nvCxnSpPr>
        <p:spPr>
          <a:xfrm flipH="1">
            <a:off x="5777850" y="1537038"/>
            <a:ext cx="1897500" cy="429000"/>
          </a:xfrm>
          <a:prstGeom prst="straightConnector1">
            <a:avLst/>
          </a:prstGeom>
          <a:noFill/>
          <a:ln cap="flat" cmpd="sng" w="38100">
            <a:solidFill>
              <a:srgbClr val="F1C232"/>
            </a:solidFill>
            <a:prstDash val="dash"/>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27"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298" name="Google Shape;298;p27"/>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MEASURABILITY</a:t>
            </a:r>
            <a:endParaRPr b="1" sz="2500">
              <a:solidFill>
                <a:schemeClr val="lt1"/>
              </a:solidFill>
              <a:latin typeface="Poppins"/>
              <a:ea typeface="Poppins"/>
              <a:cs typeface="Poppins"/>
              <a:sym typeface="Poppins"/>
            </a:endParaRPr>
          </a:p>
        </p:txBody>
      </p:sp>
      <p:sp>
        <p:nvSpPr>
          <p:cNvPr id="299" name="Google Shape;299;p27"/>
          <p:cNvSpPr/>
          <p:nvPr/>
        </p:nvSpPr>
        <p:spPr>
          <a:xfrm>
            <a:off x="188475" y="1173738"/>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a:t>
            </a:r>
            <a:br>
              <a:rPr b="1" lang="en-GB" sz="1500">
                <a:solidFill>
                  <a:srgbClr val="FFE599"/>
                </a:solidFill>
                <a:latin typeface="Poppins"/>
                <a:ea typeface="Poppins"/>
                <a:cs typeface="Poppins"/>
                <a:sym typeface="Poppins"/>
              </a:rPr>
            </a:br>
            <a:r>
              <a:rPr b="1" lang="en-GB" sz="1500">
                <a:solidFill>
                  <a:srgbClr val="FFE599"/>
                </a:solidFill>
                <a:latin typeface="Poppins"/>
                <a:ea typeface="Poppins"/>
                <a:cs typeface="Poppins"/>
                <a:sym typeface="Poppins"/>
              </a:rPr>
              <a:t>              Data (Transformation) Score:</a:t>
            </a:r>
            <a:br>
              <a:rPr b="1" lang="en-GB" sz="1500">
                <a:solidFill>
                  <a:srgbClr val="FFE599"/>
                </a:solidFill>
                <a:latin typeface="Poppins"/>
                <a:ea typeface="Poppins"/>
                <a:cs typeface="Poppins"/>
                <a:sym typeface="Poppins"/>
              </a:rPr>
            </a:br>
            <a:r>
              <a:rPr b="1" lang="en-GB" sz="1500">
                <a:solidFill>
                  <a:srgbClr val="FFE599"/>
                </a:solidFill>
                <a:latin typeface="Poppins"/>
                <a:ea typeface="Poppins"/>
                <a:cs typeface="Poppins"/>
                <a:sym typeface="Poppins"/>
              </a:rPr>
              <a:t>              </a:t>
            </a:r>
            <a:r>
              <a:rPr b="1" lang="en-GB" sz="1000">
                <a:solidFill>
                  <a:srgbClr val="9900FF"/>
                </a:solidFill>
                <a:latin typeface="Poppins"/>
                <a:ea typeface="Poppins"/>
                <a:cs typeface="Poppins"/>
                <a:sym typeface="Poppins"/>
              </a:rPr>
              <a:t>Data Transformation Progress | Data Maturity |</a:t>
            </a:r>
            <a:br>
              <a:rPr b="1" lang="en-GB" sz="1000">
                <a:solidFill>
                  <a:srgbClr val="9900FF"/>
                </a:solidFill>
                <a:latin typeface="Poppins"/>
                <a:ea typeface="Poppins"/>
                <a:cs typeface="Poppins"/>
                <a:sym typeface="Poppins"/>
              </a:rPr>
            </a:br>
            <a:r>
              <a:rPr b="1" lang="en-GB" sz="1000">
                <a:solidFill>
                  <a:srgbClr val="9900FF"/>
                </a:solidFill>
                <a:latin typeface="Poppins"/>
                <a:ea typeface="Poppins"/>
                <a:cs typeface="Poppins"/>
                <a:sym typeface="Poppins"/>
              </a:rPr>
              <a:t>                      20 dimensions as success metrics | 5 star rating</a:t>
            </a:r>
            <a:br>
              <a:rPr b="1" lang="en-GB" sz="1000">
                <a:solidFill>
                  <a:srgbClr val="9900FF"/>
                </a:solidFill>
                <a:latin typeface="Poppins"/>
                <a:ea typeface="Poppins"/>
                <a:cs typeface="Poppins"/>
                <a:sym typeface="Poppins"/>
              </a:rPr>
            </a:b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      </a:t>
            </a:r>
            <a:r>
              <a:rPr b="1" lang="en-GB" sz="1500">
                <a:latin typeface="Tahoma"/>
                <a:ea typeface="Tahoma"/>
                <a:cs typeface="Tahoma"/>
                <a:sym typeface="Tahoma"/>
              </a:rPr>
              <a:t>       </a:t>
            </a:r>
            <a:endParaRPr b="1" sz="1000">
              <a:latin typeface="Tahoma"/>
              <a:ea typeface="Tahoma"/>
              <a:cs typeface="Tahoma"/>
              <a:sym typeface="Tahoma"/>
            </a:endParaRPr>
          </a:p>
        </p:txBody>
      </p:sp>
      <p:pic>
        <p:nvPicPr>
          <p:cNvPr id="300" name="Google Shape;300;p27" title="check.png"/>
          <p:cNvPicPr preferRelativeResize="0"/>
          <p:nvPr/>
        </p:nvPicPr>
        <p:blipFill>
          <a:blip r:embed="rId4">
            <a:alphaModFix/>
          </a:blip>
          <a:stretch>
            <a:fillRect/>
          </a:stretch>
        </p:blipFill>
        <p:spPr>
          <a:xfrm>
            <a:off x="305825" y="1552985"/>
            <a:ext cx="315375" cy="315375"/>
          </a:xfrm>
          <a:prstGeom prst="rect">
            <a:avLst/>
          </a:prstGeom>
          <a:noFill/>
          <a:ln>
            <a:noFill/>
          </a:ln>
        </p:spPr>
      </p:pic>
      <p:sp>
        <p:nvSpPr>
          <p:cNvPr id="301" name="Google Shape;301;p27"/>
          <p:cNvSpPr/>
          <p:nvPr/>
        </p:nvSpPr>
        <p:spPr>
          <a:xfrm>
            <a:off x="188475" y="2343575"/>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Tahoma"/>
                <a:ea typeface="Tahoma"/>
                <a:cs typeface="Tahoma"/>
                <a:sym typeface="Tahoma"/>
              </a:rPr>
              <a:t>          </a:t>
            </a:r>
            <a:r>
              <a:rPr b="1" lang="en-GB" sz="1500">
                <a:solidFill>
                  <a:srgbClr val="FFE599"/>
                </a:solidFill>
                <a:latin typeface="Poppins"/>
                <a:ea typeface="Poppins"/>
                <a:cs typeface="Poppins"/>
                <a:sym typeface="Poppins"/>
              </a:rPr>
              <a:t>Data Literacy KPIs:</a:t>
            </a:r>
            <a:endParaRPr b="1" sz="1500">
              <a:solidFill>
                <a:srgbClr val="FFE599"/>
              </a:solidFill>
              <a:latin typeface="Poppins"/>
              <a:ea typeface="Poppins"/>
              <a:cs typeface="Poppins"/>
              <a:sym typeface="Poppins"/>
            </a:endParaRPr>
          </a:p>
          <a:p>
            <a:pPr indent="0" lvl="0" marL="0" marR="0" rtl="0" algn="l">
              <a:lnSpc>
                <a:spcPct val="100000"/>
              </a:lnSpc>
              <a:spcBef>
                <a:spcPts val="0"/>
              </a:spcBef>
              <a:spcAft>
                <a:spcPts val="0"/>
              </a:spcAft>
              <a:buNone/>
            </a:pPr>
            <a:r>
              <a:rPr b="1" lang="en-GB" sz="1500">
                <a:solidFill>
                  <a:srgbClr val="FFE599"/>
                </a:solidFill>
                <a:latin typeface="Poppins"/>
                <a:ea typeface="Poppins"/>
                <a:cs typeface="Poppins"/>
                <a:sym typeface="Poppins"/>
              </a:rPr>
              <a:t>              </a:t>
            </a:r>
            <a:r>
              <a:rPr b="1" lang="en-GB" sz="1000">
                <a:solidFill>
                  <a:srgbClr val="9900FF"/>
                </a:solidFill>
                <a:latin typeface="Poppins"/>
                <a:ea typeface="Poppins"/>
                <a:cs typeface="Poppins"/>
                <a:sym typeface="Poppins"/>
              </a:rPr>
              <a:t>Engagement metrics (NPS) | Development Metrics |</a:t>
            </a:r>
            <a:endParaRPr b="1" sz="1000">
              <a:solidFill>
                <a:srgbClr val="9900FF"/>
              </a:solidFill>
              <a:latin typeface="Poppins"/>
              <a:ea typeface="Poppins"/>
              <a:cs typeface="Poppins"/>
              <a:sym typeface="Poppins"/>
            </a:endParaRPr>
          </a:p>
          <a:p>
            <a:pPr indent="0" lvl="0" marL="0" marR="0" rtl="0" algn="l">
              <a:lnSpc>
                <a:spcPct val="100000"/>
              </a:lnSpc>
              <a:spcBef>
                <a:spcPts val="0"/>
              </a:spcBef>
              <a:spcAft>
                <a:spcPts val="0"/>
              </a:spcAft>
              <a:buNone/>
            </a:pPr>
            <a:r>
              <a:rPr b="1" lang="en-GB" sz="1000">
                <a:solidFill>
                  <a:srgbClr val="9900FF"/>
                </a:solidFill>
                <a:latin typeface="Poppins"/>
                <a:ea typeface="Poppins"/>
                <a:cs typeface="Poppins"/>
                <a:sym typeface="Poppins"/>
              </a:rPr>
              <a:t>                     Pre &amp; Post assessment surveys</a:t>
            </a:r>
            <a:endParaRPr b="1" sz="1000">
              <a:solidFill>
                <a:srgbClr val="9900FF"/>
              </a:solidFill>
              <a:latin typeface="Poppins"/>
              <a:ea typeface="Poppins"/>
              <a:cs typeface="Poppins"/>
              <a:sym typeface="Poppins"/>
            </a:endParaRPr>
          </a:p>
        </p:txBody>
      </p:sp>
      <p:pic>
        <p:nvPicPr>
          <p:cNvPr id="302" name="Google Shape;302;p27" title="check.png"/>
          <p:cNvPicPr preferRelativeResize="0"/>
          <p:nvPr/>
        </p:nvPicPr>
        <p:blipFill>
          <a:blip r:embed="rId4">
            <a:alphaModFix/>
          </a:blip>
          <a:stretch>
            <a:fillRect/>
          </a:stretch>
        </p:blipFill>
        <p:spPr>
          <a:xfrm>
            <a:off x="348775" y="2659322"/>
            <a:ext cx="315375" cy="315375"/>
          </a:xfrm>
          <a:prstGeom prst="rect">
            <a:avLst/>
          </a:prstGeom>
          <a:noFill/>
          <a:ln>
            <a:noFill/>
          </a:ln>
        </p:spPr>
      </p:pic>
      <p:sp>
        <p:nvSpPr>
          <p:cNvPr id="303" name="Google Shape;303;p27"/>
          <p:cNvSpPr/>
          <p:nvPr/>
        </p:nvSpPr>
        <p:spPr>
          <a:xfrm>
            <a:off x="188475" y="3548550"/>
            <a:ext cx="4533000" cy="988800"/>
          </a:xfrm>
          <a:prstGeom prst="roundRect">
            <a:avLst>
              <a:gd fmla="val 16667" name="adj"/>
            </a:avLst>
          </a:prstGeom>
          <a:solidFill>
            <a:srgbClr val="000000">
              <a:alpha val="69620"/>
            </a:srgbClr>
          </a:solidFill>
          <a:ln cap="flat" cmpd="sng" w="7620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500">
                <a:solidFill>
                  <a:srgbClr val="FFE599"/>
                </a:solidFill>
                <a:latin typeface="Tahoma"/>
                <a:ea typeface="Tahoma"/>
                <a:cs typeface="Tahoma"/>
                <a:sym typeface="Tahoma"/>
              </a:rPr>
              <a:t>           </a:t>
            </a:r>
            <a:r>
              <a:rPr b="1" lang="en-GB" sz="1500">
                <a:solidFill>
                  <a:srgbClr val="FFE599"/>
                </a:solidFill>
                <a:latin typeface="Poppins"/>
                <a:ea typeface="Poppins"/>
                <a:cs typeface="Poppins"/>
                <a:sym typeface="Poppins"/>
              </a:rPr>
              <a:t>Data Enablement Metrics:</a:t>
            </a:r>
            <a:endParaRPr b="1" sz="1500">
              <a:solidFill>
                <a:srgbClr val="FFE599"/>
              </a:solidFill>
              <a:latin typeface="Poppins"/>
              <a:ea typeface="Poppins"/>
              <a:cs typeface="Poppins"/>
              <a:sym typeface="Poppins"/>
            </a:endParaRPr>
          </a:p>
          <a:p>
            <a:pPr indent="0" lvl="0" marL="0" marR="0" rtl="0" algn="l">
              <a:lnSpc>
                <a:spcPct val="100000"/>
              </a:lnSpc>
              <a:spcBef>
                <a:spcPts val="0"/>
              </a:spcBef>
              <a:spcAft>
                <a:spcPts val="0"/>
              </a:spcAft>
              <a:buNone/>
            </a:pPr>
            <a:r>
              <a:rPr b="1" lang="en-GB" sz="1500">
                <a:solidFill>
                  <a:srgbClr val="FFE599"/>
                </a:solidFill>
                <a:latin typeface="Tahoma"/>
                <a:ea typeface="Tahoma"/>
                <a:cs typeface="Tahoma"/>
                <a:sym typeface="Tahoma"/>
              </a:rPr>
              <a:t>           </a:t>
            </a:r>
            <a:r>
              <a:rPr b="1" lang="en-GB" sz="1000">
                <a:solidFill>
                  <a:srgbClr val="9900FF"/>
                </a:solidFill>
                <a:latin typeface="Poppins"/>
                <a:ea typeface="Poppins"/>
                <a:cs typeface="Poppins"/>
                <a:sym typeface="Poppins"/>
              </a:rPr>
              <a:t>Data Platform usage &amp; development | </a:t>
            </a:r>
            <a:br>
              <a:rPr b="1" lang="en-GB" sz="1000">
                <a:solidFill>
                  <a:srgbClr val="9900FF"/>
                </a:solidFill>
                <a:latin typeface="Poppins"/>
                <a:ea typeface="Poppins"/>
                <a:cs typeface="Poppins"/>
                <a:sym typeface="Poppins"/>
              </a:rPr>
            </a:br>
            <a:r>
              <a:rPr b="1" lang="en-GB" sz="1000">
                <a:solidFill>
                  <a:srgbClr val="9900FF"/>
                </a:solidFill>
                <a:latin typeface="Poppins"/>
                <a:ea typeface="Poppins"/>
                <a:cs typeface="Poppins"/>
                <a:sym typeface="Poppins"/>
              </a:rPr>
              <a:t>                       BI Tool usage &amp;  development</a:t>
            </a:r>
            <a:endParaRPr b="1" sz="1000">
              <a:solidFill>
                <a:srgbClr val="9900FF"/>
              </a:solidFill>
              <a:latin typeface="Poppins"/>
              <a:ea typeface="Poppins"/>
              <a:cs typeface="Poppins"/>
              <a:sym typeface="Poppins"/>
            </a:endParaRPr>
          </a:p>
        </p:txBody>
      </p:sp>
      <p:pic>
        <p:nvPicPr>
          <p:cNvPr id="304" name="Google Shape;304;p27" title="check.png"/>
          <p:cNvPicPr preferRelativeResize="0"/>
          <p:nvPr/>
        </p:nvPicPr>
        <p:blipFill>
          <a:blip r:embed="rId4">
            <a:alphaModFix/>
          </a:blip>
          <a:stretch>
            <a:fillRect/>
          </a:stretch>
        </p:blipFill>
        <p:spPr>
          <a:xfrm>
            <a:off x="348775" y="3683647"/>
            <a:ext cx="315375" cy="315375"/>
          </a:xfrm>
          <a:prstGeom prst="rect">
            <a:avLst/>
          </a:prstGeom>
          <a:noFill/>
          <a:ln>
            <a:noFill/>
          </a:ln>
        </p:spPr>
      </p:pic>
      <p:pic>
        <p:nvPicPr>
          <p:cNvPr id="305" name="Google Shape;305;p27" title="badge.png"/>
          <p:cNvPicPr preferRelativeResize="0"/>
          <p:nvPr/>
        </p:nvPicPr>
        <p:blipFill>
          <a:blip r:embed="rId5">
            <a:alphaModFix/>
          </a:blip>
          <a:stretch>
            <a:fillRect/>
          </a:stretch>
        </p:blipFill>
        <p:spPr>
          <a:xfrm>
            <a:off x="7421025" y="4675225"/>
            <a:ext cx="428550" cy="428550"/>
          </a:xfrm>
          <a:prstGeom prst="rect">
            <a:avLst/>
          </a:prstGeom>
          <a:noFill/>
          <a:ln>
            <a:noFill/>
          </a:ln>
        </p:spPr>
      </p:pic>
      <p:pic>
        <p:nvPicPr>
          <p:cNvPr id="306" name="Google Shape;306;p27" title="wall.png"/>
          <p:cNvPicPr preferRelativeResize="0"/>
          <p:nvPr/>
        </p:nvPicPr>
        <p:blipFill>
          <a:blip r:embed="rId6">
            <a:alphaModFix/>
          </a:blip>
          <a:stretch>
            <a:fillRect/>
          </a:stretch>
        </p:blipFill>
        <p:spPr>
          <a:xfrm flipH="1">
            <a:off x="7421025" y="4298700"/>
            <a:ext cx="363700" cy="363700"/>
          </a:xfrm>
          <a:prstGeom prst="rect">
            <a:avLst/>
          </a:prstGeom>
          <a:noFill/>
          <a:ln>
            <a:noFill/>
          </a:ln>
        </p:spPr>
      </p:pic>
      <p:sp>
        <p:nvSpPr>
          <p:cNvPr id="307" name="Google Shape;307;p27"/>
          <p:cNvSpPr txBox="1"/>
          <p:nvPr/>
        </p:nvSpPr>
        <p:spPr>
          <a:xfrm>
            <a:off x="7807100" y="4347100"/>
            <a:ext cx="12750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Foundational</a:t>
            </a:r>
            <a:endParaRPr b="1" sz="1000">
              <a:solidFill>
                <a:schemeClr val="lt1"/>
              </a:solidFill>
              <a:latin typeface="Poppins"/>
              <a:ea typeface="Poppins"/>
              <a:cs typeface="Poppins"/>
              <a:sym typeface="Poppins"/>
            </a:endParaRPr>
          </a:p>
        </p:txBody>
      </p:sp>
      <p:sp>
        <p:nvSpPr>
          <p:cNvPr id="308" name="Google Shape;308;p27"/>
          <p:cNvSpPr txBox="1"/>
          <p:nvPr/>
        </p:nvSpPr>
        <p:spPr>
          <a:xfrm>
            <a:off x="7807100" y="4731850"/>
            <a:ext cx="1307400" cy="3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lt1"/>
                </a:solidFill>
                <a:latin typeface="Poppins"/>
                <a:ea typeface="Poppins"/>
                <a:cs typeface="Poppins"/>
                <a:sym typeface="Poppins"/>
              </a:rPr>
              <a:t>Short-term wins</a:t>
            </a:r>
            <a:endParaRPr b="1" sz="1000">
              <a:solidFill>
                <a:schemeClr val="lt1"/>
              </a:solidFill>
              <a:latin typeface="Poppins"/>
              <a:ea typeface="Poppins"/>
              <a:cs typeface="Poppins"/>
              <a:sym typeface="Poppins"/>
            </a:endParaRPr>
          </a:p>
        </p:txBody>
      </p:sp>
      <p:pic>
        <p:nvPicPr>
          <p:cNvPr id="309" name="Google Shape;309;p27" title="wall.png"/>
          <p:cNvPicPr preferRelativeResize="0"/>
          <p:nvPr/>
        </p:nvPicPr>
        <p:blipFill>
          <a:blip r:embed="rId6">
            <a:alphaModFix/>
          </a:blip>
          <a:stretch>
            <a:fillRect/>
          </a:stretch>
        </p:blipFill>
        <p:spPr>
          <a:xfrm flipH="1">
            <a:off x="4249750" y="1255937"/>
            <a:ext cx="363700" cy="363700"/>
          </a:xfrm>
          <a:prstGeom prst="rect">
            <a:avLst/>
          </a:prstGeom>
          <a:noFill/>
          <a:ln>
            <a:noFill/>
          </a:ln>
        </p:spPr>
      </p:pic>
      <p:pic>
        <p:nvPicPr>
          <p:cNvPr id="310" name="Google Shape;310;p27" title="badge.png"/>
          <p:cNvPicPr preferRelativeResize="0"/>
          <p:nvPr/>
        </p:nvPicPr>
        <p:blipFill>
          <a:blip r:embed="rId5">
            <a:alphaModFix/>
          </a:blip>
          <a:stretch>
            <a:fillRect/>
          </a:stretch>
        </p:blipFill>
        <p:spPr>
          <a:xfrm>
            <a:off x="4217325" y="3999037"/>
            <a:ext cx="428550" cy="428550"/>
          </a:xfrm>
          <a:prstGeom prst="rect">
            <a:avLst/>
          </a:prstGeom>
          <a:noFill/>
          <a:ln>
            <a:noFill/>
          </a:ln>
        </p:spPr>
      </p:pic>
      <p:pic>
        <p:nvPicPr>
          <p:cNvPr id="311" name="Google Shape;311;p27" title="badge.png"/>
          <p:cNvPicPr preferRelativeResize="0"/>
          <p:nvPr/>
        </p:nvPicPr>
        <p:blipFill>
          <a:blip r:embed="rId5">
            <a:alphaModFix/>
          </a:blip>
          <a:stretch>
            <a:fillRect/>
          </a:stretch>
        </p:blipFill>
        <p:spPr>
          <a:xfrm>
            <a:off x="4217325" y="2848625"/>
            <a:ext cx="428550" cy="428550"/>
          </a:xfrm>
          <a:prstGeom prst="rect">
            <a:avLst/>
          </a:prstGeom>
          <a:noFill/>
          <a:ln>
            <a:noFill/>
          </a:ln>
        </p:spPr>
      </p:pic>
      <p:pic>
        <p:nvPicPr>
          <p:cNvPr id="312" name="Google Shape;312;p27" title="wall.png"/>
          <p:cNvPicPr preferRelativeResize="0"/>
          <p:nvPr/>
        </p:nvPicPr>
        <p:blipFill>
          <a:blip r:embed="rId6">
            <a:alphaModFix/>
          </a:blip>
          <a:stretch>
            <a:fillRect/>
          </a:stretch>
        </p:blipFill>
        <p:spPr>
          <a:xfrm flipH="1">
            <a:off x="4249750" y="2458300"/>
            <a:ext cx="363700" cy="363700"/>
          </a:xfrm>
          <a:prstGeom prst="rect">
            <a:avLst/>
          </a:prstGeom>
          <a:noFill/>
          <a:ln>
            <a:noFill/>
          </a:ln>
        </p:spPr>
      </p:pic>
      <p:pic>
        <p:nvPicPr>
          <p:cNvPr id="313" name="Google Shape;313;p27" title="wall.png"/>
          <p:cNvPicPr preferRelativeResize="0"/>
          <p:nvPr/>
        </p:nvPicPr>
        <p:blipFill>
          <a:blip r:embed="rId6">
            <a:alphaModFix/>
          </a:blip>
          <a:stretch>
            <a:fillRect/>
          </a:stretch>
        </p:blipFill>
        <p:spPr>
          <a:xfrm flipH="1">
            <a:off x="4249750" y="3635325"/>
            <a:ext cx="363700" cy="363700"/>
          </a:xfrm>
          <a:prstGeom prst="rect">
            <a:avLst/>
          </a:prstGeom>
          <a:noFill/>
          <a:ln>
            <a:noFill/>
          </a:ln>
        </p:spPr>
      </p:pic>
      <p:cxnSp>
        <p:nvCxnSpPr>
          <p:cNvPr id="314" name="Google Shape;314;p27"/>
          <p:cNvCxnSpPr/>
          <p:nvPr/>
        </p:nvCxnSpPr>
        <p:spPr>
          <a:xfrm flipH="1" rot="10800000">
            <a:off x="4745413" y="1452525"/>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315" name="Google Shape;315;p27"/>
          <p:cNvSpPr/>
          <p:nvPr/>
        </p:nvSpPr>
        <p:spPr>
          <a:xfrm>
            <a:off x="5982925" y="1048375"/>
            <a:ext cx="1647600" cy="77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13 % points increase </a:t>
            </a:r>
            <a:r>
              <a:rPr lang="en-GB" sz="1000">
                <a:latin typeface="Poppins"/>
                <a:ea typeface="Poppins"/>
                <a:cs typeface="Poppins"/>
                <a:sym typeface="Poppins"/>
              </a:rPr>
              <a:t>for avg. company score over 10 months</a:t>
            </a:r>
            <a:endParaRPr sz="1000">
              <a:latin typeface="Poppins"/>
              <a:ea typeface="Poppins"/>
              <a:cs typeface="Poppins"/>
              <a:sym typeface="Poppins"/>
            </a:endParaRPr>
          </a:p>
        </p:txBody>
      </p:sp>
      <p:cxnSp>
        <p:nvCxnSpPr>
          <p:cNvPr id="316" name="Google Shape;316;p27"/>
          <p:cNvCxnSpPr/>
          <p:nvPr/>
        </p:nvCxnSpPr>
        <p:spPr>
          <a:xfrm flipH="1" rot="10800000">
            <a:off x="4745413" y="2706225"/>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317" name="Google Shape;317;p27"/>
          <p:cNvSpPr/>
          <p:nvPr/>
        </p:nvSpPr>
        <p:spPr>
          <a:xfrm>
            <a:off x="5982925" y="2302075"/>
            <a:ext cx="1696200" cy="8289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NPS 92%</a:t>
            </a:r>
            <a:r>
              <a:rPr lang="en-GB" sz="1000">
                <a:latin typeface="Poppins"/>
                <a:ea typeface="Poppins"/>
                <a:cs typeface="Poppins"/>
                <a:sym typeface="Poppins"/>
              </a:rPr>
              <a:t>, </a:t>
            </a:r>
            <a:br>
              <a:rPr lang="en-GB" sz="1000">
                <a:latin typeface="Poppins"/>
                <a:ea typeface="Poppins"/>
                <a:cs typeface="Poppins"/>
                <a:sym typeface="Poppins"/>
              </a:rPr>
            </a:br>
            <a:r>
              <a:rPr b="1" lang="en-GB" sz="1000">
                <a:latin typeface="Poppins"/>
                <a:ea typeface="Poppins"/>
                <a:cs typeface="Poppins"/>
                <a:sym typeface="Poppins"/>
              </a:rPr>
              <a:t>27</a:t>
            </a:r>
            <a:r>
              <a:rPr lang="en-GB" sz="1000">
                <a:latin typeface="Poppins"/>
                <a:ea typeface="Poppins"/>
                <a:cs typeface="Poppins"/>
                <a:sym typeface="Poppins"/>
              </a:rPr>
              <a:t> workshops, </a:t>
            </a:r>
            <a:br>
              <a:rPr lang="en-GB" sz="1000">
                <a:latin typeface="Poppins"/>
                <a:ea typeface="Poppins"/>
                <a:cs typeface="Poppins"/>
                <a:sym typeface="Poppins"/>
              </a:rPr>
            </a:br>
            <a:r>
              <a:rPr b="1" lang="en-GB" sz="1000">
                <a:latin typeface="Poppins"/>
                <a:ea typeface="Poppins"/>
                <a:cs typeface="Poppins"/>
                <a:sym typeface="Poppins"/>
              </a:rPr>
              <a:t>47</a:t>
            </a:r>
            <a:r>
              <a:rPr lang="en-GB" sz="1000">
                <a:latin typeface="Poppins"/>
                <a:ea typeface="Poppins"/>
                <a:cs typeface="Poppins"/>
                <a:sym typeface="Poppins"/>
              </a:rPr>
              <a:t> hours of training, </a:t>
            </a:r>
            <a:r>
              <a:rPr b="1" lang="en-GB" sz="1000">
                <a:latin typeface="Poppins"/>
                <a:ea typeface="Poppins"/>
                <a:cs typeface="Poppins"/>
                <a:sym typeface="Poppins"/>
              </a:rPr>
              <a:t>40% </a:t>
            </a:r>
            <a:r>
              <a:rPr lang="en-GB" sz="1000">
                <a:latin typeface="Poppins"/>
                <a:ea typeface="Poppins"/>
                <a:cs typeface="Poppins"/>
                <a:sym typeface="Poppins"/>
              </a:rPr>
              <a:t>participation rate (min. 1 training)</a:t>
            </a:r>
            <a:endParaRPr sz="1000">
              <a:latin typeface="Poppins"/>
              <a:ea typeface="Poppins"/>
              <a:cs typeface="Poppins"/>
              <a:sym typeface="Poppins"/>
            </a:endParaRPr>
          </a:p>
        </p:txBody>
      </p:sp>
      <p:cxnSp>
        <p:nvCxnSpPr>
          <p:cNvPr id="318" name="Google Shape;318;p27"/>
          <p:cNvCxnSpPr/>
          <p:nvPr/>
        </p:nvCxnSpPr>
        <p:spPr>
          <a:xfrm flipH="1" rot="10800000">
            <a:off x="4764563" y="3856088"/>
            <a:ext cx="1237500" cy="209700"/>
          </a:xfrm>
          <a:prstGeom prst="straightConnector1">
            <a:avLst/>
          </a:prstGeom>
          <a:noFill/>
          <a:ln cap="flat" cmpd="sng" w="76200">
            <a:solidFill>
              <a:srgbClr val="4A86E8"/>
            </a:solidFill>
            <a:prstDash val="solid"/>
            <a:round/>
            <a:headEnd len="med" w="med" type="none"/>
            <a:tailEnd len="med" w="med" type="none"/>
          </a:ln>
        </p:spPr>
      </p:cxnSp>
      <p:sp>
        <p:nvSpPr>
          <p:cNvPr id="319" name="Google Shape;319;p27"/>
          <p:cNvSpPr/>
          <p:nvPr/>
        </p:nvSpPr>
        <p:spPr>
          <a:xfrm>
            <a:off x="6002075" y="3451938"/>
            <a:ext cx="1647600" cy="778800"/>
          </a:xfrm>
          <a:prstGeom prst="roundRect">
            <a:avLst>
              <a:gd fmla="val 16667" name="adj"/>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Poppins"/>
                <a:ea typeface="Poppins"/>
                <a:cs typeface="Poppins"/>
                <a:sym typeface="Poppins"/>
              </a:rPr>
              <a:t>~ 400 MAU of Looker </a:t>
            </a:r>
            <a:r>
              <a:rPr lang="en-GB" sz="800">
                <a:latin typeface="Poppins"/>
                <a:ea typeface="Poppins"/>
                <a:cs typeface="Poppins"/>
                <a:sym typeface="Poppins"/>
              </a:rPr>
              <a:t>(60% of the company)</a:t>
            </a:r>
            <a:endParaRPr sz="800">
              <a:latin typeface="Poppins"/>
              <a:ea typeface="Poppins"/>
              <a:cs typeface="Poppins"/>
              <a:sym typeface="Poppins"/>
            </a:endParaRPr>
          </a:p>
        </p:txBody>
      </p:sp>
      <p:pic>
        <p:nvPicPr>
          <p:cNvPr id="320" name="Google Shape;320;p27" title="Screenshot 2025-04-25 at 19.00.14.png"/>
          <p:cNvPicPr preferRelativeResize="0"/>
          <p:nvPr/>
        </p:nvPicPr>
        <p:blipFill>
          <a:blip r:embed="rId7">
            <a:alphaModFix/>
          </a:blip>
          <a:stretch>
            <a:fillRect/>
          </a:stretch>
        </p:blipFill>
        <p:spPr>
          <a:xfrm>
            <a:off x="4934194" y="1173743"/>
            <a:ext cx="3325650" cy="907851"/>
          </a:xfrm>
          <a:prstGeom prst="rect">
            <a:avLst/>
          </a:prstGeom>
          <a:noFill/>
          <a:ln cap="flat" cmpd="sng" w="38100">
            <a:solidFill>
              <a:srgbClr val="FFE599"/>
            </a:solidFill>
            <a:prstDash val="solid"/>
            <a:round/>
            <a:headEnd len="sm" w="sm" type="none"/>
            <a:tailEnd len="sm" w="sm" type="none"/>
          </a:ln>
        </p:spPr>
      </p:pic>
      <p:pic>
        <p:nvPicPr>
          <p:cNvPr id="321" name="Google Shape;321;p27"/>
          <p:cNvPicPr preferRelativeResize="0"/>
          <p:nvPr/>
        </p:nvPicPr>
        <p:blipFill rotWithShape="1">
          <a:blip r:embed="rId8">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8"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327" name="Google Shape;327;p28"/>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WHAT’S NEXT?</a:t>
            </a:r>
            <a:endParaRPr b="1" sz="2500">
              <a:solidFill>
                <a:schemeClr val="lt1"/>
              </a:solidFill>
              <a:latin typeface="Poppins"/>
              <a:ea typeface="Poppins"/>
              <a:cs typeface="Poppins"/>
              <a:sym typeface="Poppins"/>
            </a:endParaRPr>
          </a:p>
        </p:txBody>
      </p:sp>
      <p:pic>
        <p:nvPicPr>
          <p:cNvPr descr="Funny studio portrait of cute smiling puppy dog border collie isolated on blue background. New lovely member of family little dog gazing and waiting for reward. Pet care and animals concept Banner (provided by Getty Images)" id="328" name="Google Shape;328;p28"/>
          <p:cNvPicPr preferRelativeResize="0"/>
          <p:nvPr/>
        </p:nvPicPr>
        <p:blipFill>
          <a:blip r:embed="rId4">
            <a:alphaModFix/>
          </a:blip>
          <a:stretch>
            <a:fillRect/>
          </a:stretch>
        </p:blipFill>
        <p:spPr>
          <a:xfrm>
            <a:off x="0" y="1006822"/>
            <a:ext cx="9144003" cy="3129856"/>
          </a:xfrm>
          <a:prstGeom prst="rect">
            <a:avLst/>
          </a:prstGeom>
          <a:noFill/>
          <a:ln>
            <a:noFill/>
          </a:ln>
        </p:spPr>
      </p:pic>
      <p:pic>
        <p:nvPicPr>
          <p:cNvPr id="329" name="Google Shape;329;p28"/>
          <p:cNvPicPr preferRelativeResize="0"/>
          <p:nvPr/>
        </p:nvPicPr>
        <p:blipFill rotWithShape="1">
          <a:blip r:embed="rId5">
            <a:alphaModFix/>
          </a:blip>
          <a:srcRect b="32423" l="0" r="0" t="0"/>
          <a:stretch/>
        </p:blipFill>
        <p:spPr>
          <a:xfrm>
            <a:off x="7834938" y="0"/>
            <a:ext cx="1298375" cy="331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29"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335" name="Google Shape;335;p29"/>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LOOKING FORWARD TO…</a:t>
            </a:r>
            <a:endParaRPr b="1" sz="2500">
              <a:solidFill>
                <a:schemeClr val="lt1"/>
              </a:solidFill>
              <a:latin typeface="Poppins"/>
              <a:ea typeface="Poppins"/>
              <a:cs typeface="Poppins"/>
              <a:sym typeface="Poppins"/>
            </a:endParaRPr>
          </a:p>
        </p:txBody>
      </p:sp>
      <p:sp>
        <p:nvSpPr>
          <p:cNvPr id="336" name="Google Shape;336;p29"/>
          <p:cNvSpPr/>
          <p:nvPr/>
        </p:nvSpPr>
        <p:spPr>
          <a:xfrm>
            <a:off x="2355625" y="1085950"/>
            <a:ext cx="4533000" cy="988800"/>
          </a:xfrm>
          <a:prstGeom prst="roundRect">
            <a:avLst>
              <a:gd fmla="val 16667" name="adj"/>
            </a:avLst>
          </a:prstGeom>
          <a:solidFill>
            <a:schemeClr val="lt2"/>
          </a:solidFill>
          <a:ln cap="flat" cmpd="sng" w="76200">
            <a:solidFill>
              <a:schemeClr val="accent1"/>
            </a:solidFill>
            <a:prstDash val="solid"/>
            <a:round/>
            <a:headEnd len="sm" w="sm" type="none"/>
            <a:tailEnd len="sm" w="sm" type="none"/>
          </a:ln>
        </p:spPr>
        <p:txBody>
          <a:bodyPr anchorCtr="0" anchor="ctr" bIns="91425" lIns="737975" spcFirstLastPara="1" rIns="91425" wrap="square" tIns="91425">
            <a:noAutofit/>
          </a:bodyPr>
          <a:lstStyle/>
          <a:p>
            <a:pPr indent="0" lvl="0" marL="0" rtl="0" algn="ctr">
              <a:spcBef>
                <a:spcPts val="0"/>
              </a:spcBef>
              <a:spcAft>
                <a:spcPts val="0"/>
              </a:spcAft>
              <a:buNone/>
            </a:pPr>
            <a:r>
              <a:rPr b="1" lang="en-GB" sz="1500">
                <a:latin typeface="Tahoma"/>
                <a:ea typeface="Tahoma"/>
                <a:cs typeface="Tahoma"/>
                <a:sym typeface="Tahoma"/>
              </a:rPr>
              <a:t>     </a:t>
            </a:r>
            <a:endParaRPr b="1" sz="1500">
              <a:latin typeface="Tahoma"/>
              <a:ea typeface="Tahoma"/>
              <a:cs typeface="Tahoma"/>
              <a:sym typeface="Tahoma"/>
            </a:endParaRPr>
          </a:p>
          <a:p>
            <a:pPr indent="0" lvl="0" marL="0" rtl="0" algn="l">
              <a:spcBef>
                <a:spcPts val="0"/>
              </a:spcBef>
              <a:spcAft>
                <a:spcPts val="0"/>
              </a:spcAft>
              <a:buNone/>
            </a:pPr>
            <a:r>
              <a:rPr b="1" lang="en-GB" sz="1500">
                <a:latin typeface="Tahoma"/>
                <a:ea typeface="Tahoma"/>
                <a:cs typeface="Tahoma"/>
                <a:sym typeface="Tahoma"/>
              </a:rPr>
              <a:t>     </a:t>
            </a:r>
            <a:r>
              <a:rPr b="1" lang="en-GB" sz="1500">
                <a:latin typeface="Poppins"/>
                <a:ea typeface="Poppins"/>
                <a:cs typeface="Poppins"/>
                <a:sym typeface="Poppins"/>
              </a:rPr>
              <a:t>Establish ROI Framework:</a:t>
            </a:r>
            <a:br>
              <a:rPr b="1" lang="en-GB" sz="1500">
                <a:latin typeface="Poppins"/>
                <a:ea typeface="Poppins"/>
                <a:cs typeface="Poppins"/>
                <a:sym typeface="Poppins"/>
              </a:rPr>
            </a:b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ROI for data initiatives | Set precedence  </a:t>
            </a:r>
            <a:r>
              <a:rPr b="1" lang="en-GB" sz="1500">
                <a:latin typeface="Poppins"/>
                <a:ea typeface="Poppins"/>
                <a:cs typeface="Poppins"/>
                <a:sym typeface="Poppins"/>
              </a:rPr>
              <a:t>    </a:t>
            </a:r>
            <a:r>
              <a:rPr b="1" lang="en-GB" sz="1500">
                <a:latin typeface="Tahoma"/>
                <a:ea typeface="Tahoma"/>
                <a:cs typeface="Tahoma"/>
                <a:sym typeface="Tahoma"/>
              </a:rPr>
              <a:t>    </a:t>
            </a:r>
            <a:endParaRPr b="1" sz="1000">
              <a:latin typeface="Tahoma"/>
              <a:ea typeface="Tahoma"/>
              <a:cs typeface="Tahoma"/>
              <a:sym typeface="Tahoma"/>
            </a:endParaRPr>
          </a:p>
        </p:txBody>
      </p:sp>
      <p:sp>
        <p:nvSpPr>
          <p:cNvPr id="337" name="Google Shape;337;p29"/>
          <p:cNvSpPr/>
          <p:nvPr/>
        </p:nvSpPr>
        <p:spPr>
          <a:xfrm>
            <a:off x="2355625" y="2367525"/>
            <a:ext cx="4533000" cy="988800"/>
          </a:xfrm>
          <a:prstGeom prst="roundRect">
            <a:avLst>
              <a:gd fmla="val 16667" name="adj"/>
            </a:avLst>
          </a:prstGeom>
          <a:solidFill>
            <a:schemeClr val="lt2"/>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latin typeface="Tahoma"/>
                <a:ea typeface="Tahoma"/>
                <a:cs typeface="Tahoma"/>
                <a:sym typeface="Tahoma"/>
              </a:rPr>
              <a:t>                </a:t>
            </a:r>
            <a:r>
              <a:rPr b="1" lang="en-GB" sz="1500">
                <a:latin typeface="Poppins"/>
                <a:ea typeface="Poppins"/>
                <a:cs typeface="Poppins"/>
                <a:sym typeface="Poppins"/>
              </a:rPr>
              <a:t>Scale Data Literacy:</a:t>
            </a:r>
            <a:endParaRPr b="1" sz="1500">
              <a:latin typeface="Poppins"/>
              <a:ea typeface="Poppins"/>
              <a:cs typeface="Poppins"/>
              <a:sym typeface="Poppins"/>
            </a:endParaRPr>
          </a:p>
          <a:p>
            <a:pPr indent="0" lvl="0" marL="0" rtl="0" algn="l">
              <a:spcBef>
                <a:spcPts val="0"/>
              </a:spcBef>
              <a:spcAft>
                <a:spcPts val="0"/>
              </a:spcAft>
              <a:buNone/>
            </a:pP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Company wide data learning ecosystem | </a:t>
            </a:r>
            <a:br>
              <a:rPr b="1" lang="en-GB" sz="1000">
                <a:solidFill>
                  <a:srgbClr val="9900FF"/>
                </a:solidFill>
                <a:latin typeface="Poppins"/>
                <a:ea typeface="Poppins"/>
                <a:cs typeface="Poppins"/>
                <a:sym typeface="Poppins"/>
              </a:rPr>
            </a:br>
            <a:r>
              <a:rPr b="1" lang="en-GB" sz="1000">
                <a:solidFill>
                  <a:srgbClr val="9900FF"/>
                </a:solidFill>
                <a:latin typeface="Poppins"/>
                <a:ea typeface="Poppins"/>
                <a:cs typeface="Poppins"/>
                <a:sym typeface="Poppins"/>
              </a:rPr>
              <a:t>                                 Add AI Literacy</a:t>
            </a:r>
            <a:endParaRPr b="1" sz="1000">
              <a:solidFill>
                <a:srgbClr val="9900FF"/>
              </a:solidFill>
              <a:latin typeface="Poppins"/>
              <a:ea typeface="Poppins"/>
              <a:cs typeface="Poppins"/>
              <a:sym typeface="Poppins"/>
            </a:endParaRPr>
          </a:p>
        </p:txBody>
      </p:sp>
      <p:sp>
        <p:nvSpPr>
          <p:cNvPr id="338" name="Google Shape;338;p29"/>
          <p:cNvSpPr/>
          <p:nvPr/>
        </p:nvSpPr>
        <p:spPr>
          <a:xfrm>
            <a:off x="2355625" y="3649100"/>
            <a:ext cx="4533000" cy="988800"/>
          </a:xfrm>
          <a:prstGeom prst="roundRect">
            <a:avLst>
              <a:gd fmla="val 16667" name="adj"/>
            </a:avLst>
          </a:prstGeom>
          <a:solidFill>
            <a:schemeClr val="lt2"/>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latin typeface="Tahoma"/>
                <a:ea typeface="Tahoma"/>
                <a:cs typeface="Tahoma"/>
                <a:sym typeface="Tahoma"/>
              </a:rPr>
              <a:t>                </a:t>
            </a:r>
            <a:r>
              <a:rPr b="1" lang="en-GB" sz="1500">
                <a:latin typeface="Poppins"/>
                <a:ea typeface="Poppins"/>
                <a:cs typeface="Poppins"/>
                <a:sym typeface="Poppins"/>
              </a:rPr>
              <a:t>Align Data &amp; AI Strategy:</a:t>
            </a:r>
            <a:endParaRPr b="1" sz="1500">
              <a:latin typeface="Poppins"/>
              <a:ea typeface="Poppins"/>
              <a:cs typeface="Poppins"/>
              <a:sym typeface="Poppins"/>
            </a:endParaRPr>
          </a:p>
          <a:p>
            <a:pPr indent="0" lvl="0" marL="0" rtl="0" algn="l">
              <a:spcBef>
                <a:spcPts val="0"/>
              </a:spcBef>
              <a:spcAft>
                <a:spcPts val="0"/>
              </a:spcAft>
              <a:buNone/>
            </a:pPr>
            <a:r>
              <a:rPr b="1" lang="en-GB" sz="1500">
                <a:latin typeface="Poppins"/>
                <a:ea typeface="Poppins"/>
                <a:cs typeface="Poppins"/>
                <a:sym typeface="Poppins"/>
              </a:rPr>
              <a:t>                      </a:t>
            </a:r>
            <a:r>
              <a:rPr b="1" lang="en-GB" sz="1000">
                <a:solidFill>
                  <a:srgbClr val="9900FF"/>
                </a:solidFill>
                <a:latin typeface="Poppins"/>
                <a:ea typeface="Poppins"/>
                <a:cs typeface="Poppins"/>
                <a:sym typeface="Poppins"/>
              </a:rPr>
              <a:t>Identify synergies | Clarify interdependence </a:t>
            </a:r>
            <a:endParaRPr b="1" sz="1000">
              <a:solidFill>
                <a:srgbClr val="9900FF"/>
              </a:solidFill>
              <a:latin typeface="Poppins"/>
              <a:ea typeface="Poppins"/>
              <a:cs typeface="Poppins"/>
              <a:sym typeface="Poppins"/>
            </a:endParaRPr>
          </a:p>
        </p:txBody>
      </p:sp>
      <p:pic>
        <p:nvPicPr>
          <p:cNvPr id="339" name="Google Shape;339;p29" title="artificial-intelligence.png"/>
          <p:cNvPicPr preferRelativeResize="0"/>
          <p:nvPr/>
        </p:nvPicPr>
        <p:blipFill>
          <a:blip r:embed="rId4">
            <a:alphaModFix/>
          </a:blip>
          <a:stretch>
            <a:fillRect/>
          </a:stretch>
        </p:blipFill>
        <p:spPr>
          <a:xfrm>
            <a:off x="2567550" y="3884625"/>
            <a:ext cx="471775" cy="471775"/>
          </a:xfrm>
          <a:prstGeom prst="rect">
            <a:avLst/>
          </a:prstGeom>
          <a:noFill/>
          <a:ln>
            <a:noFill/>
          </a:ln>
        </p:spPr>
      </p:pic>
      <p:pic>
        <p:nvPicPr>
          <p:cNvPr id="340" name="Google Shape;340;p29" title="growing-business.png"/>
          <p:cNvPicPr preferRelativeResize="0"/>
          <p:nvPr/>
        </p:nvPicPr>
        <p:blipFill>
          <a:blip r:embed="rId5">
            <a:alphaModFix/>
          </a:blip>
          <a:stretch>
            <a:fillRect/>
          </a:stretch>
        </p:blipFill>
        <p:spPr>
          <a:xfrm>
            <a:off x="2498325" y="1339900"/>
            <a:ext cx="631675" cy="631675"/>
          </a:xfrm>
          <a:prstGeom prst="rect">
            <a:avLst/>
          </a:prstGeom>
          <a:noFill/>
          <a:ln>
            <a:noFill/>
          </a:ln>
        </p:spPr>
      </p:pic>
      <p:pic>
        <p:nvPicPr>
          <p:cNvPr id="341" name="Google Shape;341;p29" title="online-lesson.png"/>
          <p:cNvPicPr preferRelativeResize="0"/>
          <p:nvPr/>
        </p:nvPicPr>
        <p:blipFill>
          <a:blip r:embed="rId6">
            <a:alphaModFix/>
          </a:blip>
          <a:stretch>
            <a:fillRect/>
          </a:stretch>
        </p:blipFill>
        <p:spPr>
          <a:xfrm flipH="1">
            <a:off x="2596299" y="2512325"/>
            <a:ext cx="596026" cy="596026"/>
          </a:xfrm>
          <a:prstGeom prst="rect">
            <a:avLst/>
          </a:prstGeom>
          <a:noFill/>
          <a:ln>
            <a:noFill/>
          </a:ln>
        </p:spPr>
      </p:pic>
      <p:pic>
        <p:nvPicPr>
          <p:cNvPr id="342" name="Google Shape;342;p29"/>
          <p:cNvPicPr preferRelativeResize="0"/>
          <p:nvPr/>
        </p:nvPicPr>
        <p:blipFill rotWithShape="1">
          <a:blip r:embed="rId7">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30" title="romain-huneau-jxkshdJhWw4-unsplash.jpg"/>
          <p:cNvPicPr preferRelativeResize="0"/>
          <p:nvPr/>
        </p:nvPicPr>
        <p:blipFill>
          <a:blip r:embed="rId3">
            <a:alphaModFix/>
          </a:blip>
          <a:stretch>
            <a:fillRect/>
          </a:stretch>
        </p:blipFill>
        <p:spPr>
          <a:xfrm>
            <a:off x="0" y="0"/>
            <a:ext cx="9188777" cy="5143500"/>
          </a:xfrm>
          <a:prstGeom prst="rect">
            <a:avLst/>
          </a:prstGeom>
          <a:noFill/>
          <a:ln>
            <a:noFill/>
          </a:ln>
        </p:spPr>
      </p:pic>
      <p:sp>
        <p:nvSpPr>
          <p:cNvPr id="348" name="Google Shape;348;p30"/>
          <p:cNvSpPr/>
          <p:nvPr/>
        </p:nvSpPr>
        <p:spPr>
          <a:xfrm>
            <a:off x="0" y="3216225"/>
            <a:ext cx="4162200" cy="635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latin typeface="Tahoma"/>
                <a:ea typeface="Tahoma"/>
                <a:cs typeface="Tahoma"/>
                <a:sym typeface="Tahoma"/>
              </a:rPr>
              <a:t>      </a:t>
            </a:r>
            <a:br>
              <a:rPr b="1" lang="en-GB" sz="1500">
                <a:latin typeface="Tahoma"/>
                <a:ea typeface="Tahoma"/>
                <a:cs typeface="Tahoma"/>
                <a:sym typeface="Tahoma"/>
              </a:rPr>
            </a:br>
            <a:r>
              <a:rPr b="1" lang="en-GB" sz="1500">
                <a:latin typeface="Poppins"/>
                <a:ea typeface="Poppins"/>
                <a:cs typeface="Poppins"/>
                <a:sym typeface="Poppins"/>
              </a:rPr>
              <a:t>Effective Change Management</a:t>
            </a:r>
            <a:br>
              <a:rPr b="1" lang="en-GB" sz="1500">
                <a:latin typeface="Poppins"/>
                <a:ea typeface="Poppins"/>
                <a:cs typeface="Poppins"/>
                <a:sym typeface="Poppins"/>
              </a:rPr>
            </a:br>
            <a:r>
              <a:rPr b="1" lang="en-GB" sz="1000">
                <a:solidFill>
                  <a:srgbClr val="9900FF"/>
                </a:solidFill>
                <a:latin typeface="Poppins"/>
                <a:ea typeface="Poppins"/>
                <a:cs typeface="Poppins"/>
                <a:sym typeface="Poppins"/>
              </a:rPr>
              <a:t>Clarify “What’s in it for me?” | Manage Expectations</a:t>
            </a:r>
            <a:br>
              <a:rPr b="1" lang="en-GB" sz="1000">
                <a:latin typeface="Poppins"/>
                <a:ea typeface="Poppins"/>
                <a:cs typeface="Poppins"/>
                <a:sym typeface="Poppins"/>
              </a:rPr>
            </a:br>
            <a:r>
              <a:rPr b="1" lang="en-GB" sz="1500">
                <a:latin typeface="Tahoma"/>
                <a:ea typeface="Tahoma"/>
                <a:cs typeface="Tahoma"/>
                <a:sym typeface="Tahoma"/>
              </a:rPr>
              <a:t>                       </a:t>
            </a:r>
            <a:endParaRPr b="1" sz="1000">
              <a:latin typeface="Tahoma"/>
              <a:ea typeface="Tahoma"/>
              <a:cs typeface="Tahoma"/>
              <a:sym typeface="Tahoma"/>
            </a:endParaRPr>
          </a:p>
        </p:txBody>
      </p:sp>
      <p:sp>
        <p:nvSpPr>
          <p:cNvPr id="349" name="Google Shape;349;p30"/>
          <p:cNvSpPr/>
          <p:nvPr/>
        </p:nvSpPr>
        <p:spPr>
          <a:xfrm>
            <a:off x="4982400" y="3216225"/>
            <a:ext cx="4161600" cy="635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latin typeface="Tahoma"/>
                <a:ea typeface="Tahoma"/>
                <a:cs typeface="Tahoma"/>
                <a:sym typeface="Tahoma"/>
              </a:rPr>
              <a:t>                                    </a:t>
            </a:r>
            <a:br>
              <a:rPr b="1" lang="en-GB" sz="1500">
                <a:latin typeface="Tahoma"/>
                <a:ea typeface="Tahoma"/>
                <a:cs typeface="Tahoma"/>
                <a:sym typeface="Tahoma"/>
              </a:rPr>
            </a:br>
            <a:br>
              <a:rPr b="1" lang="en-GB" sz="1500">
                <a:latin typeface="Tahoma"/>
                <a:ea typeface="Tahoma"/>
                <a:cs typeface="Tahoma"/>
                <a:sym typeface="Tahoma"/>
              </a:rPr>
            </a:br>
            <a:r>
              <a:rPr b="1" lang="en-GB" sz="1500">
                <a:latin typeface="Tahoma"/>
                <a:ea typeface="Tahoma"/>
                <a:cs typeface="Tahoma"/>
                <a:sym typeface="Tahoma"/>
              </a:rPr>
              <a:t>Integrate &amp; Adapt</a:t>
            </a:r>
            <a:endParaRPr b="1" sz="1500">
              <a:latin typeface="Tahoma"/>
              <a:ea typeface="Tahoma"/>
              <a:cs typeface="Tahoma"/>
              <a:sym typeface="Tahoma"/>
            </a:endParaRPr>
          </a:p>
          <a:p>
            <a:pPr indent="0" lvl="0" marL="0" rtl="0" algn="l">
              <a:spcBef>
                <a:spcPts val="0"/>
              </a:spcBef>
              <a:spcAft>
                <a:spcPts val="0"/>
              </a:spcAft>
              <a:buNone/>
            </a:pPr>
            <a:r>
              <a:rPr b="1" lang="en-GB" sz="1000">
                <a:solidFill>
                  <a:srgbClr val="9900FF"/>
                </a:solidFill>
                <a:latin typeface="Tahoma"/>
                <a:ea typeface="Tahoma"/>
                <a:cs typeface="Tahoma"/>
                <a:sym typeface="Tahoma"/>
              </a:rPr>
              <a:t>Customized approach | Shared Responsibility </a:t>
            </a:r>
            <a:br>
              <a:rPr b="1" lang="en-GB" sz="1000">
                <a:solidFill>
                  <a:srgbClr val="9900FF"/>
                </a:solidFill>
                <a:latin typeface="Tahoma"/>
                <a:ea typeface="Tahoma"/>
                <a:cs typeface="Tahoma"/>
                <a:sym typeface="Tahoma"/>
              </a:rPr>
            </a:br>
            <a:r>
              <a:rPr b="1" lang="en-GB" sz="1000">
                <a:solidFill>
                  <a:srgbClr val="9900FF"/>
                </a:solidFill>
                <a:latin typeface="Tahoma"/>
                <a:ea typeface="Tahoma"/>
                <a:cs typeface="Tahoma"/>
                <a:sym typeface="Tahoma"/>
              </a:rPr>
              <a:t>                           </a:t>
            </a:r>
            <a:endParaRPr b="1" sz="1500">
              <a:latin typeface="Tahoma"/>
              <a:ea typeface="Tahoma"/>
              <a:cs typeface="Tahoma"/>
              <a:sym typeface="Tahoma"/>
            </a:endParaRPr>
          </a:p>
          <a:p>
            <a:pPr indent="0" lvl="0" marL="0" rtl="0" algn="l">
              <a:spcBef>
                <a:spcPts val="0"/>
              </a:spcBef>
              <a:spcAft>
                <a:spcPts val="0"/>
              </a:spcAft>
              <a:buNone/>
            </a:pPr>
            <a:r>
              <a:rPr b="1" lang="en-GB" sz="1500">
                <a:latin typeface="Tahoma"/>
                <a:ea typeface="Tahoma"/>
                <a:cs typeface="Tahoma"/>
                <a:sym typeface="Tahoma"/>
              </a:rPr>
              <a:t>                    </a:t>
            </a:r>
            <a:endParaRPr b="1" sz="1000">
              <a:solidFill>
                <a:srgbClr val="9900FF"/>
              </a:solidFill>
              <a:latin typeface="Tahoma"/>
              <a:ea typeface="Tahoma"/>
              <a:cs typeface="Tahoma"/>
              <a:sym typeface="Tahoma"/>
            </a:endParaRPr>
          </a:p>
        </p:txBody>
      </p:sp>
      <p:sp>
        <p:nvSpPr>
          <p:cNvPr id="350" name="Google Shape;350;p30"/>
          <p:cNvSpPr/>
          <p:nvPr/>
        </p:nvSpPr>
        <p:spPr>
          <a:xfrm>
            <a:off x="4982400" y="3962725"/>
            <a:ext cx="4161600" cy="637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latin typeface="Tahoma"/>
                <a:ea typeface="Tahoma"/>
                <a:cs typeface="Tahoma"/>
                <a:sym typeface="Tahoma"/>
              </a:rPr>
              <a:t>          </a:t>
            </a:r>
            <a:endParaRPr b="1" sz="1500">
              <a:latin typeface="Tahoma"/>
              <a:ea typeface="Tahoma"/>
              <a:cs typeface="Tahoma"/>
              <a:sym typeface="Tahoma"/>
            </a:endParaRPr>
          </a:p>
          <a:p>
            <a:pPr indent="0" lvl="0" marL="0" rtl="0" algn="l">
              <a:spcBef>
                <a:spcPts val="0"/>
              </a:spcBef>
              <a:spcAft>
                <a:spcPts val="0"/>
              </a:spcAft>
              <a:buNone/>
            </a:pPr>
            <a:r>
              <a:rPr b="1" lang="en-GB" sz="1500">
                <a:latin typeface="Tahoma"/>
                <a:ea typeface="Tahoma"/>
                <a:cs typeface="Tahoma"/>
                <a:sym typeface="Tahoma"/>
              </a:rPr>
              <a:t>Leadership Sponsor </a:t>
            </a:r>
            <a:br>
              <a:rPr b="1" lang="en-GB" sz="1500">
                <a:latin typeface="Tahoma"/>
                <a:ea typeface="Tahoma"/>
                <a:cs typeface="Tahoma"/>
                <a:sym typeface="Tahoma"/>
              </a:rPr>
            </a:br>
            <a:r>
              <a:rPr b="1" lang="en-GB" sz="1000">
                <a:solidFill>
                  <a:srgbClr val="9900FF"/>
                </a:solidFill>
                <a:latin typeface="Tahoma"/>
                <a:ea typeface="Tahoma"/>
                <a:cs typeface="Tahoma"/>
                <a:sym typeface="Tahoma"/>
              </a:rPr>
              <a:t>Visible top-down prioritisation</a:t>
            </a:r>
            <a:br>
              <a:rPr b="1" lang="en-GB" sz="1500">
                <a:latin typeface="Tahoma"/>
                <a:ea typeface="Tahoma"/>
                <a:cs typeface="Tahoma"/>
                <a:sym typeface="Tahoma"/>
              </a:rPr>
            </a:br>
            <a:endParaRPr b="1" sz="1000">
              <a:solidFill>
                <a:srgbClr val="9900FF"/>
              </a:solidFill>
              <a:latin typeface="Tahoma"/>
              <a:ea typeface="Tahoma"/>
              <a:cs typeface="Tahoma"/>
              <a:sym typeface="Tahoma"/>
            </a:endParaRPr>
          </a:p>
        </p:txBody>
      </p:sp>
      <p:sp>
        <p:nvSpPr>
          <p:cNvPr id="351" name="Google Shape;351;p30"/>
          <p:cNvSpPr/>
          <p:nvPr/>
        </p:nvSpPr>
        <p:spPr>
          <a:xfrm>
            <a:off x="18975" y="3942225"/>
            <a:ext cx="4162200" cy="635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500">
                <a:latin typeface="Tahoma"/>
                <a:ea typeface="Tahoma"/>
                <a:cs typeface="Tahoma"/>
                <a:sym typeface="Tahoma"/>
              </a:rPr>
              <a:t>      </a:t>
            </a:r>
            <a:br>
              <a:rPr b="1" lang="en-GB" sz="1500">
                <a:latin typeface="Tahoma"/>
                <a:ea typeface="Tahoma"/>
                <a:cs typeface="Tahoma"/>
                <a:sym typeface="Tahoma"/>
              </a:rPr>
            </a:br>
            <a:r>
              <a:rPr b="1" lang="en-GB" sz="1500">
                <a:latin typeface="Poppins"/>
                <a:ea typeface="Poppins"/>
                <a:cs typeface="Poppins"/>
                <a:sym typeface="Poppins"/>
              </a:rPr>
              <a:t>Demonstrate Value</a:t>
            </a:r>
            <a:br>
              <a:rPr b="1" lang="en-GB" sz="1500">
                <a:latin typeface="Poppins"/>
                <a:ea typeface="Poppins"/>
                <a:cs typeface="Poppins"/>
                <a:sym typeface="Poppins"/>
              </a:rPr>
            </a:br>
            <a:r>
              <a:rPr b="1" lang="en-GB" sz="1000">
                <a:solidFill>
                  <a:srgbClr val="9900FF"/>
                </a:solidFill>
                <a:latin typeface="Poppins"/>
                <a:ea typeface="Poppins"/>
                <a:cs typeface="Poppins"/>
                <a:sym typeface="Poppins"/>
              </a:rPr>
              <a:t>Measure Business Impact | Report progress</a:t>
            </a:r>
            <a:br>
              <a:rPr b="1" lang="en-GB" sz="1500">
                <a:latin typeface="Tahoma"/>
                <a:ea typeface="Tahoma"/>
                <a:cs typeface="Tahoma"/>
                <a:sym typeface="Tahoma"/>
              </a:rPr>
            </a:br>
            <a:r>
              <a:rPr b="1" lang="en-GB" sz="1500">
                <a:latin typeface="Tahoma"/>
                <a:ea typeface="Tahoma"/>
                <a:cs typeface="Tahoma"/>
                <a:sym typeface="Tahoma"/>
              </a:rPr>
              <a:t>                       </a:t>
            </a:r>
            <a:endParaRPr b="1" sz="1000">
              <a:latin typeface="Tahoma"/>
              <a:ea typeface="Tahoma"/>
              <a:cs typeface="Tahoma"/>
              <a:sym typeface="Tahoma"/>
            </a:endParaRPr>
          </a:p>
        </p:txBody>
      </p:sp>
      <p:pic>
        <p:nvPicPr>
          <p:cNvPr id="352" name="Google Shape;352;p30"/>
          <p:cNvPicPr preferRelativeResize="0"/>
          <p:nvPr/>
        </p:nvPicPr>
        <p:blipFill rotWithShape="1">
          <a:blip r:embed="rId4">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31"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358" name="Google Shape;358;p31"/>
          <p:cNvSpPr/>
          <p:nvPr/>
        </p:nvSpPr>
        <p:spPr>
          <a:xfrm>
            <a:off x="1686400" y="1646725"/>
            <a:ext cx="5824800" cy="131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latin typeface="Tahoma"/>
                <a:ea typeface="Tahoma"/>
                <a:cs typeface="Tahoma"/>
                <a:sym typeface="Tahoma"/>
              </a:rPr>
              <a:t>      </a:t>
            </a:r>
            <a:br>
              <a:rPr b="1" lang="en-GB" sz="1500">
                <a:latin typeface="Tahoma"/>
                <a:ea typeface="Tahoma"/>
                <a:cs typeface="Tahoma"/>
                <a:sym typeface="Tahoma"/>
              </a:rPr>
            </a:br>
            <a:br>
              <a:rPr b="1" lang="en-GB" sz="1500">
                <a:latin typeface="Tahoma"/>
                <a:ea typeface="Tahoma"/>
                <a:cs typeface="Tahoma"/>
                <a:sym typeface="Tahoma"/>
              </a:rPr>
            </a:br>
            <a:r>
              <a:rPr b="1" lang="en-GB" sz="2000">
                <a:solidFill>
                  <a:schemeClr val="dk1"/>
                </a:solidFill>
                <a:latin typeface="Tahoma"/>
                <a:ea typeface="Tahoma"/>
                <a:cs typeface="Tahoma"/>
                <a:sym typeface="Tahoma"/>
              </a:rPr>
              <a:t>Thank you</a:t>
            </a:r>
            <a:r>
              <a:rPr b="1" lang="en-GB" sz="1900">
                <a:solidFill>
                  <a:schemeClr val="dk1"/>
                </a:solidFill>
                <a:latin typeface="Tahoma"/>
                <a:ea typeface="Tahoma"/>
                <a:cs typeface="Tahoma"/>
                <a:sym typeface="Tahoma"/>
              </a:rPr>
              <a:t>!</a:t>
            </a:r>
            <a:endParaRPr b="1" sz="1900">
              <a:solidFill>
                <a:schemeClr val="dk1"/>
              </a:solidFill>
              <a:latin typeface="Tahoma"/>
              <a:ea typeface="Tahoma"/>
              <a:cs typeface="Tahoma"/>
              <a:sym typeface="Tahoma"/>
            </a:endParaRPr>
          </a:p>
          <a:p>
            <a:pPr indent="0" lvl="0" marL="0" rtl="0" algn="ctr">
              <a:spcBef>
                <a:spcPts val="0"/>
              </a:spcBef>
              <a:spcAft>
                <a:spcPts val="0"/>
              </a:spcAft>
              <a:buNone/>
            </a:pPr>
            <a:r>
              <a:rPr b="1" lang="en-GB" sz="1900">
                <a:solidFill>
                  <a:srgbClr val="9900FF"/>
                </a:solidFill>
                <a:latin typeface="Tahoma"/>
                <a:ea typeface="Tahoma"/>
                <a:cs typeface="Tahoma"/>
                <a:sym typeface="Tahoma"/>
              </a:rPr>
              <a:t>&amp;</a:t>
            </a:r>
            <a:endParaRPr b="1" sz="1900">
              <a:solidFill>
                <a:srgbClr val="9900FF"/>
              </a:solidFill>
              <a:latin typeface="Tahoma"/>
              <a:ea typeface="Tahoma"/>
              <a:cs typeface="Tahoma"/>
              <a:sym typeface="Tahoma"/>
            </a:endParaRPr>
          </a:p>
          <a:p>
            <a:pPr indent="0" lvl="0" marL="0" rtl="0" algn="ctr">
              <a:spcBef>
                <a:spcPts val="0"/>
              </a:spcBef>
              <a:spcAft>
                <a:spcPts val="0"/>
              </a:spcAft>
              <a:buNone/>
            </a:pPr>
            <a:r>
              <a:rPr b="1" lang="en-GB" sz="1900">
                <a:solidFill>
                  <a:schemeClr val="dk1"/>
                </a:solidFill>
                <a:latin typeface="Tahoma"/>
                <a:ea typeface="Tahoma"/>
                <a:cs typeface="Tahoma"/>
                <a:sym typeface="Tahoma"/>
              </a:rPr>
              <a:t>Any Questions?</a:t>
            </a:r>
            <a:br>
              <a:rPr b="1" lang="en-GB" sz="1900">
                <a:solidFill>
                  <a:schemeClr val="dk1"/>
                </a:solidFill>
                <a:latin typeface="Tahoma"/>
                <a:ea typeface="Tahoma"/>
                <a:cs typeface="Tahoma"/>
                <a:sym typeface="Tahoma"/>
              </a:rPr>
            </a:br>
            <a:br>
              <a:rPr b="1" lang="en-GB" sz="1900">
                <a:latin typeface="Tahoma"/>
                <a:ea typeface="Tahoma"/>
                <a:cs typeface="Tahoma"/>
                <a:sym typeface="Tahoma"/>
              </a:rPr>
            </a:br>
            <a:r>
              <a:rPr b="1" lang="en-GB" sz="1500">
                <a:latin typeface="Tahoma"/>
                <a:ea typeface="Tahoma"/>
                <a:cs typeface="Tahoma"/>
                <a:sym typeface="Tahoma"/>
              </a:rPr>
              <a:t>                       </a:t>
            </a:r>
            <a:endParaRPr b="1" sz="1000">
              <a:latin typeface="Tahoma"/>
              <a:ea typeface="Tahoma"/>
              <a:cs typeface="Tahoma"/>
              <a:sym typeface="Tahoma"/>
            </a:endParaRPr>
          </a:p>
        </p:txBody>
      </p:sp>
      <p:pic>
        <p:nvPicPr>
          <p:cNvPr id="359" name="Google Shape;359;p31"/>
          <p:cNvPicPr preferRelativeResize="0"/>
          <p:nvPr/>
        </p:nvPicPr>
        <p:blipFill rotWithShape="1">
          <a:blip r:embed="rId4">
            <a:alphaModFix/>
          </a:blip>
          <a:srcRect b="32423" l="0" r="0" t="0"/>
          <a:stretch/>
        </p:blipFill>
        <p:spPr>
          <a:xfrm>
            <a:off x="7834938" y="0"/>
            <a:ext cx="1298375" cy="331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74" name="Google Shape;74;p15" title="1743438193612-image_generation-openai.png"/>
          <p:cNvPicPr preferRelativeResize="0"/>
          <p:nvPr/>
        </p:nvPicPr>
        <p:blipFill>
          <a:blip r:embed="rId4">
            <a:alphaModFix/>
          </a:blip>
          <a:stretch>
            <a:fillRect/>
          </a:stretch>
        </p:blipFill>
        <p:spPr>
          <a:xfrm>
            <a:off x="1696325" y="115087"/>
            <a:ext cx="5830500" cy="4913400"/>
          </a:xfrm>
          <a:prstGeom prst="roundRect">
            <a:avLst>
              <a:gd fmla="val 16667" name="adj"/>
            </a:avLst>
          </a:prstGeom>
          <a:noFill/>
          <a:ln cap="flat" cmpd="sng" w="19050">
            <a:solidFill>
              <a:srgbClr val="2501B3"/>
            </a:solidFill>
            <a:prstDash val="solid"/>
            <a:round/>
            <a:headEnd len="sm" w="sm" type="none"/>
            <a:tailEnd len="sm" w="sm" type="none"/>
          </a:ln>
        </p:spPr>
      </p:pic>
      <p:pic>
        <p:nvPicPr>
          <p:cNvPr id="75" name="Google Shape;75;p15"/>
          <p:cNvPicPr preferRelativeResize="0"/>
          <p:nvPr/>
        </p:nvPicPr>
        <p:blipFill rotWithShape="1">
          <a:blip r:embed="rId5">
            <a:alphaModFix/>
          </a:blip>
          <a:srcRect b="32423" l="0" r="0" t="0"/>
          <a:stretch/>
        </p:blipFill>
        <p:spPr>
          <a:xfrm>
            <a:off x="7834938" y="0"/>
            <a:ext cx="1298375" cy="33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title="julien-tromeur-EWg1-0UjeWY-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81" name="Google Shape;81;p16"/>
          <p:cNvSpPr txBox="1"/>
          <p:nvPr/>
        </p:nvSpPr>
        <p:spPr>
          <a:xfrm>
            <a:off x="111425" y="2785825"/>
            <a:ext cx="8908800" cy="2324100"/>
          </a:xfrm>
          <a:prstGeom prst="rect">
            <a:avLst/>
          </a:prstGeom>
          <a:solidFill>
            <a:srgbClr val="EEEEEE">
              <a:alpha val="60000"/>
            </a:srgbClr>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1000">
              <a:solidFill>
                <a:srgbClr val="FF6600"/>
              </a:solidFill>
              <a:latin typeface="Tahoma"/>
              <a:ea typeface="Tahoma"/>
              <a:cs typeface="Tahoma"/>
              <a:sym typeface="Tahoma"/>
            </a:endParaRPr>
          </a:p>
          <a:p>
            <a:pPr indent="0" lvl="0" marL="0" rtl="0" algn="ctr">
              <a:spcBef>
                <a:spcPts val="0"/>
              </a:spcBef>
              <a:spcAft>
                <a:spcPts val="0"/>
              </a:spcAft>
              <a:buNone/>
            </a:pPr>
            <a:r>
              <a:rPr b="1" lang="en-GB" sz="3600">
                <a:solidFill>
                  <a:srgbClr val="9900FF"/>
                </a:solidFill>
                <a:latin typeface="Poppins"/>
                <a:ea typeface="Poppins"/>
                <a:cs typeface="Poppins"/>
                <a:sym typeface="Poppins"/>
              </a:rPr>
              <a:t>Turning Data Strategy into Operational Reality</a:t>
            </a:r>
            <a:endParaRPr b="1" sz="3800">
              <a:solidFill>
                <a:srgbClr val="9900FF"/>
              </a:solidFill>
              <a:latin typeface="Poppins"/>
              <a:ea typeface="Poppins"/>
              <a:cs typeface="Poppins"/>
              <a:sym typeface="Poppins"/>
            </a:endParaRPr>
          </a:p>
          <a:p>
            <a:pPr indent="0" lvl="0" marL="0" rtl="0" algn="ctr">
              <a:spcBef>
                <a:spcPts val="0"/>
              </a:spcBef>
              <a:spcAft>
                <a:spcPts val="0"/>
              </a:spcAft>
              <a:buNone/>
            </a:pPr>
            <a:r>
              <a:t/>
            </a:r>
            <a:endParaRPr sz="2000">
              <a:solidFill>
                <a:schemeClr val="accent5"/>
              </a:solidFill>
              <a:latin typeface="Tahoma"/>
              <a:ea typeface="Tahoma"/>
              <a:cs typeface="Tahoma"/>
              <a:sym typeface="Tahoma"/>
            </a:endParaRPr>
          </a:p>
          <a:p>
            <a:pPr indent="0" lvl="0" marL="0" rtl="0" algn="ctr">
              <a:spcBef>
                <a:spcPts val="0"/>
              </a:spcBef>
              <a:spcAft>
                <a:spcPts val="0"/>
              </a:spcAft>
              <a:buNone/>
            </a:pPr>
            <a:r>
              <a:rPr b="1" lang="en-GB" sz="2200">
                <a:solidFill>
                  <a:schemeClr val="lt1"/>
                </a:solidFill>
                <a:latin typeface="Poppins"/>
                <a:ea typeface="Poppins"/>
                <a:cs typeface="Poppins"/>
                <a:sym typeface="Poppins"/>
              </a:rPr>
              <a:t>A journey of strategic data enablement @</a:t>
            </a:r>
            <a:r>
              <a:rPr b="1" lang="en-GB" sz="2400">
                <a:solidFill>
                  <a:srgbClr val="0000FF"/>
                </a:solidFill>
                <a:latin typeface="Tahoma"/>
                <a:ea typeface="Tahoma"/>
                <a:cs typeface="Tahoma"/>
                <a:sym typeface="Tahoma"/>
              </a:rPr>
              <a:t> </a:t>
            </a:r>
            <a:endParaRPr b="1" sz="2400">
              <a:solidFill>
                <a:srgbClr val="0000FF"/>
              </a:solidFill>
              <a:latin typeface="Tahoma"/>
              <a:ea typeface="Tahoma"/>
              <a:cs typeface="Tahoma"/>
              <a:sym typeface="Tahoma"/>
            </a:endParaRPr>
          </a:p>
          <a:p>
            <a:pPr indent="0" lvl="0" marL="0" rtl="0" algn="ctr">
              <a:spcBef>
                <a:spcPts val="0"/>
              </a:spcBef>
              <a:spcAft>
                <a:spcPts val="0"/>
              </a:spcAft>
              <a:buNone/>
            </a:pPr>
            <a:r>
              <a:rPr b="1" lang="en-GB" sz="1300">
                <a:solidFill>
                  <a:schemeClr val="dk1"/>
                </a:solidFill>
                <a:latin typeface="Poppins"/>
                <a:ea typeface="Poppins"/>
                <a:cs typeface="Poppins"/>
                <a:sym typeface="Poppins"/>
              </a:rPr>
              <a:t>Saru Malhotra, April ‘25</a:t>
            </a:r>
            <a:endParaRPr b="1" sz="1300">
              <a:solidFill>
                <a:schemeClr val="dk1"/>
              </a:solidFill>
              <a:latin typeface="Poppins"/>
              <a:ea typeface="Poppins"/>
              <a:cs typeface="Poppins"/>
              <a:sym typeface="Poppins"/>
            </a:endParaRPr>
          </a:p>
        </p:txBody>
      </p:sp>
      <p:pic>
        <p:nvPicPr>
          <p:cNvPr id="82" name="Google Shape;82;p16"/>
          <p:cNvPicPr preferRelativeResize="0"/>
          <p:nvPr/>
        </p:nvPicPr>
        <p:blipFill rotWithShape="1">
          <a:blip r:embed="rId4">
            <a:alphaModFix/>
          </a:blip>
          <a:srcRect b="32423" l="0" r="0" t="0"/>
          <a:stretch/>
        </p:blipFill>
        <p:spPr>
          <a:xfrm>
            <a:off x="7552600" y="4485975"/>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547686" y="3703008"/>
            <a:ext cx="1066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800" u="none" cap="none" strike="noStrike">
                <a:solidFill>
                  <a:schemeClr val="lt1"/>
                </a:solidFill>
                <a:latin typeface="Tahoma"/>
                <a:ea typeface="Tahoma"/>
                <a:cs typeface="Tahoma"/>
                <a:sym typeface="Tahoma"/>
              </a:rPr>
              <a:t>Location: </a:t>
            </a:r>
            <a:endParaRPr/>
          </a:p>
          <a:p>
            <a:pPr indent="0" lvl="0" marL="0" marR="0" rtl="0" algn="ctr">
              <a:lnSpc>
                <a:spcPct val="100000"/>
              </a:lnSpc>
              <a:spcBef>
                <a:spcPts val="0"/>
              </a:spcBef>
              <a:spcAft>
                <a:spcPts val="0"/>
              </a:spcAft>
              <a:buNone/>
            </a:pPr>
            <a:r>
              <a:rPr b="1" i="0" lang="en-GB" sz="800" u="none" cap="none" strike="noStrike">
                <a:solidFill>
                  <a:schemeClr val="lt1"/>
                </a:solidFill>
                <a:latin typeface="Tahoma"/>
                <a:ea typeface="Tahoma"/>
                <a:cs typeface="Tahoma"/>
                <a:sym typeface="Tahoma"/>
              </a:rPr>
              <a:t>Berlin</a:t>
            </a:r>
            <a:endParaRPr/>
          </a:p>
        </p:txBody>
      </p:sp>
      <p:sp>
        <p:nvSpPr>
          <p:cNvPr id="88" name="Google Shape;88;p17"/>
          <p:cNvSpPr txBox="1"/>
          <p:nvPr/>
        </p:nvSpPr>
        <p:spPr>
          <a:xfrm>
            <a:off x="2967392" y="3337582"/>
            <a:ext cx="10668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700" u="none" cap="none" strike="noStrike">
                <a:solidFill>
                  <a:schemeClr val="lt1"/>
                </a:solidFill>
                <a:latin typeface="Tahoma"/>
                <a:ea typeface="Tahoma"/>
                <a:cs typeface="Tahoma"/>
                <a:sym typeface="Tahoma"/>
              </a:rPr>
              <a:t>Platform family with Kleinanzeigen: </a:t>
            </a:r>
            <a:endParaRPr/>
          </a:p>
          <a:p>
            <a:pPr indent="0" lvl="0" marL="0" marR="0" rtl="0" algn="ctr">
              <a:lnSpc>
                <a:spcPct val="100000"/>
              </a:lnSpc>
              <a:spcBef>
                <a:spcPts val="0"/>
              </a:spcBef>
              <a:spcAft>
                <a:spcPts val="0"/>
              </a:spcAft>
              <a:buNone/>
            </a:pPr>
            <a:r>
              <a:rPr b="0" i="0" lang="en-GB" sz="700" u="none" cap="none" strike="noStrike">
                <a:solidFill>
                  <a:schemeClr val="lt1"/>
                </a:solidFill>
                <a:latin typeface="Tahoma"/>
                <a:ea typeface="Tahoma"/>
                <a:cs typeface="Tahoma"/>
                <a:sym typeface="Tahoma"/>
              </a:rPr>
              <a:t>Unique and exclusive interface for the vehicle trade</a:t>
            </a:r>
            <a:endParaRPr b="1" i="0" sz="700" u="none" cap="none" strike="noStrike">
              <a:solidFill>
                <a:schemeClr val="lt1"/>
              </a:solidFill>
              <a:latin typeface="Tahoma"/>
              <a:ea typeface="Tahoma"/>
              <a:cs typeface="Tahoma"/>
              <a:sym typeface="Tahoma"/>
            </a:endParaRPr>
          </a:p>
        </p:txBody>
      </p:sp>
      <p:sp>
        <p:nvSpPr>
          <p:cNvPr id="89" name="Google Shape;89;p17"/>
          <p:cNvSpPr txBox="1"/>
          <p:nvPr/>
        </p:nvSpPr>
        <p:spPr>
          <a:xfrm>
            <a:off x="5639931" y="3746800"/>
            <a:ext cx="10668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800" u="none" cap="none" strike="noStrike">
                <a:solidFill>
                  <a:schemeClr val="lt1"/>
                </a:solidFill>
                <a:latin typeface="Tahoma"/>
                <a:ea typeface="Tahoma"/>
                <a:cs typeface="Tahoma"/>
                <a:sym typeface="Tahoma"/>
              </a:rPr>
              <a:t>1.439.539 offers </a:t>
            </a:r>
            <a:endParaRPr/>
          </a:p>
        </p:txBody>
      </p:sp>
      <p:cxnSp>
        <p:nvCxnSpPr>
          <p:cNvPr id="90" name="Google Shape;90;p17"/>
          <p:cNvCxnSpPr/>
          <p:nvPr/>
        </p:nvCxnSpPr>
        <p:spPr>
          <a:xfrm>
            <a:off x="550964" y="572897"/>
            <a:ext cx="455700" cy="0"/>
          </a:xfrm>
          <a:prstGeom prst="straightConnector1">
            <a:avLst/>
          </a:prstGeom>
          <a:noFill/>
          <a:ln cap="flat" cmpd="sng" w="53975">
            <a:solidFill>
              <a:srgbClr val="0394B2"/>
            </a:solidFill>
            <a:prstDash val="solid"/>
            <a:round/>
            <a:headEnd len="sm" w="sm" type="none"/>
            <a:tailEnd len="sm" w="sm" type="none"/>
          </a:ln>
        </p:spPr>
      </p:cxnSp>
      <p:pic>
        <p:nvPicPr>
          <p:cNvPr id="91" name="Google Shape;91;p17" title="javier-miranda-6NjUwCfRddM-unsplash.jpg"/>
          <p:cNvPicPr preferRelativeResize="0"/>
          <p:nvPr/>
        </p:nvPicPr>
        <p:blipFill>
          <a:blip r:embed="rId3">
            <a:alphaModFix/>
          </a:blip>
          <a:stretch>
            <a:fillRect/>
          </a:stretch>
        </p:blipFill>
        <p:spPr>
          <a:xfrm>
            <a:off x="0" y="-55750"/>
            <a:ext cx="9144003" cy="5209174"/>
          </a:xfrm>
          <a:prstGeom prst="rect">
            <a:avLst/>
          </a:prstGeom>
          <a:noFill/>
          <a:ln>
            <a:noFill/>
          </a:ln>
        </p:spPr>
      </p:pic>
      <p:sp>
        <p:nvSpPr>
          <p:cNvPr id="92" name="Google Shape;92;p17"/>
          <p:cNvSpPr/>
          <p:nvPr/>
        </p:nvSpPr>
        <p:spPr>
          <a:xfrm>
            <a:off x="704300" y="347125"/>
            <a:ext cx="7464900" cy="4359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7"/>
          <p:cNvSpPr txBox="1"/>
          <p:nvPr/>
        </p:nvSpPr>
        <p:spPr>
          <a:xfrm>
            <a:off x="3000800" y="937425"/>
            <a:ext cx="3209100" cy="8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txBox="1"/>
          <p:nvPr>
            <p:ph idx="2" type="body"/>
          </p:nvPr>
        </p:nvSpPr>
        <p:spPr>
          <a:xfrm>
            <a:off x="3672038" y="443700"/>
            <a:ext cx="1529400" cy="47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sz="1900">
                <a:solidFill>
                  <a:schemeClr val="dk1"/>
                </a:solidFill>
                <a:latin typeface="Poppins"/>
                <a:ea typeface="Poppins"/>
                <a:cs typeface="Poppins"/>
                <a:sym typeface="Poppins"/>
              </a:rPr>
              <a:t>About me</a:t>
            </a:r>
            <a:r>
              <a:rPr b="1" lang="en-GB" sz="1900">
                <a:solidFill>
                  <a:schemeClr val="dk1"/>
                </a:solidFill>
                <a:latin typeface="Tahoma"/>
                <a:ea typeface="Tahoma"/>
                <a:cs typeface="Tahoma"/>
                <a:sym typeface="Tahoma"/>
              </a:rPr>
              <a:t> </a:t>
            </a:r>
            <a:endParaRPr b="1" sz="1900">
              <a:solidFill>
                <a:schemeClr val="dk1"/>
              </a:solidFill>
              <a:latin typeface="Tahoma"/>
              <a:ea typeface="Tahoma"/>
              <a:cs typeface="Tahoma"/>
              <a:sym typeface="Tahoma"/>
            </a:endParaRPr>
          </a:p>
        </p:txBody>
      </p:sp>
      <p:pic>
        <p:nvPicPr>
          <p:cNvPr id="95" name="Google Shape;95;p17" title="mobile.de_Saru_Malhotra_28.jpg"/>
          <p:cNvPicPr preferRelativeResize="0"/>
          <p:nvPr/>
        </p:nvPicPr>
        <p:blipFill rotWithShape="1">
          <a:blip r:embed="rId4">
            <a:alphaModFix/>
          </a:blip>
          <a:srcRect b="0" l="22245" r="11450" t="0"/>
          <a:stretch/>
        </p:blipFill>
        <p:spPr>
          <a:xfrm>
            <a:off x="1147575" y="958928"/>
            <a:ext cx="3209100" cy="3225600"/>
          </a:xfrm>
          <a:prstGeom prst="ellipse">
            <a:avLst/>
          </a:prstGeom>
          <a:noFill/>
          <a:ln>
            <a:noFill/>
          </a:ln>
        </p:spPr>
      </p:pic>
      <p:sp>
        <p:nvSpPr>
          <p:cNvPr id="96" name="Google Shape;96;p17"/>
          <p:cNvSpPr txBox="1"/>
          <p:nvPr/>
        </p:nvSpPr>
        <p:spPr>
          <a:xfrm>
            <a:off x="4572000" y="1045875"/>
            <a:ext cx="3384600" cy="6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chemeClr val="dk1"/>
                </a:solidFill>
                <a:latin typeface="Poppins"/>
                <a:ea typeface="Poppins"/>
                <a:cs typeface="Poppins"/>
                <a:sym typeface="Poppins"/>
              </a:rPr>
              <a:t>Saru Malhotra</a:t>
            </a:r>
            <a:endParaRPr b="1" sz="5000">
              <a:solidFill>
                <a:schemeClr val="dk1"/>
              </a:solidFill>
              <a:latin typeface="Poppins"/>
              <a:ea typeface="Poppins"/>
              <a:cs typeface="Poppins"/>
              <a:sym typeface="Poppins"/>
            </a:endParaRPr>
          </a:p>
          <a:p>
            <a:pPr indent="0" lvl="0" marL="0" rtl="0" algn="l">
              <a:spcBef>
                <a:spcPts val="0"/>
              </a:spcBef>
              <a:spcAft>
                <a:spcPts val="0"/>
              </a:spcAft>
              <a:buNone/>
            </a:pPr>
            <a:r>
              <a:rPr b="1" lang="en-GB" sz="2000">
                <a:solidFill>
                  <a:schemeClr val="dk1"/>
                </a:solidFill>
                <a:latin typeface="Poppins"/>
                <a:ea typeface="Poppins"/>
                <a:cs typeface="Poppins"/>
                <a:sym typeface="Poppins"/>
              </a:rPr>
              <a:t>Team Lead - Data and Analytics Strategy</a:t>
            </a:r>
            <a:endParaRPr b="1" sz="2000">
              <a:solidFill>
                <a:schemeClr val="dk1"/>
              </a:solidFill>
              <a:latin typeface="Poppins"/>
              <a:ea typeface="Poppins"/>
              <a:cs typeface="Poppins"/>
              <a:sym typeface="Poppins"/>
            </a:endParaRPr>
          </a:p>
          <a:p>
            <a:pPr indent="0" lvl="0" marL="0" rtl="0" algn="l">
              <a:spcBef>
                <a:spcPts val="0"/>
              </a:spcBef>
              <a:spcAft>
                <a:spcPts val="0"/>
              </a:spcAft>
              <a:buNone/>
            </a:pPr>
            <a:r>
              <a:t/>
            </a:r>
            <a:endParaRPr b="1" sz="1200">
              <a:solidFill>
                <a:srgbClr val="FF6600"/>
              </a:solidFill>
              <a:latin typeface="Tahoma"/>
              <a:ea typeface="Tahoma"/>
              <a:cs typeface="Tahoma"/>
              <a:sym typeface="Tahoma"/>
            </a:endParaRPr>
          </a:p>
        </p:txBody>
      </p:sp>
      <p:pic>
        <p:nvPicPr>
          <p:cNvPr id="97" name="Google Shape;97;p17"/>
          <p:cNvPicPr preferRelativeResize="0"/>
          <p:nvPr/>
        </p:nvPicPr>
        <p:blipFill rotWithShape="1">
          <a:blip r:embed="rId5">
            <a:alphaModFix/>
          </a:blip>
          <a:srcRect b="32423" l="0" r="0" t="0"/>
          <a:stretch/>
        </p:blipFill>
        <p:spPr>
          <a:xfrm>
            <a:off x="5408350" y="3247550"/>
            <a:ext cx="1298375" cy="331675"/>
          </a:xfrm>
          <a:prstGeom prst="rect">
            <a:avLst/>
          </a:prstGeom>
          <a:noFill/>
          <a:ln>
            <a:noFill/>
          </a:ln>
        </p:spPr>
      </p:pic>
      <p:pic>
        <p:nvPicPr>
          <p:cNvPr id="98" name="Google Shape;98;p17" title="Screenshot 2025-04-25 at 15.03.04.png"/>
          <p:cNvPicPr preferRelativeResize="0"/>
          <p:nvPr/>
        </p:nvPicPr>
        <p:blipFill>
          <a:blip r:embed="rId6">
            <a:alphaModFix/>
          </a:blip>
          <a:stretch>
            <a:fillRect/>
          </a:stretch>
        </p:blipFill>
        <p:spPr>
          <a:xfrm>
            <a:off x="5272397" y="3703000"/>
            <a:ext cx="718489" cy="899999"/>
          </a:xfrm>
          <a:prstGeom prst="rect">
            <a:avLst/>
          </a:prstGeom>
          <a:noFill/>
          <a:ln cap="flat" cmpd="sng" w="9525">
            <a:solidFill>
              <a:schemeClr val="accent1"/>
            </a:solidFill>
            <a:prstDash val="solid"/>
            <a:round/>
            <a:headEnd len="sm" w="sm" type="none"/>
            <a:tailEnd len="sm" w="sm" type="none"/>
          </a:ln>
        </p:spPr>
      </p:pic>
      <p:pic>
        <p:nvPicPr>
          <p:cNvPr id="99" name="Google Shape;99;p17" title="Screenshot 2025-04-25 at 15.03.14.png"/>
          <p:cNvPicPr preferRelativeResize="0"/>
          <p:nvPr/>
        </p:nvPicPr>
        <p:blipFill>
          <a:blip r:embed="rId7">
            <a:alphaModFix/>
          </a:blip>
          <a:stretch>
            <a:fillRect/>
          </a:stretch>
        </p:blipFill>
        <p:spPr>
          <a:xfrm>
            <a:off x="6014628" y="3703000"/>
            <a:ext cx="727924" cy="900000"/>
          </a:xfrm>
          <a:prstGeom prst="rect">
            <a:avLst/>
          </a:prstGeom>
          <a:noFill/>
          <a:ln cap="flat" cmpd="sng" w="9525">
            <a:solidFill>
              <a:schemeClr val="accent1"/>
            </a:solidFill>
            <a:prstDash val="solid"/>
            <a:round/>
            <a:headEnd len="sm" w="sm" type="none"/>
            <a:tailEnd len="sm" w="sm" type="none"/>
          </a:ln>
        </p:spPr>
      </p:pic>
      <p:pic>
        <p:nvPicPr>
          <p:cNvPr id="100" name="Google Shape;100;p17" title="Screenshot 2025-04-25 at 15.03.37.png"/>
          <p:cNvPicPr preferRelativeResize="0"/>
          <p:nvPr/>
        </p:nvPicPr>
        <p:blipFill>
          <a:blip r:embed="rId8">
            <a:alphaModFix/>
          </a:blip>
          <a:stretch>
            <a:fillRect/>
          </a:stretch>
        </p:blipFill>
        <p:spPr>
          <a:xfrm>
            <a:off x="4417476" y="3703000"/>
            <a:ext cx="831194" cy="899999"/>
          </a:xfrm>
          <a:prstGeom prst="rect">
            <a:avLst/>
          </a:prstGeom>
          <a:noFill/>
          <a:ln cap="flat" cmpd="sng" w="9525">
            <a:solidFill>
              <a:schemeClr val="accent1"/>
            </a:solidFill>
            <a:prstDash val="solid"/>
            <a:round/>
            <a:headEnd len="sm" w="sm" type="none"/>
            <a:tailEnd len="sm" w="sm" type="none"/>
          </a:ln>
        </p:spPr>
      </p:pic>
      <p:pic>
        <p:nvPicPr>
          <p:cNvPr id="101" name="Google Shape;101;p17" title="Screenshot 2025-04-25 at 15.03.26.png"/>
          <p:cNvPicPr preferRelativeResize="0"/>
          <p:nvPr/>
        </p:nvPicPr>
        <p:blipFill>
          <a:blip r:embed="rId9">
            <a:alphaModFix/>
          </a:blip>
          <a:stretch>
            <a:fillRect/>
          </a:stretch>
        </p:blipFill>
        <p:spPr>
          <a:xfrm>
            <a:off x="6769303" y="3703008"/>
            <a:ext cx="774511" cy="899992"/>
          </a:xfrm>
          <a:prstGeom prst="rect">
            <a:avLst/>
          </a:prstGeom>
          <a:solidFill>
            <a:schemeClr val="lt1"/>
          </a:solidFill>
          <a:ln cap="flat" cmpd="sng" w="9525">
            <a:solidFill>
              <a:schemeClr val="accen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nvSpPr>
        <p:spPr>
          <a:xfrm>
            <a:off x="547686" y="3703008"/>
            <a:ext cx="10668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800" u="none" cap="none" strike="noStrike">
                <a:solidFill>
                  <a:schemeClr val="lt1"/>
                </a:solidFill>
                <a:latin typeface="Tahoma"/>
                <a:ea typeface="Tahoma"/>
                <a:cs typeface="Tahoma"/>
                <a:sym typeface="Tahoma"/>
              </a:rPr>
              <a:t>Location: </a:t>
            </a:r>
            <a:endParaRPr/>
          </a:p>
          <a:p>
            <a:pPr indent="0" lvl="0" marL="0" marR="0" rtl="0" algn="ctr">
              <a:lnSpc>
                <a:spcPct val="100000"/>
              </a:lnSpc>
              <a:spcBef>
                <a:spcPts val="0"/>
              </a:spcBef>
              <a:spcAft>
                <a:spcPts val="0"/>
              </a:spcAft>
              <a:buNone/>
            </a:pPr>
            <a:r>
              <a:rPr b="1" i="0" lang="en-GB" sz="800" u="none" cap="none" strike="noStrike">
                <a:solidFill>
                  <a:schemeClr val="lt1"/>
                </a:solidFill>
                <a:latin typeface="Tahoma"/>
                <a:ea typeface="Tahoma"/>
                <a:cs typeface="Tahoma"/>
                <a:sym typeface="Tahoma"/>
              </a:rPr>
              <a:t>Berlin</a:t>
            </a:r>
            <a:endParaRPr/>
          </a:p>
        </p:txBody>
      </p:sp>
      <p:sp>
        <p:nvSpPr>
          <p:cNvPr id="107" name="Google Shape;107;p18"/>
          <p:cNvSpPr txBox="1"/>
          <p:nvPr/>
        </p:nvSpPr>
        <p:spPr>
          <a:xfrm>
            <a:off x="2967392" y="3337582"/>
            <a:ext cx="10668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700" u="none" cap="none" strike="noStrike">
                <a:solidFill>
                  <a:schemeClr val="lt1"/>
                </a:solidFill>
                <a:latin typeface="Tahoma"/>
                <a:ea typeface="Tahoma"/>
                <a:cs typeface="Tahoma"/>
                <a:sym typeface="Tahoma"/>
              </a:rPr>
              <a:t>Platform family with Kleinanzeigen: </a:t>
            </a:r>
            <a:endParaRPr/>
          </a:p>
          <a:p>
            <a:pPr indent="0" lvl="0" marL="0" marR="0" rtl="0" algn="ctr">
              <a:lnSpc>
                <a:spcPct val="100000"/>
              </a:lnSpc>
              <a:spcBef>
                <a:spcPts val="0"/>
              </a:spcBef>
              <a:spcAft>
                <a:spcPts val="0"/>
              </a:spcAft>
              <a:buNone/>
            </a:pPr>
            <a:r>
              <a:rPr b="0" i="0" lang="en-GB" sz="700" u="none" cap="none" strike="noStrike">
                <a:solidFill>
                  <a:schemeClr val="lt1"/>
                </a:solidFill>
                <a:latin typeface="Tahoma"/>
                <a:ea typeface="Tahoma"/>
                <a:cs typeface="Tahoma"/>
                <a:sym typeface="Tahoma"/>
              </a:rPr>
              <a:t>Unique and exclusive interface for the vehicle trade</a:t>
            </a:r>
            <a:endParaRPr b="1" i="0" sz="700" u="none" cap="none" strike="noStrike">
              <a:solidFill>
                <a:schemeClr val="lt1"/>
              </a:solidFill>
              <a:latin typeface="Tahoma"/>
              <a:ea typeface="Tahoma"/>
              <a:cs typeface="Tahoma"/>
              <a:sym typeface="Tahoma"/>
            </a:endParaRPr>
          </a:p>
        </p:txBody>
      </p:sp>
      <p:sp>
        <p:nvSpPr>
          <p:cNvPr id="108" name="Google Shape;108;p18"/>
          <p:cNvSpPr txBox="1"/>
          <p:nvPr/>
        </p:nvSpPr>
        <p:spPr>
          <a:xfrm>
            <a:off x="5639931" y="3746800"/>
            <a:ext cx="10668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800" u="none" cap="none" strike="noStrike">
                <a:solidFill>
                  <a:schemeClr val="lt1"/>
                </a:solidFill>
                <a:latin typeface="Tahoma"/>
                <a:ea typeface="Tahoma"/>
                <a:cs typeface="Tahoma"/>
                <a:sym typeface="Tahoma"/>
              </a:rPr>
              <a:t>1.439.539 offers </a:t>
            </a:r>
            <a:endParaRPr/>
          </a:p>
        </p:txBody>
      </p:sp>
      <p:cxnSp>
        <p:nvCxnSpPr>
          <p:cNvPr id="109" name="Google Shape;109;p18"/>
          <p:cNvCxnSpPr/>
          <p:nvPr/>
        </p:nvCxnSpPr>
        <p:spPr>
          <a:xfrm>
            <a:off x="550964" y="572897"/>
            <a:ext cx="455700" cy="0"/>
          </a:xfrm>
          <a:prstGeom prst="straightConnector1">
            <a:avLst/>
          </a:prstGeom>
          <a:noFill/>
          <a:ln cap="flat" cmpd="sng" w="53975">
            <a:solidFill>
              <a:srgbClr val="0394B2"/>
            </a:solidFill>
            <a:prstDash val="solid"/>
            <a:round/>
            <a:headEnd len="sm" w="sm" type="none"/>
            <a:tailEnd len="sm" w="sm" type="none"/>
          </a:ln>
        </p:spPr>
      </p:cxnSp>
      <p:pic>
        <p:nvPicPr>
          <p:cNvPr id="110" name="Google Shape;110;p18"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11" name="Google Shape;111;p18"/>
          <p:cNvSpPr/>
          <p:nvPr/>
        </p:nvSpPr>
        <p:spPr>
          <a:xfrm>
            <a:off x="497050" y="349275"/>
            <a:ext cx="8174700" cy="4578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8"/>
          <p:cNvSpPr txBox="1"/>
          <p:nvPr/>
        </p:nvSpPr>
        <p:spPr>
          <a:xfrm>
            <a:off x="3000800" y="937425"/>
            <a:ext cx="3209100" cy="8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8"/>
          <p:cNvPicPr preferRelativeResize="0"/>
          <p:nvPr/>
        </p:nvPicPr>
        <p:blipFill rotWithShape="1">
          <a:blip r:embed="rId4">
            <a:alphaModFix/>
          </a:blip>
          <a:srcRect b="32423" l="0" r="0" t="0"/>
          <a:stretch/>
        </p:blipFill>
        <p:spPr>
          <a:xfrm>
            <a:off x="4204600" y="532875"/>
            <a:ext cx="1298375" cy="331675"/>
          </a:xfrm>
          <a:prstGeom prst="rect">
            <a:avLst/>
          </a:prstGeom>
          <a:noFill/>
          <a:ln>
            <a:noFill/>
          </a:ln>
        </p:spPr>
      </p:pic>
      <p:sp>
        <p:nvSpPr>
          <p:cNvPr id="114" name="Google Shape;114;p18"/>
          <p:cNvSpPr txBox="1"/>
          <p:nvPr/>
        </p:nvSpPr>
        <p:spPr>
          <a:xfrm>
            <a:off x="1237008" y="1087379"/>
            <a:ext cx="6908400" cy="74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800"/>
              </a:spcBef>
              <a:spcAft>
                <a:spcPts val="0"/>
              </a:spcAft>
              <a:buClr>
                <a:srgbClr val="333333"/>
              </a:buClr>
              <a:buSzPts val="2600"/>
              <a:buFont typeface="Tahoma"/>
              <a:buNone/>
            </a:pPr>
            <a:r>
              <a:rPr b="1" lang="en-GB" sz="2400">
                <a:solidFill>
                  <a:srgbClr val="333333"/>
                </a:solidFill>
                <a:latin typeface="Poppins"/>
                <a:ea typeface="Poppins"/>
                <a:cs typeface="Poppins"/>
                <a:sym typeface="Poppins"/>
              </a:rPr>
              <a:t>MOBILE.DE TODAY: THE MOST POPULAR AUTO WEBSITE IN GERMANY</a:t>
            </a:r>
            <a:endParaRPr i="0" sz="1400" u="none" cap="none" strike="noStrike">
              <a:solidFill>
                <a:srgbClr val="333333"/>
              </a:solidFill>
              <a:latin typeface="Poppins"/>
              <a:ea typeface="Poppins"/>
              <a:cs typeface="Poppins"/>
              <a:sym typeface="Poppins"/>
            </a:endParaRPr>
          </a:p>
        </p:txBody>
      </p:sp>
      <p:sp>
        <p:nvSpPr>
          <p:cNvPr id="115" name="Google Shape;115;p18"/>
          <p:cNvSpPr txBox="1"/>
          <p:nvPr>
            <p:ph idx="2" type="body"/>
          </p:nvPr>
        </p:nvSpPr>
        <p:spPr>
          <a:xfrm>
            <a:off x="3325138" y="532875"/>
            <a:ext cx="1529400" cy="47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GB" sz="1900">
                <a:solidFill>
                  <a:schemeClr val="dk1"/>
                </a:solidFill>
                <a:latin typeface="Poppins"/>
                <a:ea typeface="Poppins"/>
                <a:cs typeface="Poppins"/>
                <a:sym typeface="Poppins"/>
              </a:rPr>
              <a:t>About</a:t>
            </a:r>
            <a:r>
              <a:rPr b="1" lang="en-GB" sz="1900">
                <a:solidFill>
                  <a:schemeClr val="dk1"/>
                </a:solidFill>
                <a:latin typeface="Tahoma"/>
                <a:ea typeface="Tahoma"/>
                <a:cs typeface="Tahoma"/>
                <a:sym typeface="Tahoma"/>
              </a:rPr>
              <a:t> </a:t>
            </a:r>
            <a:endParaRPr b="1" sz="1900">
              <a:solidFill>
                <a:schemeClr val="dk1"/>
              </a:solidFill>
              <a:latin typeface="Tahoma"/>
              <a:ea typeface="Tahoma"/>
              <a:cs typeface="Tahoma"/>
              <a:sym typeface="Tahoma"/>
            </a:endParaRPr>
          </a:p>
        </p:txBody>
      </p:sp>
      <p:sp>
        <p:nvSpPr>
          <p:cNvPr id="116" name="Google Shape;116;p18"/>
          <p:cNvSpPr/>
          <p:nvPr/>
        </p:nvSpPr>
        <p:spPr>
          <a:xfrm>
            <a:off x="864025" y="2644675"/>
            <a:ext cx="1980000" cy="1980000"/>
          </a:xfrm>
          <a:prstGeom prst="ellipse">
            <a:avLst/>
          </a:prstGeom>
          <a:solidFill>
            <a:srgbClr val="0996B3"/>
          </a:solid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Clr>
                <a:srgbClr val="000000"/>
              </a:buClr>
              <a:buSzPts val="2400"/>
              <a:buFont typeface="Arial"/>
              <a:buNone/>
            </a:pPr>
            <a:r>
              <a:rPr b="1" lang="en-GB" sz="1600">
                <a:solidFill>
                  <a:schemeClr val="lt1"/>
                </a:solidFill>
                <a:latin typeface="Poppins"/>
                <a:ea typeface="Poppins"/>
                <a:cs typeface="Poppins"/>
                <a:sym typeface="Poppins"/>
              </a:rPr>
              <a:t>Our</a:t>
            </a:r>
            <a:r>
              <a:rPr b="1" lang="en-GB" sz="2000">
                <a:solidFill>
                  <a:schemeClr val="lt1"/>
                </a:solidFill>
                <a:latin typeface="Poppins"/>
                <a:ea typeface="Poppins"/>
                <a:cs typeface="Poppins"/>
                <a:sym typeface="Poppins"/>
              </a:rPr>
              <a:t> </a:t>
            </a:r>
            <a:r>
              <a:rPr b="1" lang="en-GB" sz="1500">
                <a:solidFill>
                  <a:schemeClr val="lt1"/>
                </a:solidFill>
                <a:latin typeface="Poppins"/>
                <a:ea typeface="Poppins"/>
                <a:cs typeface="Poppins"/>
                <a:sym typeface="Poppins"/>
              </a:rPr>
              <a:t>Dealers </a:t>
            </a:r>
            <a:endParaRPr b="1" sz="1500">
              <a:solidFill>
                <a:schemeClr val="lt1"/>
              </a:solidFill>
              <a:latin typeface="Poppins"/>
              <a:ea typeface="Poppins"/>
              <a:cs typeface="Poppins"/>
              <a:sym typeface="Poppins"/>
            </a:endParaRPr>
          </a:p>
          <a:p>
            <a:pPr indent="0" lvl="0" marL="0" rtl="0" algn="ctr">
              <a:lnSpc>
                <a:spcPct val="110000"/>
              </a:lnSpc>
              <a:spcBef>
                <a:spcPts val="0"/>
              </a:spcBef>
              <a:spcAft>
                <a:spcPts val="0"/>
              </a:spcAft>
              <a:buClr>
                <a:srgbClr val="000000"/>
              </a:buClr>
              <a:buSzPts val="2400"/>
              <a:buFont typeface="Arial"/>
              <a:buNone/>
            </a:pPr>
            <a:r>
              <a:rPr b="1" lang="en-GB" sz="1500">
                <a:solidFill>
                  <a:schemeClr val="lt1"/>
                </a:solidFill>
                <a:latin typeface="Poppins"/>
                <a:ea typeface="Poppins"/>
                <a:cs typeface="Poppins"/>
                <a:sym typeface="Poppins"/>
              </a:rPr>
              <a:t>sell </a:t>
            </a:r>
            <a:r>
              <a:rPr b="1" lang="en-GB" sz="3000">
                <a:solidFill>
                  <a:schemeClr val="lt1"/>
                </a:solidFill>
                <a:latin typeface="Poppins"/>
                <a:ea typeface="Poppins"/>
                <a:cs typeface="Poppins"/>
                <a:sym typeface="Poppins"/>
              </a:rPr>
              <a:t>54%</a:t>
            </a:r>
            <a:r>
              <a:rPr b="1" lang="en-GB" sz="1500">
                <a:solidFill>
                  <a:schemeClr val="lt1"/>
                </a:solidFill>
                <a:latin typeface="Poppins"/>
                <a:ea typeface="Poppins"/>
                <a:cs typeface="Poppins"/>
                <a:sym typeface="Poppins"/>
              </a:rPr>
              <a:t> of their cars via mobile.de</a:t>
            </a:r>
            <a:endParaRPr sz="1500">
              <a:latin typeface="Poppins"/>
              <a:ea typeface="Poppins"/>
              <a:cs typeface="Poppins"/>
              <a:sym typeface="Poppins"/>
            </a:endParaRPr>
          </a:p>
        </p:txBody>
      </p:sp>
      <p:sp>
        <p:nvSpPr>
          <p:cNvPr id="117" name="Google Shape;117;p18"/>
          <p:cNvSpPr/>
          <p:nvPr/>
        </p:nvSpPr>
        <p:spPr>
          <a:xfrm>
            <a:off x="2637200" y="2053300"/>
            <a:ext cx="1980000" cy="1980000"/>
          </a:xfrm>
          <a:prstGeom prst="ellipse">
            <a:avLst/>
          </a:prstGeom>
          <a:solidFill>
            <a:srgbClr val="FF66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lt1"/>
                </a:solidFill>
                <a:latin typeface="Poppins"/>
                <a:ea typeface="Poppins"/>
                <a:cs typeface="Poppins"/>
                <a:sym typeface="Poppins"/>
              </a:rPr>
              <a:t>1.4M</a:t>
            </a:r>
            <a:r>
              <a:rPr b="1" lang="en-GB" sz="2400">
                <a:solidFill>
                  <a:schemeClr val="lt1"/>
                </a:solidFill>
                <a:latin typeface="Poppins"/>
                <a:ea typeface="Poppins"/>
                <a:cs typeface="Poppins"/>
                <a:sym typeface="Poppins"/>
              </a:rPr>
              <a:t> </a:t>
            </a:r>
            <a:r>
              <a:rPr b="1" lang="en-GB" sz="1500">
                <a:solidFill>
                  <a:schemeClr val="lt1"/>
                </a:solidFill>
                <a:latin typeface="Poppins"/>
                <a:ea typeface="Poppins"/>
                <a:cs typeface="Poppins"/>
                <a:sym typeface="Poppins"/>
              </a:rPr>
              <a:t>listings</a:t>
            </a:r>
            <a:endParaRPr b="1" sz="1500">
              <a:solidFill>
                <a:schemeClr val="lt1"/>
              </a:solidFill>
              <a:latin typeface="Poppins"/>
              <a:ea typeface="Poppins"/>
              <a:cs typeface="Poppins"/>
              <a:sym typeface="Poppins"/>
            </a:endParaRPr>
          </a:p>
        </p:txBody>
      </p:sp>
      <p:sp>
        <p:nvSpPr>
          <p:cNvPr id="118" name="Google Shape;118;p18"/>
          <p:cNvSpPr/>
          <p:nvPr/>
        </p:nvSpPr>
        <p:spPr>
          <a:xfrm>
            <a:off x="6141475" y="1770825"/>
            <a:ext cx="1980000" cy="1980000"/>
          </a:xfrm>
          <a:prstGeom prst="ellipse">
            <a:avLst/>
          </a:prstGeom>
          <a:solidFill>
            <a:srgbClr val="FF66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chemeClr val="lt1"/>
                </a:solidFill>
                <a:latin typeface="Poppins"/>
                <a:ea typeface="Poppins"/>
                <a:cs typeface="Poppins"/>
                <a:sym typeface="Poppins"/>
              </a:rPr>
              <a:t>600</a:t>
            </a:r>
            <a:r>
              <a:rPr b="1" lang="en-GB" sz="2000">
                <a:solidFill>
                  <a:schemeClr val="lt1"/>
                </a:solidFill>
                <a:latin typeface="Poppins"/>
                <a:ea typeface="Poppins"/>
                <a:cs typeface="Poppins"/>
                <a:sym typeface="Poppins"/>
              </a:rPr>
              <a:t>+ </a:t>
            </a:r>
            <a:r>
              <a:rPr b="1" lang="en-GB" sz="1500">
                <a:solidFill>
                  <a:schemeClr val="lt1"/>
                </a:solidFill>
                <a:latin typeface="Poppins"/>
                <a:ea typeface="Poppins"/>
                <a:cs typeface="Poppins"/>
                <a:sym typeface="Poppins"/>
              </a:rPr>
              <a:t>employees in Berlin</a:t>
            </a:r>
            <a:endParaRPr b="1" sz="1500">
              <a:solidFill>
                <a:schemeClr val="lt1"/>
              </a:solidFill>
              <a:latin typeface="Poppins"/>
              <a:ea typeface="Poppins"/>
              <a:cs typeface="Poppins"/>
              <a:sym typeface="Poppins"/>
            </a:endParaRPr>
          </a:p>
        </p:txBody>
      </p:sp>
      <p:sp>
        <p:nvSpPr>
          <p:cNvPr id="119" name="Google Shape;119;p18"/>
          <p:cNvSpPr/>
          <p:nvPr/>
        </p:nvSpPr>
        <p:spPr>
          <a:xfrm>
            <a:off x="4456850" y="2596875"/>
            <a:ext cx="1980000" cy="1980000"/>
          </a:xfrm>
          <a:prstGeom prst="ellipse">
            <a:avLst/>
          </a:prstGeom>
          <a:solidFill>
            <a:srgbClr val="0996B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300">
                <a:solidFill>
                  <a:schemeClr val="lt1"/>
                </a:solidFill>
                <a:latin typeface="Poppins"/>
                <a:ea typeface="Poppins"/>
                <a:cs typeface="Poppins"/>
                <a:sym typeface="Poppins"/>
              </a:rPr>
              <a:t>108M</a:t>
            </a:r>
            <a:r>
              <a:rPr b="1" lang="en-GB" sz="2400">
                <a:solidFill>
                  <a:schemeClr val="lt1"/>
                </a:solidFill>
                <a:latin typeface="Poppins"/>
                <a:ea typeface="Poppins"/>
                <a:cs typeface="Poppins"/>
                <a:sym typeface="Poppins"/>
              </a:rPr>
              <a:t> </a:t>
            </a:r>
            <a:r>
              <a:rPr b="1" lang="en-GB" sz="1500">
                <a:solidFill>
                  <a:schemeClr val="lt1"/>
                </a:solidFill>
                <a:latin typeface="Poppins"/>
                <a:ea typeface="Poppins"/>
                <a:cs typeface="Poppins"/>
                <a:sym typeface="Poppins"/>
              </a:rPr>
              <a:t>monthly visits</a:t>
            </a:r>
            <a:endParaRPr b="1" sz="1500">
              <a:solidFill>
                <a:schemeClr val="lt1"/>
              </a:solidFill>
              <a:latin typeface="Poppins"/>
              <a:ea typeface="Poppins"/>
              <a:cs typeface="Poppins"/>
              <a:sym typeface="Poppins"/>
            </a:endParaRPr>
          </a:p>
        </p:txBody>
      </p:sp>
      <p:pic>
        <p:nvPicPr>
          <p:cNvPr descr="A black sign with white text&#10;&#10;Description automatically generated" id="120" name="Google Shape;120;p18"/>
          <p:cNvPicPr preferRelativeResize="0"/>
          <p:nvPr/>
        </p:nvPicPr>
        <p:blipFill rotWithShape="1">
          <a:blip r:embed="rId5">
            <a:alphaModFix/>
          </a:blip>
          <a:srcRect b="0" l="18277" r="18567" t="0"/>
          <a:stretch/>
        </p:blipFill>
        <p:spPr>
          <a:xfrm>
            <a:off x="6209900" y="3116600"/>
            <a:ext cx="1663500" cy="1700700"/>
          </a:xfrm>
          <a:prstGeom prst="ellipse">
            <a:avLst/>
          </a:prstGeom>
          <a:noFill/>
          <a:ln>
            <a:noFill/>
          </a:ln>
        </p:spPr>
      </p:pic>
      <p:sp>
        <p:nvSpPr>
          <p:cNvPr id="121" name="Google Shape;121;p18"/>
          <p:cNvSpPr txBox="1"/>
          <p:nvPr/>
        </p:nvSpPr>
        <p:spPr>
          <a:xfrm rot="-713590">
            <a:off x="6706768" y="3852170"/>
            <a:ext cx="1179111" cy="338789"/>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latin typeface="Poppins"/>
                <a:ea typeface="Poppins"/>
                <a:cs typeface="Poppins"/>
                <a:sym typeface="Poppins"/>
              </a:rPr>
              <a:t>est. 2020</a:t>
            </a:r>
            <a:endParaRPr b="1" sz="1500">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9"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19"/>
          <p:cNvSpPr/>
          <p:nvPr/>
        </p:nvSpPr>
        <p:spPr>
          <a:xfrm>
            <a:off x="341500" y="986325"/>
            <a:ext cx="38142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9"/>
          <p:cNvSpPr txBox="1"/>
          <p:nvPr/>
        </p:nvSpPr>
        <p:spPr>
          <a:xfrm>
            <a:off x="1528150" y="1192700"/>
            <a:ext cx="17454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with the WHY </a:t>
            </a:r>
            <a:endParaRPr sz="1800">
              <a:solidFill>
                <a:schemeClr val="dk1"/>
              </a:solidFill>
              <a:latin typeface="Poppins"/>
              <a:ea typeface="Poppins"/>
              <a:cs typeface="Poppins"/>
              <a:sym typeface="Poppins"/>
            </a:endParaRPr>
          </a:p>
        </p:txBody>
      </p:sp>
      <p:pic>
        <p:nvPicPr>
          <p:cNvPr id="129" name="Google Shape;129;p19" title="check.png"/>
          <p:cNvPicPr preferRelativeResize="0"/>
          <p:nvPr/>
        </p:nvPicPr>
        <p:blipFill>
          <a:blip r:embed="rId4">
            <a:alphaModFix/>
          </a:blip>
          <a:stretch>
            <a:fillRect/>
          </a:stretch>
        </p:blipFill>
        <p:spPr>
          <a:xfrm>
            <a:off x="3504675" y="1250537"/>
            <a:ext cx="418001" cy="418001"/>
          </a:xfrm>
          <a:prstGeom prst="rect">
            <a:avLst/>
          </a:prstGeom>
          <a:noFill/>
          <a:ln>
            <a:noFill/>
          </a:ln>
        </p:spPr>
      </p:pic>
      <p:sp>
        <p:nvSpPr>
          <p:cNvPr id="130" name="Google Shape;130;p19"/>
          <p:cNvSpPr/>
          <p:nvPr/>
        </p:nvSpPr>
        <p:spPr>
          <a:xfrm>
            <a:off x="4873125" y="986325"/>
            <a:ext cx="38142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9"/>
          <p:cNvSpPr/>
          <p:nvPr/>
        </p:nvSpPr>
        <p:spPr>
          <a:xfrm>
            <a:off x="341500" y="3654850"/>
            <a:ext cx="3814200" cy="94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2" name="Google Shape;132;p19" title="start (1).png"/>
          <p:cNvPicPr preferRelativeResize="0"/>
          <p:nvPr/>
        </p:nvPicPr>
        <p:blipFill>
          <a:blip r:embed="rId5">
            <a:alphaModFix/>
          </a:blip>
          <a:stretch>
            <a:fillRect/>
          </a:stretch>
        </p:blipFill>
        <p:spPr>
          <a:xfrm>
            <a:off x="575375" y="1097187"/>
            <a:ext cx="724724" cy="724724"/>
          </a:xfrm>
          <a:prstGeom prst="rect">
            <a:avLst/>
          </a:prstGeom>
          <a:noFill/>
          <a:ln>
            <a:noFill/>
          </a:ln>
        </p:spPr>
      </p:pic>
      <p:pic>
        <p:nvPicPr>
          <p:cNvPr id="133" name="Google Shape;133;p19" title="project-manager.png"/>
          <p:cNvPicPr preferRelativeResize="0"/>
          <p:nvPr/>
        </p:nvPicPr>
        <p:blipFill>
          <a:blip r:embed="rId6">
            <a:alphaModFix/>
          </a:blip>
          <a:stretch>
            <a:fillRect/>
          </a:stretch>
        </p:blipFill>
        <p:spPr>
          <a:xfrm>
            <a:off x="540650" y="3874075"/>
            <a:ext cx="613650" cy="613650"/>
          </a:xfrm>
          <a:prstGeom prst="rect">
            <a:avLst/>
          </a:prstGeom>
          <a:noFill/>
          <a:ln>
            <a:noFill/>
          </a:ln>
        </p:spPr>
      </p:pic>
      <p:sp>
        <p:nvSpPr>
          <p:cNvPr id="134" name="Google Shape;134;p19"/>
          <p:cNvSpPr txBox="1"/>
          <p:nvPr/>
        </p:nvSpPr>
        <p:spPr>
          <a:xfrm>
            <a:off x="1528150" y="3886450"/>
            <a:ext cx="23151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LT buy-in </a:t>
            </a:r>
            <a:endParaRPr sz="1800">
              <a:solidFill>
                <a:schemeClr val="dk1"/>
              </a:solidFill>
              <a:latin typeface="Poppins"/>
              <a:ea typeface="Poppins"/>
              <a:cs typeface="Poppins"/>
              <a:sym typeface="Poppins"/>
            </a:endParaRPr>
          </a:p>
        </p:txBody>
      </p:sp>
      <p:pic>
        <p:nvPicPr>
          <p:cNvPr id="135" name="Google Shape;135;p19" title="check.png"/>
          <p:cNvPicPr preferRelativeResize="0"/>
          <p:nvPr/>
        </p:nvPicPr>
        <p:blipFill>
          <a:blip r:embed="rId4">
            <a:alphaModFix/>
          </a:blip>
          <a:stretch>
            <a:fillRect/>
          </a:stretch>
        </p:blipFill>
        <p:spPr>
          <a:xfrm>
            <a:off x="3529500" y="3954025"/>
            <a:ext cx="418001" cy="418001"/>
          </a:xfrm>
          <a:prstGeom prst="rect">
            <a:avLst/>
          </a:prstGeom>
          <a:noFill/>
          <a:ln>
            <a:noFill/>
          </a:ln>
        </p:spPr>
      </p:pic>
      <p:sp>
        <p:nvSpPr>
          <p:cNvPr id="136" name="Google Shape;136;p19"/>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STEPS TO OUR ‘DATA 2 VALUE’ STRATEGY</a:t>
            </a:r>
            <a:endParaRPr b="1" sz="2500">
              <a:solidFill>
                <a:schemeClr val="lt1"/>
              </a:solidFill>
              <a:latin typeface="Poppins"/>
              <a:ea typeface="Poppins"/>
              <a:cs typeface="Poppins"/>
              <a:sym typeface="Poppins"/>
            </a:endParaRPr>
          </a:p>
        </p:txBody>
      </p:sp>
      <p:sp>
        <p:nvSpPr>
          <p:cNvPr id="137" name="Google Shape;137;p19"/>
          <p:cNvSpPr/>
          <p:nvPr/>
        </p:nvSpPr>
        <p:spPr>
          <a:xfrm>
            <a:off x="341500" y="2300600"/>
            <a:ext cx="38142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9"/>
          <p:cNvSpPr txBox="1"/>
          <p:nvPr/>
        </p:nvSpPr>
        <p:spPr>
          <a:xfrm>
            <a:off x="6042375" y="1248013"/>
            <a:ext cx="23151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target state </a:t>
            </a:r>
            <a:endParaRPr sz="1800">
              <a:solidFill>
                <a:schemeClr val="dk1"/>
              </a:solidFill>
              <a:latin typeface="Poppins"/>
              <a:ea typeface="Poppins"/>
              <a:cs typeface="Poppins"/>
              <a:sym typeface="Poppins"/>
            </a:endParaRPr>
          </a:p>
        </p:txBody>
      </p:sp>
      <p:pic>
        <p:nvPicPr>
          <p:cNvPr id="139" name="Google Shape;139;p19" title="check.png"/>
          <p:cNvPicPr preferRelativeResize="0"/>
          <p:nvPr/>
        </p:nvPicPr>
        <p:blipFill>
          <a:blip r:embed="rId4">
            <a:alphaModFix/>
          </a:blip>
          <a:stretch>
            <a:fillRect/>
          </a:stretch>
        </p:blipFill>
        <p:spPr>
          <a:xfrm>
            <a:off x="7974975" y="1248025"/>
            <a:ext cx="418001" cy="418001"/>
          </a:xfrm>
          <a:prstGeom prst="rect">
            <a:avLst/>
          </a:prstGeom>
          <a:noFill/>
          <a:ln>
            <a:noFill/>
          </a:ln>
        </p:spPr>
      </p:pic>
      <p:pic>
        <p:nvPicPr>
          <p:cNvPr id="140" name="Google Shape;140;p19" title="reach (1).png"/>
          <p:cNvPicPr preferRelativeResize="0"/>
          <p:nvPr/>
        </p:nvPicPr>
        <p:blipFill>
          <a:blip r:embed="rId7">
            <a:alphaModFix/>
          </a:blip>
          <a:stretch>
            <a:fillRect/>
          </a:stretch>
        </p:blipFill>
        <p:spPr>
          <a:xfrm>
            <a:off x="5230175" y="1041125"/>
            <a:ext cx="831825" cy="831825"/>
          </a:xfrm>
          <a:prstGeom prst="rect">
            <a:avLst/>
          </a:prstGeom>
          <a:noFill/>
          <a:ln>
            <a:noFill/>
          </a:ln>
        </p:spPr>
      </p:pic>
      <p:pic>
        <p:nvPicPr>
          <p:cNvPr id="141" name="Google Shape;141;p19" title="construction.png"/>
          <p:cNvPicPr preferRelativeResize="0"/>
          <p:nvPr/>
        </p:nvPicPr>
        <p:blipFill>
          <a:blip r:embed="rId8">
            <a:alphaModFix/>
          </a:blip>
          <a:stretch>
            <a:fillRect/>
          </a:stretch>
        </p:blipFill>
        <p:spPr>
          <a:xfrm>
            <a:off x="512250" y="2388025"/>
            <a:ext cx="809050" cy="809050"/>
          </a:xfrm>
          <a:prstGeom prst="rect">
            <a:avLst/>
          </a:prstGeom>
          <a:noFill/>
          <a:ln>
            <a:noFill/>
          </a:ln>
        </p:spPr>
      </p:pic>
      <p:sp>
        <p:nvSpPr>
          <p:cNvPr id="142" name="Google Shape;142;p19"/>
          <p:cNvSpPr txBox="1"/>
          <p:nvPr/>
        </p:nvSpPr>
        <p:spPr>
          <a:xfrm>
            <a:off x="1528150" y="2525700"/>
            <a:ext cx="19044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building blocks </a:t>
            </a:r>
            <a:endParaRPr sz="1800">
              <a:solidFill>
                <a:schemeClr val="dk1"/>
              </a:solidFill>
              <a:latin typeface="Poppins"/>
              <a:ea typeface="Poppins"/>
              <a:cs typeface="Poppins"/>
              <a:sym typeface="Poppins"/>
            </a:endParaRPr>
          </a:p>
        </p:txBody>
      </p:sp>
      <p:pic>
        <p:nvPicPr>
          <p:cNvPr id="143" name="Google Shape;143;p19" title="check.png"/>
          <p:cNvPicPr preferRelativeResize="0"/>
          <p:nvPr/>
        </p:nvPicPr>
        <p:blipFill>
          <a:blip r:embed="rId4">
            <a:alphaModFix/>
          </a:blip>
          <a:stretch>
            <a:fillRect/>
          </a:stretch>
        </p:blipFill>
        <p:spPr>
          <a:xfrm>
            <a:off x="3480400" y="2562300"/>
            <a:ext cx="418001" cy="418001"/>
          </a:xfrm>
          <a:prstGeom prst="rect">
            <a:avLst/>
          </a:prstGeom>
          <a:noFill/>
          <a:ln>
            <a:noFill/>
          </a:ln>
        </p:spPr>
      </p:pic>
      <p:sp>
        <p:nvSpPr>
          <p:cNvPr id="144" name="Google Shape;144;p19"/>
          <p:cNvSpPr/>
          <p:nvPr/>
        </p:nvSpPr>
        <p:spPr>
          <a:xfrm>
            <a:off x="4873125" y="2300600"/>
            <a:ext cx="38142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5" name="Google Shape;145;p19" title="meeting.png"/>
          <p:cNvPicPr preferRelativeResize="0"/>
          <p:nvPr/>
        </p:nvPicPr>
        <p:blipFill>
          <a:blip r:embed="rId9">
            <a:alphaModFix/>
          </a:blip>
          <a:stretch>
            <a:fillRect/>
          </a:stretch>
        </p:blipFill>
        <p:spPr>
          <a:xfrm>
            <a:off x="5264725" y="2538925"/>
            <a:ext cx="590001" cy="590001"/>
          </a:xfrm>
          <a:prstGeom prst="rect">
            <a:avLst/>
          </a:prstGeom>
          <a:noFill/>
          <a:ln>
            <a:noFill/>
          </a:ln>
        </p:spPr>
      </p:pic>
      <p:sp>
        <p:nvSpPr>
          <p:cNvPr id="146" name="Google Shape;146;p19"/>
          <p:cNvSpPr txBox="1"/>
          <p:nvPr/>
        </p:nvSpPr>
        <p:spPr>
          <a:xfrm>
            <a:off x="6002100" y="2562288"/>
            <a:ext cx="25791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teams assigned </a:t>
            </a:r>
            <a:endParaRPr sz="1800">
              <a:solidFill>
                <a:schemeClr val="dk1"/>
              </a:solidFill>
              <a:latin typeface="Poppins"/>
              <a:ea typeface="Poppins"/>
              <a:cs typeface="Poppins"/>
              <a:sym typeface="Poppins"/>
            </a:endParaRPr>
          </a:p>
        </p:txBody>
      </p:sp>
      <p:pic>
        <p:nvPicPr>
          <p:cNvPr id="147" name="Google Shape;147;p19" title="check.png"/>
          <p:cNvPicPr preferRelativeResize="0"/>
          <p:nvPr/>
        </p:nvPicPr>
        <p:blipFill>
          <a:blip r:embed="rId4">
            <a:alphaModFix/>
          </a:blip>
          <a:stretch>
            <a:fillRect/>
          </a:stretch>
        </p:blipFill>
        <p:spPr>
          <a:xfrm>
            <a:off x="8033150" y="2562300"/>
            <a:ext cx="418001" cy="418001"/>
          </a:xfrm>
          <a:prstGeom prst="rect">
            <a:avLst/>
          </a:prstGeom>
          <a:noFill/>
          <a:ln>
            <a:noFill/>
          </a:ln>
        </p:spPr>
      </p:pic>
      <p:sp>
        <p:nvSpPr>
          <p:cNvPr id="148" name="Google Shape;148;p19"/>
          <p:cNvSpPr/>
          <p:nvPr/>
        </p:nvSpPr>
        <p:spPr>
          <a:xfrm>
            <a:off x="4873125" y="3654850"/>
            <a:ext cx="3814200" cy="943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9" name="Google Shape;149;p19" title="check.png"/>
          <p:cNvPicPr preferRelativeResize="0"/>
          <p:nvPr/>
        </p:nvPicPr>
        <p:blipFill>
          <a:blip r:embed="rId4">
            <a:alphaModFix/>
          </a:blip>
          <a:stretch>
            <a:fillRect/>
          </a:stretch>
        </p:blipFill>
        <p:spPr>
          <a:xfrm>
            <a:off x="8131000" y="4001825"/>
            <a:ext cx="418001" cy="418001"/>
          </a:xfrm>
          <a:prstGeom prst="rect">
            <a:avLst/>
          </a:prstGeom>
          <a:noFill/>
          <a:ln>
            <a:noFill/>
          </a:ln>
        </p:spPr>
      </p:pic>
      <p:pic>
        <p:nvPicPr>
          <p:cNvPr id="150" name="Google Shape;150;p19" title="promotion.png"/>
          <p:cNvPicPr preferRelativeResize="0"/>
          <p:nvPr/>
        </p:nvPicPr>
        <p:blipFill>
          <a:blip r:embed="rId10">
            <a:alphaModFix/>
          </a:blip>
          <a:stretch>
            <a:fillRect/>
          </a:stretch>
        </p:blipFill>
        <p:spPr>
          <a:xfrm>
            <a:off x="5264725" y="3794900"/>
            <a:ext cx="687700" cy="687700"/>
          </a:xfrm>
          <a:prstGeom prst="rect">
            <a:avLst/>
          </a:prstGeom>
          <a:noFill/>
          <a:ln>
            <a:noFill/>
          </a:ln>
        </p:spPr>
      </p:pic>
      <p:sp>
        <p:nvSpPr>
          <p:cNvPr id="151" name="Google Shape;151;p19"/>
          <p:cNvSpPr txBox="1"/>
          <p:nvPr/>
        </p:nvSpPr>
        <p:spPr>
          <a:xfrm>
            <a:off x="5978150" y="3876563"/>
            <a:ext cx="23151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communication </a:t>
            </a:r>
            <a:endParaRPr sz="1800">
              <a:solidFill>
                <a:schemeClr val="dk1"/>
              </a:solidFill>
              <a:latin typeface="Poppins"/>
              <a:ea typeface="Poppins"/>
              <a:cs typeface="Poppins"/>
              <a:sym typeface="Poppins"/>
            </a:endParaRPr>
          </a:p>
        </p:txBody>
      </p:sp>
      <p:pic>
        <p:nvPicPr>
          <p:cNvPr id="152" name="Google Shape;152;p19"/>
          <p:cNvPicPr preferRelativeResize="0"/>
          <p:nvPr/>
        </p:nvPicPr>
        <p:blipFill rotWithShape="1">
          <a:blip r:embed="rId11">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0"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58" name="Google Shape;158;p20"/>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…ONE YEAR LATER</a:t>
            </a:r>
            <a:endParaRPr b="1" sz="2500">
              <a:solidFill>
                <a:schemeClr val="lt1"/>
              </a:solidFill>
              <a:latin typeface="Poppins"/>
              <a:ea typeface="Poppins"/>
              <a:cs typeface="Poppins"/>
              <a:sym typeface="Poppins"/>
            </a:endParaRPr>
          </a:p>
        </p:txBody>
      </p:sp>
      <p:sp>
        <p:nvSpPr>
          <p:cNvPr id="159" name="Google Shape;159;p20"/>
          <p:cNvSpPr/>
          <p:nvPr/>
        </p:nvSpPr>
        <p:spPr>
          <a:xfrm>
            <a:off x="1834200" y="898925"/>
            <a:ext cx="54741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Tahoma"/>
                <a:ea typeface="Tahoma"/>
                <a:cs typeface="Tahoma"/>
                <a:sym typeface="Tahoma"/>
              </a:rPr>
              <a:t>  </a:t>
            </a:r>
            <a:r>
              <a:rPr b="1" lang="en-GB">
                <a:latin typeface="Poppins"/>
                <a:ea typeface="Poppins"/>
                <a:cs typeface="Poppins"/>
                <a:sym typeface="Poppins"/>
              </a:rPr>
              <a:t>Failed to achieve some of our stated goals</a:t>
            </a:r>
            <a:endParaRPr b="1">
              <a:latin typeface="Poppins"/>
              <a:ea typeface="Poppins"/>
              <a:cs typeface="Poppins"/>
              <a:sym typeface="Poppins"/>
            </a:endParaRPr>
          </a:p>
        </p:txBody>
      </p:sp>
      <p:pic>
        <p:nvPicPr>
          <p:cNvPr id="160" name="Google Shape;160;p20" title="failure.png"/>
          <p:cNvPicPr preferRelativeResize="0"/>
          <p:nvPr/>
        </p:nvPicPr>
        <p:blipFill>
          <a:blip r:embed="rId4">
            <a:alphaModFix/>
          </a:blip>
          <a:stretch>
            <a:fillRect/>
          </a:stretch>
        </p:blipFill>
        <p:spPr>
          <a:xfrm flipH="1">
            <a:off x="1917474" y="1016013"/>
            <a:ext cx="778801" cy="778799"/>
          </a:xfrm>
          <a:prstGeom prst="rect">
            <a:avLst/>
          </a:prstGeom>
          <a:noFill/>
          <a:ln>
            <a:noFill/>
          </a:ln>
        </p:spPr>
      </p:pic>
      <p:sp>
        <p:nvSpPr>
          <p:cNvPr id="161" name="Google Shape;161;p20"/>
          <p:cNvSpPr/>
          <p:nvPr/>
        </p:nvSpPr>
        <p:spPr>
          <a:xfrm>
            <a:off x="1834200" y="2134613"/>
            <a:ext cx="54756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Tahoma"/>
                <a:ea typeface="Tahoma"/>
                <a:cs typeface="Tahoma"/>
                <a:sym typeface="Tahoma"/>
              </a:rPr>
              <a:t>       </a:t>
            </a:r>
            <a:r>
              <a:rPr b="1" lang="en-GB">
                <a:latin typeface="Poppins"/>
                <a:ea typeface="Poppins"/>
                <a:cs typeface="Poppins"/>
                <a:sym typeface="Poppins"/>
              </a:rPr>
              <a:t>Failed to get commitment from ‘other’ teams</a:t>
            </a:r>
            <a:endParaRPr b="1">
              <a:latin typeface="Poppins"/>
              <a:ea typeface="Poppins"/>
              <a:cs typeface="Poppins"/>
              <a:sym typeface="Poppins"/>
            </a:endParaRPr>
          </a:p>
        </p:txBody>
      </p:sp>
      <p:sp>
        <p:nvSpPr>
          <p:cNvPr id="162" name="Google Shape;162;p20"/>
          <p:cNvSpPr/>
          <p:nvPr/>
        </p:nvSpPr>
        <p:spPr>
          <a:xfrm>
            <a:off x="1834200" y="3370300"/>
            <a:ext cx="5475600" cy="94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Tahoma"/>
                <a:ea typeface="Tahoma"/>
                <a:cs typeface="Tahoma"/>
                <a:sym typeface="Tahoma"/>
              </a:rPr>
              <a:t>               </a:t>
            </a:r>
            <a:r>
              <a:rPr b="1" lang="en-GB">
                <a:latin typeface="Poppins"/>
                <a:ea typeface="Poppins"/>
                <a:cs typeface="Poppins"/>
                <a:sym typeface="Poppins"/>
              </a:rPr>
              <a:t>Failed to showcase business impact </a:t>
            </a:r>
            <a:endParaRPr b="1">
              <a:latin typeface="Poppins"/>
              <a:ea typeface="Poppins"/>
              <a:cs typeface="Poppins"/>
              <a:sym typeface="Poppins"/>
            </a:endParaRPr>
          </a:p>
        </p:txBody>
      </p:sp>
      <p:pic>
        <p:nvPicPr>
          <p:cNvPr id="163" name="Google Shape;163;p20" title="disagreement.png"/>
          <p:cNvPicPr preferRelativeResize="0"/>
          <p:nvPr/>
        </p:nvPicPr>
        <p:blipFill>
          <a:blip r:embed="rId5">
            <a:alphaModFix/>
          </a:blip>
          <a:stretch>
            <a:fillRect/>
          </a:stretch>
        </p:blipFill>
        <p:spPr>
          <a:xfrm>
            <a:off x="1955275" y="2337515"/>
            <a:ext cx="599025" cy="599025"/>
          </a:xfrm>
          <a:prstGeom prst="rect">
            <a:avLst/>
          </a:prstGeom>
          <a:noFill/>
          <a:ln>
            <a:noFill/>
          </a:ln>
        </p:spPr>
      </p:pic>
      <p:pic>
        <p:nvPicPr>
          <p:cNvPr id="164" name="Google Shape;164;p20" title="increase.png"/>
          <p:cNvPicPr preferRelativeResize="0"/>
          <p:nvPr/>
        </p:nvPicPr>
        <p:blipFill>
          <a:blip r:embed="rId6">
            <a:alphaModFix/>
          </a:blip>
          <a:stretch>
            <a:fillRect/>
          </a:stretch>
        </p:blipFill>
        <p:spPr>
          <a:xfrm>
            <a:off x="1982450" y="3582825"/>
            <a:ext cx="544675" cy="544675"/>
          </a:xfrm>
          <a:prstGeom prst="rect">
            <a:avLst/>
          </a:prstGeom>
          <a:noFill/>
          <a:ln>
            <a:noFill/>
          </a:ln>
        </p:spPr>
      </p:pic>
      <p:pic>
        <p:nvPicPr>
          <p:cNvPr id="165" name="Google Shape;165;p20" title="delete.png"/>
          <p:cNvPicPr preferRelativeResize="0"/>
          <p:nvPr/>
        </p:nvPicPr>
        <p:blipFill>
          <a:blip r:embed="rId7">
            <a:alphaModFix/>
          </a:blip>
          <a:stretch>
            <a:fillRect/>
          </a:stretch>
        </p:blipFill>
        <p:spPr>
          <a:xfrm>
            <a:off x="2326100" y="3582825"/>
            <a:ext cx="280925" cy="280925"/>
          </a:xfrm>
          <a:prstGeom prst="rect">
            <a:avLst/>
          </a:prstGeom>
          <a:noFill/>
          <a:ln>
            <a:noFill/>
          </a:ln>
        </p:spPr>
      </p:pic>
      <p:sp>
        <p:nvSpPr>
          <p:cNvPr id="166" name="Google Shape;166;p20"/>
          <p:cNvSpPr/>
          <p:nvPr/>
        </p:nvSpPr>
        <p:spPr>
          <a:xfrm>
            <a:off x="7308300" y="1237350"/>
            <a:ext cx="599100" cy="13344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0"/>
          <p:cNvSpPr/>
          <p:nvPr/>
        </p:nvSpPr>
        <p:spPr>
          <a:xfrm>
            <a:off x="7308300" y="2785450"/>
            <a:ext cx="599100" cy="13344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8" name="Google Shape;168;p20"/>
          <p:cNvPicPr preferRelativeResize="0"/>
          <p:nvPr/>
        </p:nvPicPr>
        <p:blipFill rotWithShape="1">
          <a:blip r:embed="rId8">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1" title="javier-miranda-6NjUwCfRddM-unsplash.jpg"/>
          <p:cNvPicPr preferRelativeResize="0"/>
          <p:nvPr/>
        </p:nvPicPr>
        <p:blipFill>
          <a:blip r:embed="rId3">
            <a:alphaModFix/>
          </a:blip>
          <a:stretch>
            <a:fillRect/>
          </a:stretch>
        </p:blipFill>
        <p:spPr>
          <a:xfrm>
            <a:off x="0" y="0"/>
            <a:ext cx="9144003" cy="5143501"/>
          </a:xfrm>
          <a:prstGeom prst="rect">
            <a:avLst/>
          </a:prstGeom>
          <a:noFill/>
          <a:ln>
            <a:noFill/>
          </a:ln>
        </p:spPr>
      </p:pic>
      <p:pic>
        <p:nvPicPr>
          <p:cNvPr descr="a puppy with tears on its face is laying on a log (provided by Tenor)" id="174" name="Google Shape;174;p21"/>
          <p:cNvPicPr preferRelativeResize="0"/>
          <p:nvPr/>
        </p:nvPicPr>
        <p:blipFill>
          <a:blip r:embed="rId4">
            <a:alphaModFix/>
          </a:blip>
          <a:stretch>
            <a:fillRect/>
          </a:stretch>
        </p:blipFill>
        <p:spPr>
          <a:xfrm>
            <a:off x="2783850" y="856475"/>
            <a:ext cx="3295650" cy="333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2" title="sean-sinclair-0Y6BaIZeh0g-unsplash.jpg"/>
          <p:cNvPicPr preferRelativeResize="0"/>
          <p:nvPr/>
        </p:nvPicPr>
        <p:blipFill>
          <a:blip r:embed="rId3">
            <a:alphaModFix/>
          </a:blip>
          <a:stretch>
            <a:fillRect/>
          </a:stretch>
        </p:blipFill>
        <p:spPr>
          <a:xfrm>
            <a:off x="0" y="0"/>
            <a:ext cx="9144003" cy="5143501"/>
          </a:xfrm>
          <a:prstGeom prst="rect">
            <a:avLst/>
          </a:prstGeom>
          <a:noFill/>
          <a:ln>
            <a:noFill/>
          </a:ln>
        </p:spPr>
      </p:pic>
      <p:sp>
        <p:nvSpPr>
          <p:cNvPr id="180" name="Google Shape;180;p22"/>
          <p:cNvSpPr txBox="1"/>
          <p:nvPr/>
        </p:nvSpPr>
        <p:spPr>
          <a:xfrm>
            <a:off x="188475" y="99200"/>
            <a:ext cx="81690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Poppins"/>
                <a:ea typeface="Poppins"/>
                <a:cs typeface="Poppins"/>
                <a:sym typeface="Poppins"/>
              </a:rPr>
              <a:t>KEY DISCOVERIES &amp; INSIGHTS</a:t>
            </a:r>
            <a:endParaRPr b="1" sz="2500">
              <a:solidFill>
                <a:schemeClr val="lt1"/>
              </a:solidFill>
              <a:latin typeface="Poppins"/>
              <a:ea typeface="Poppins"/>
              <a:cs typeface="Poppins"/>
              <a:sym typeface="Poppins"/>
            </a:endParaRPr>
          </a:p>
        </p:txBody>
      </p:sp>
      <p:sp>
        <p:nvSpPr>
          <p:cNvPr id="181" name="Google Shape;181;p22"/>
          <p:cNvSpPr/>
          <p:nvPr/>
        </p:nvSpPr>
        <p:spPr>
          <a:xfrm>
            <a:off x="153200" y="1572600"/>
            <a:ext cx="2767200" cy="2173500"/>
          </a:xfrm>
          <a:prstGeom prst="ellipse">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Poppins"/>
                <a:ea typeface="Poppins"/>
                <a:cs typeface="Poppins"/>
                <a:sym typeface="Poppins"/>
              </a:rPr>
              <a:t>Not about tools &amp; process, BUT about PEOPLE</a:t>
            </a:r>
            <a:endParaRPr b="1">
              <a:latin typeface="Poppins"/>
              <a:ea typeface="Poppins"/>
              <a:cs typeface="Poppins"/>
              <a:sym typeface="Poppins"/>
            </a:endParaRPr>
          </a:p>
        </p:txBody>
      </p:sp>
      <p:pic>
        <p:nvPicPr>
          <p:cNvPr id="182" name="Google Shape;182;p22" title="people.png"/>
          <p:cNvPicPr preferRelativeResize="0"/>
          <p:nvPr/>
        </p:nvPicPr>
        <p:blipFill>
          <a:blip r:embed="rId4">
            <a:alphaModFix/>
          </a:blip>
          <a:stretch>
            <a:fillRect/>
          </a:stretch>
        </p:blipFill>
        <p:spPr>
          <a:xfrm flipH="1">
            <a:off x="1244750" y="1586575"/>
            <a:ext cx="647700" cy="647700"/>
          </a:xfrm>
          <a:prstGeom prst="rect">
            <a:avLst/>
          </a:prstGeom>
          <a:noFill/>
          <a:ln>
            <a:noFill/>
          </a:ln>
        </p:spPr>
      </p:pic>
      <p:sp>
        <p:nvSpPr>
          <p:cNvPr id="183" name="Google Shape;183;p22"/>
          <p:cNvSpPr/>
          <p:nvPr/>
        </p:nvSpPr>
        <p:spPr>
          <a:xfrm>
            <a:off x="3115025" y="1496400"/>
            <a:ext cx="2768400" cy="2174400"/>
          </a:xfrm>
          <a:prstGeom prst="ellipse">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b="1" lang="en-GB">
                <a:latin typeface="Poppins"/>
                <a:ea typeface="Poppins"/>
                <a:cs typeface="Poppins"/>
                <a:sym typeface="Poppins"/>
              </a:rPr>
            </a:br>
            <a:r>
              <a:rPr b="1" lang="en-GB">
                <a:latin typeface="Poppins"/>
                <a:ea typeface="Poppins"/>
                <a:cs typeface="Poppins"/>
                <a:sym typeface="Poppins"/>
              </a:rPr>
              <a:t>Foundational work</a:t>
            </a:r>
            <a:br>
              <a:rPr b="1" lang="en-GB">
                <a:latin typeface="Poppins"/>
                <a:ea typeface="Poppins"/>
                <a:cs typeface="Poppins"/>
                <a:sym typeface="Poppins"/>
              </a:rPr>
            </a:br>
            <a:r>
              <a:rPr b="1" lang="en-GB">
                <a:latin typeface="Poppins"/>
                <a:ea typeface="Poppins"/>
                <a:cs typeface="Poppins"/>
                <a:sym typeface="Poppins"/>
              </a:rPr>
              <a:t>vs </a:t>
            </a:r>
            <a:br>
              <a:rPr b="1" lang="en-GB">
                <a:latin typeface="Poppins"/>
                <a:ea typeface="Poppins"/>
                <a:cs typeface="Poppins"/>
                <a:sym typeface="Poppins"/>
              </a:rPr>
            </a:br>
            <a:r>
              <a:rPr b="1" lang="en-GB">
                <a:latin typeface="Poppins"/>
                <a:ea typeface="Poppins"/>
                <a:cs typeface="Poppins"/>
                <a:sym typeface="Poppins"/>
              </a:rPr>
              <a:t>Short-term business impact</a:t>
            </a:r>
            <a:endParaRPr b="1">
              <a:latin typeface="Poppins"/>
              <a:ea typeface="Poppins"/>
              <a:cs typeface="Poppins"/>
              <a:sym typeface="Poppins"/>
            </a:endParaRPr>
          </a:p>
        </p:txBody>
      </p:sp>
      <p:pic>
        <p:nvPicPr>
          <p:cNvPr id="184" name="Google Shape;184;p22" title="balance.png"/>
          <p:cNvPicPr preferRelativeResize="0"/>
          <p:nvPr/>
        </p:nvPicPr>
        <p:blipFill>
          <a:blip r:embed="rId5">
            <a:alphaModFix/>
          </a:blip>
          <a:stretch>
            <a:fillRect/>
          </a:stretch>
        </p:blipFill>
        <p:spPr>
          <a:xfrm>
            <a:off x="4101525" y="1563800"/>
            <a:ext cx="647700" cy="647700"/>
          </a:xfrm>
          <a:prstGeom prst="rect">
            <a:avLst/>
          </a:prstGeom>
          <a:noFill/>
          <a:ln>
            <a:noFill/>
          </a:ln>
        </p:spPr>
      </p:pic>
      <p:sp>
        <p:nvSpPr>
          <p:cNvPr id="185" name="Google Shape;185;p22"/>
          <p:cNvSpPr/>
          <p:nvPr/>
        </p:nvSpPr>
        <p:spPr>
          <a:xfrm>
            <a:off x="6045650" y="1510375"/>
            <a:ext cx="2768400" cy="2174400"/>
          </a:xfrm>
          <a:prstGeom prst="ellipse">
            <a:avLst/>
          </a:prstGeom>
          <a:solidFill>
            <a:schemeClr val="lt1"/>
          </a:solid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br>
              <a:rPr b="1" lang="en-GB">
                <a:latin typeface="Poppins"/>
                <a:ea typeface="Poppins"/>
                <a:cs typeface="Poppins"/>
                <a:sym typeface="Poppins"/>
              </a:rPr>
            </a:br>
            <a:r>
              <a:rPr b="1" lang="en-GB">
                <a:latin typeface="Poppins"/>
                <a:ea typeface="Poppins"/>
                <a:cs typeface="Poppins"/>
                <a:sym typeface="Poppins"/>
              </a:rPr>
              <a:t>Dedicated focus on change management &amp; execution</a:t>
            </a:r>
            <a:endParaRPr b="1">
              <a:latin typeface="Poppins"/>
              <a:ea typeface="Poppins"/>
              <a:cs typeface="Poppins"/>
              <a:sym typeface="Poppins"/>
            </a:endParaRPr>
          </a:p>
        </p:txBody>
      </p:sp>
      <p:pic>
        <p:nvPicPr>
          <p:cNvPr id="186" name="Google Shape;186;p22" title="focus.png"/>
          <p:cNvPicPr preferRelativeResize="0"/>
          <p:nvPr/>
        </p:nvPicPr>
        <p:blipFill>
          <a:blip r:embed="rId6">
            <a:alphaModFix/>
          </a:blip>
          <a:stretch>
            <a:fillRect/>
          </a:stretch>
        </p:blipFill>
        <p:spPr>
          <a:xfrm>
            <a:off x="7106000" y="1586575"/>
            <a:ext cx="647700" cy="647700"/>
          </a:xfrm>
          <a:prstGeom prst="rect">
            <a:avLst/>
          </a:prstGeom>
          <a:noFill/>
          <a:ln>
            <a:noFill/>
          </a:ln>
        </p:spPr>
      </p:pic>
      <p:pic>
        <p:nvPicPr>
          <p:cNvPr id="187" name="Google Shape;187;p22"/>
          <p:cNvPicPr preferRelativeResize="0"/>
          <p:nvPr/>
        </p:nvPicPr>
        <p:blipFill rotWithShape="1">
          <a:blip r:embed="rId7">
            <a:alphaModFix/>
          </a:blip>
          <a:srcRect b="32423" l="0" r="0" t="0"/>
          <a:stretch/>
        </p:blipFill>
        <p:spPr>
          <a:xfrm>
            <a:off x="7834938" y="0"/>
            <a:ext cx="1298375" cy="331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