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147474500" r:id="rId5"/>
    <p:sldId id="2147476384" r:id="rId6"/>
    <p:sldId id="403" r:id="rId7"/>
    <p:sldId id="2147476378" r:id="rId8"/>
    <p:sldId id="2147476377" r:id="rId9"/>
    <p:sldId id="2147476379" r:id="rId10"/>
    <p:sldId id="2147476385" r:id="rId11"/>
    <p:sldId id="2147476382" r:id="rId12"/>
    <p:sldId id="2147476383" r:id="rId13"/>
    <p:sldId id="2147476386" r:id="rId14"/>
    <p:sldId id="2147476387" r:id="rId15"/>
    <p:sldId id="2147476388" r:id="rId16"/>
    <p:sldId id="2147476389" r:id="rId17"/>
    <p:sldId id="2147476390" r:id="rId18"/>
    <p:sldId id="2147476391" r:id="rId19"/>
    <p:sldId id="2147476392" r:id="rId20"/>
    <p:sldId id="2147476393" r:id="rId21"/>
    <p:sldId id="2147476394" r:id="rId22"/>
    <p:sldId id="2147476398" r:id="rId23"/>
    <p:sldId id="2147476395" r:id="rId24"/>
    <p:sldId id="2147474499" r:id="rId25"/>
    <p:sldId id="2147474498" r:id="rId26"/>
  </p:sldIdLst>
  <p:sldSz cx="12192000" cy="6858000"/>
  <p:notesSz cx="6858000" cy="9144000"/>
  <p:custDataLst>
    <p:tags r:id="rId29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2AB4CA68-9A94-4090-A4D8-8C0400640250}">
          <p14:sldIdLst>
            <p14:sldId id="2147474500"/>
          </p14:sldIdLst>
        </p14:section>
        <p14:section name="Regio" id="{7115455E-4C4E-4180-AC46-7002EDD2D6AD}">
          <p14:sldIdLst>
            <p14:sldId id="2147476384"/>
            <p14:sldId id="403"/>
            <p14:sldId id="2147476378"/>
            <p14:sldId id="2147476377"/>
            <p14:sldId id="2147476379"/>
            <p14:sldId id="2147476385"/>
            <p14:sldId id="2147476382"/>
            <p14:sldId id="2147476383"/>
            <p14:sldId id="2147476386"/>
            <p14:sldId id="2147476387"/>
            <p14:sldId id="2147476388"/>
            <p14:sldId id="2147476389"/>
            <p14:sldId id="2147476390"/>
            <p14:sldId id="2147476391"/>
            <p14:sldId id="2147476392"/>
            <p14:sldId id="2147476393"/>
            <p14:sldId id="2147476394"/>
            <p14:sldId id="2147476398"/>
            <p14:sldId id="2147476395"/>
            <p14:sldId id="2147474499"/>
            <p14:sldId id="21474744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929" userDrawn="1">
          <p15:clr>
            <a:srgbClr val="A4A3A4"/>
          </p15:clr>
        </p15:guide>
        <p15:guide id="2" pos="3840">
          <p15:clr>
            <a:srgbClr val="A4A3A4"/>
          </p15:clr>
        </p15:guide>
        <p15:guide id="3" pos="6108" userDrawn="1">
          <p15:clr>
            <a:srgbClr val="A4A3A4"/>
          </p15:clr>
        </p15:guide>
        <p15:guide id="4" pos="2366" userDrawn="1">
          <p15:clr>
            <a:srgbClr val="A4A3A4"/>
          </p15:clr>
        </p15:guide>
        <p15:guide id="5" pos="22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F9B671D-F86C-D39C-79F5-5929EDB4EB86}" name="Eva-Katharina Rieken" initials="ER" userId="S::eva-katharina.rieken@deutschebahn.com::682f33e1-cc77-419f-af79-37e09588f913" providerId="AD"/>
  <p188:author id="{3275413D-696D-EAC9-B67E-96A4055FC537}" name="Julia Amend" initials="JA" userId="S::Julia.Amend@deutschebahn.com::55b787bd-dea8-4a7b-9f82-5d186bcc36ab" providerId="AD"/>
  <p188:author id="{66970A44-BF9F-8C11-73B1-D72C1D89D319}" name="Denis Liebetanz" initials="DL" userId="S::denis.liebetanz@deutschebahn.com::de78ece3-f80f-40fa-8620-4df054b28faf" providerId="AD"/>
  <p188:author id="{82FAA944-584A-DFC7-5BD0-3AD53BA05ECB}" name="Martin Pütz" initials="" userId="S::Martin.Puetz@deutschebahn.com::85d5d62a-1bf0-4ee5-8455-14799f0c045c" providerId="AD"/>
  <p188:author id="{B7F6F545-F901-9EBA-F537-1F42D66F6E8F}" name="Anja Diezel" initials="AD" userId="S::anja.diezel@deutschebahn.com::f533dce0-8133-4d30-910f-271841158256" providerId="AD"/>
  <p188:author id="{C4F79964-FF92-D385-245D-42BCEDDF5CBA}" name="Andreas Hamprecht" initials="AH" userId="S::Andreas.Hamprecht@deutschebahn.com::0df3fa93-3bbc-4ad7-bfd0-d8b077f255c8" providerId="AD"/>
  <p188:author id="{F1AE2765-A68B-5FF7-ADC9-152E47BA8991}" name="Caroline Berthomieu" initials="CB" userId="S::Caroline.Berthomieu@deutschebahn.com::905724c0-7b75-46f9-bdda-5254b0db268a" providerId="AD"/>
  <p188:author id="{430B0386-B028-FC86-7111-22B35EB7E9FA}" name="Julia Amend" initials="JA" userId="S::julia.amend@deutschebahn.com::55b787bd-dea8-4a7b-9f82-5d186bcc36ab" providerId="AD"/>
  <p188:author id="{4CB544A9-BC69-7564-8944-012E14403566}" name="Anja Diezel" initials="AD" userId="S::Anja.Diezel@deutschebahn.com::f533dce0-8133-4d30-910f-27184115825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46973"/>
    <a:srgbClr val="00305B"/>
    <a:srgbClr val="7FD549"/>
    <a:srgbClr val="EC0016"/>
    <a:srgbClr val="868C96"/>
    <a:srgbClr val="FFDA00"/>
    <a:srgbClr val="91BE6D"/>
    <a:srgbClr val="7FD68A"/>
    <a:srgbClr val="87C6FF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57A6CE-5890-43B5-A224-4D1A3AC42D17}" v="10" dt="2025-04-25T08:52:22.5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525" autoAdjust="0"/>
  </p:normalViewPr>
  <p:slideViewPr>
    <p:cSldViewPr snapToGrid="0">
      <p:cViewPr varScale="1">
        <p:scale>
          <a:sx n="45" d="100"/>
          <a:sy n="45" d="100"/>
        </p:scale>
        <p:origin x="1404" y="260"/>
      </p:cViewPr>
      <p:guideLst>
        <p:guide orient="horz" pos="3929"/>
        <p:guide pos="3840"/>
        <p:guide pos="6108"/>
        <p:guide pos="2366"/>
        <p:guide pos="225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s Hamprecht" userId="01d0a2ee1838c529" providerId="LiveId" clId="{7257A6CE-5890-43B5-A224-4D1A3AC42D17}"/>
    <pc:docChg chg="undo redo custSel modSld">
      <pc:chgData name="Andreas Hamprecht" userId="01d0a2ee1838c529" providerId="LiveId" clId="{7257A6CE-5890-43B5-A224-4D1A3AC42D17}" dt="2025-04-25T08:56:00.942" v="530" actId="20577"/>
      <pc:docMkLst>
        <pc:docMk/>
      </pc:docMkLst>
      <pc:sldChg chg="modSp mod">
        <pc:chgData name="Andreas Hamprecht" userId="01d0a2ee1838c529" providerId="LiveId" clId="{7257A6CE-5890-43B5-A224-4D1A3AC42D17}" dt="2025-04-25T08:52:55.422" v="517" actId="20577"/>
        <pc:sldMkLst>
          <pc:docMk/>
          <pc:sldMk cId="2569514255" sldId="403"/>
        </pc:sldMkLst>
        <pc:spChg chg="mod">
          <ac:chgData name="Andreas Hamprecht" userId="01d0a2ee1838c529" providerId="LiveId" clId="{7257A6CE-5890-43B5-A224-4D1A3AC42D17}" dt="2025-04-25T08:52:55.422" v="517" actId="20577"/>
          <ac:spMkLst>
            <pc:docMk/>
            <pc:sldMk cId="2569514255" sldId="403"/>
            <ac:spMk id="39" creationId="{805E8246-B10B-26FE-1F1D-C66D1B417B03}"/>
          </ac:spMkLst>
        </pc:spChg>
      </pc:sldChg>
      <pc:sldChg chg="modSp mod">
        <pc:chgData name="Andreas Hamprecht" userId="01d0a2ee1838c529" providerId="LiveId" clId="{7257A6CE-5890-43B5-A224-4D1A3AC42D17}" dt="2025-04-25T08:54:24.428" v="529" actId="20577"/>
        <pc:sldMkLst>
          <pc:docMk/>
          <pc:sldMk cId="3478882262" sldId="2147474499"/>
        </pc:sldMkLst>
        <pc:spChg chg="mod">
          <ac:chgData name="Andreas Hamprecht" userId="01d0a2ee1838c529" providerId="LiveId" clId="{7257A6CE-5890-43B5-A224-4D1A3AC42D17}" dt="2025-04-25T08:54:24.428" v="529" actId="20577"/>
          <ac:spMkLst>
            <pc:docMk/>
            <pc:sldMk cId="3478882262" sldId="2147474499"/>
            <ac:spMk id="4" creationId="{EEE105FB-F492-750C-E51B-1EDA8813BA90}"/>
          </ac:spMkLst>
        </pc:spChg>
      </pc:sldChg>
      <pc:sldChg chg="modSp mod">
        <pc:chgData name="Andreas Hamprecht" userId="01d0a2ee1838c529" providerId="LiveId" clId="{7257A6CE-5890-43B5-A224-4D1A3AC42D17}" dt="2025-04-25T07:48:46.925" v="21" actId="20577"/>
        <pc:sldMkLst>
          <pc:docMk/>
          <pc:sldMk cId="3307576072" sldId="2147474500"/>
        </pc:sldMkLst>
        <pc:spChg chg="mod">
          <ac:chgData name="Andreas Hamprecht" userId="01d0a2ee1838c529" providerId="LiveId" clId="{7257A6CE-5890-43B5-A224-4D1A3AC42D17}" dt="2025-04-25T07:46:07.438" v="5" actId="20577"/>
          <ac:spMkLst>
            <pc:docMk/>
            <pc:sldMk cId="3307576072" sldId="2147474500"/>
            <ac:spMk id="2" creationId="{2F1D05C8-3549-09CA-91F9-0B5EF193CF78}"/>
          </ac:spMkLst>
        </pc:spChg>
        <pc:spChg chg="mod">
          <ac:chgData name="Andreas Hamprecht" userId="01d0a2ee1838c529" providerId="LiveId" clId="{7257A6CE-5890-43B5-A224-4D1A3AC42D17}" dt="2025-04-25T07:48:46.925" v="21" actId="20577"/>
          <ac:spMkLst>
            <pc:docMk/>
            <pc:sldMk cId="3307576072" sldId="2147474500"/>
            <ac:spMk id="4" creationId="{2BEAC724-2175-EEB0-3AC4-A2AF4DE8CCB3}"/>
          </ac:spMkLst>
        </pc:spChg>
      </pc:sldChg>
      <pc:sldChg chg="addSp delSp modSp mod">
        <pc:chgData name="Andreas Hamprecht" userId="01d0a2ee1838c529" providerId="LiveId" clId="{7257A6CE-5890-43B5-A224-4D1A3AC42D17}" dt="2025-04-25T08:18:45.033" v="403" actId="554"/>
        <pc:sldMkLst>
          <pc:docMk/>
          <pc:sldMk cId="3618783801" sldId="2147476377"/>
        </pc:sldMkLst>
        <pc:spChg chg="mod">
          <ac:chgData name="Andreas Hamprecht" userId="01d0a2ee1838c529" providerId="LiveId" clId="{7257A6CE-5890-43B5-A224-4D1A3AC42D17}" dt="2025-04-25T08:18:45.033" v="403" actId="554"/>
          <ac:spMkLst>
            <pc:docMk/>
            <pc:sldMk cId="3618783801" sldId="2147476377"/>
            <ac:spMk id="3" creationId="{BF28818A-876F-5229-145C-43AFEB7DA4CA}"/>
          </ac:spMkLst>
        </pc:spChg>
        <pc:spChg chg="mod">
          <ac:chgData name="Andreas Hamprecht" userId="01d0a2ee1838c529" providerId="LiveId" clId="{7257A6CE-5890-43B5-A224-4D1A3AC42D17}" dt="2025-04-25T08:18:45.033" v="403" actId="554"/>
          <ac:spMkLst>
            <pc:docMk/>
            <pc:sldMk cId="3618783801" sldId="2147476377"/>
            <ac:spMk id="6" creationId="{0B671E08-CD7D-9C02-097A-B348BBE28114}"/>
          </ac:spMkLst>
        </pc:spChg>
        <pc:spChg chg="add mod">
          <ac:chgData name="Andreas Hamprecht" userId="01d0a2ee1838c529" providerId="LiveId" clId="{7257A6CE-5890-43B5-A224-4D1A3AC42D17}" dt="2025-04-25T08:14:51.484" v="370" actId="255"/>
          <ac:spMkLst>
            <pc:docMk/>
            <pc:sldMk cId="3618783801" sldId="2147476377"/>
            <ac:spMk id="11" creationId="{7D3A5398-9173-4817-3088-AED15E877BA6}"/>
          </ac:spMkLst>
        </pc:spChg>
        <pc:spChg chg="del">
          <ac:chgData name="Andreas Hamprecht" userId="01d0a2ee1838c529" providerId="LiveId" clId="{7257A6CE-5890-43B5-A224-4D1A3AC42D17}" dt="2025-04-25T08:10:15.226" v="229" actId="478"/>
          <ac:spMkLst>
            <pc:docMk/>
            <pc:sldMk cId="3618783801" sldId="2147476377"/>
            <ac:spMk id="21" creationId="{0B33DD38-0DC1-6908-70E7-DEACB3898ABC}"/>
          </ac:spMkLst>
        </pc:spChg>
        <pc:picChg chg="add mod">
          <ac:chgData name="Andreas Hamprecht" userId="01d0a2ee1838c529" providerId="LiveId" clId="{7257A6CE-5890-43B5-A224-4D1A3AC42D17}" dt="2025-04-25T08:09:56.669" v="227" actId="1035"/>
          <ac:picMkLst>
            <pc:docMk/>
            <pc:sldMk cId="3618783801" sldId="2147476377"/>
            <ac:picMk id="7" creationId="{652F91F1-3EC5-2D1D-3734-C9302ABED3B6}"/>
          </ac:picMkLst>
        </pc:picChg>
        <pc:picChg chg="del">
          <ac:chgData name="Andreas Hamprecht" userId="01d0a2ee1838c529" providerId="LiveId" clId="{7257A6CE-5890-43B5-A224-4D1A3AC42D17}" dt="2025-04-25T08:10:15.226" v="229" actId="478"/>
          <ac:picMkLst>
            <pc:docMk/>
            <pc:sldMk cId="3618783801" sldId="2147476377"/>
            <ac:picMk id="9" creationId="{74F612D9-B1FB-0F32-CD43-E1FC68D7800D}"/>
          </ac:picMkLst>
        </pc:picChg>
        <pc:picChg chg="del">
          <ac:chgData name="Andreas Hamprecht" userId="01d0a2ee1838c529" providerId="LiveId" clId="{7257A6CE-5890-43B5-A224-4D1A3AC42D17}" dt="2025-04-25T08:10:04.689" v="228" actId="478"/>
          <ac:picMkLst>
            <pc:docMk/>
            <pc:sldMk cId="3618783801" sldId="2147476377"/>
            <ac:picMk id="10" creationId="{A61137F9-0AEF-7561-7AA3-140812B2CF8D}"/>
          </ac:picMkLst>
        </pc:picChg>
        <pc:picChg chg="del">
          <ac:chgData name="Andreas Hamprecht" userId="01d0a2ee1838c529" providerId="LiveId" clId="{7257A6CE-5890-43B5-A224-4D1A3AC42D17}" dt="2025-04-25T08:09:16.371" v="217" actId="478"/>
          <ac:picMkLst>
            <pc:docMk/>
            <pc:sldMk cId="3618783801" sldId="2147476377"/>
            <ac:picMk id="23" creationId="{43C3B085-A4BF-B803-D7A5-7A9D3A09CDE1}"/>
          </ac:picMkLst>
        </pc:picChg>
      </pc:sldChg>
      <pc:sldChg chg="addSp delSp modSp mod modAnim">
        <pc:chgData name="Andreas Hamprecht" userId="01d0a2ee1838c529" providerId="LiveId" clId="{7257A6CE-5890-43B5-A224-4D1A3AC42D17}" dt="2025-04-25T08:52:22.568" v="516"/>
        <pc:sldMkLst>
          <pc:docMk/>
          <pc:sldMk cId="1178849601" sldId="2147476378"/>
        </pc:sldMkLst>
        <pc:spChg chg="mod">
          <ac:chgData name="Andreas Hamprecht" userId="01d0a2ee1838c529" providerId="LiveId" clId="{7257A6CE-5890-43B5-A224-4D1A3AC42D17}" dt="2025-04-25T08:51:31.085" v="513" actId="20577"/>
          <ac:spMkLst>
            <pc:docMk/>
            <pc:sldMk cId="1178849601" sldId="2147476378"/>
            <ac:spMk id="3" creationId="{F9D0F78F-F380-FB3B-67AB-563020D3466B}"/>
          </ac:spMkLst>
        </pc:spChg>
        <pc:spChg chg="mod topLvl">
          <ac:chgData name="Andreas Hamprecht" userId="01d0a2ee1838c529" providerId="LiveId" clId="{7257A6CE-5890-43B5-A224-4D1A3AC42D17}" dt="2025-04-25T07:54:17.592" v="142" actId="165"/>
          <ac:spMkLst>
            <pc:docMk/>
            <pc:sldMk cId="1178849601" sldId="2147476378"/>
            <ac:spMk id="7" creationId="{395DBA62-3C50-ABB4-A389-D451E2A83263}"/>
          </ac:spMkLst>
        </pc:spChg>
        <pc:grpChg chg="add del mod">
          <ac:chgData name="Andreas Hamprecht" userId="01d0a2ee1838c529" providerId="LiveId" clId="{7257A6CE-5890-43B5-A224-4D1A3AC42D17}" dt="2025-04-25T07:54:17.592" v="142" actId="165"/>
          <ac:grpSpMkLst>
            <pc:docMk/>
            <pc:sldMk cId="1178849601" sldId="2147476378"/>
            <ac:grpSpMk id="2" creationId="{C12C39EF-6833-3F9D-54C5-7E60096C9BEB}"/>
          </ac:grpSpMkLst>
        </pc:grpChg>
        <pc:grpChg chg="mod">
          <ac:chgData name="Andreas Hamprecht" userId="01d0a2ee1838c529" providerId="LiveId" clId="{7257A6CE-5890-43B5-A224-4D1A3AC42D17}" dt="2025-04-25T07:53:20.015" v="71" actId="1038"/>
          <ac:grpSpMkLst>
            <pc:docMk/>
            <pc:sldMk cId="1178849601" sldId="2147476378"/>
            <ac:grpSpMk id="18" creationId="{8A134297-925E-78EC-DE2B-7140355E1F96}"/>
          </ac:grpSpMkLst>
        </pc:grpChg>
        <pc:grpChg chg="mod">
          <ac:chgData name="Andreas Hamprecht" userId="01d0a2ee1838c529" providerId="LiveId" clId="{7257A6CE-5890-43B5-A224-4D1A3AC42D17}" dt="2025-04-25T07:53:38.306" v="120" actId="1038"/>
          <ac:grpSpMkLst>
            <pc:docMk/>
            <pc:sldMk cId="1178849601" sldId="2147476378"/>
            <ac:grpSpMk id="19" creationId="{ABD1C6E6-46F3-9D68-E7F5-C76655EFB101}"/>
          </ac:grpSpMkLst>
        </pc:grpChg>
        <pc:grpChg chg="mod">
          <ac:chgData name="Andreas Hamprecht" userId="01d0a2ee1838c529" providerId="LiveId" clId="{7257A6CE-5890-43B5-A224-4D1A3AC42D17}" dt="2025-04-25T07:53:32.831" v="111" actId="1038"/>
          <ac:grpSpMkLst>
            <pc:docMk/>
            <pc:sldMk cId="1178849601" sldId="2147476378"/>
            <ac:grpSpMk id="20" creationId="{D063C149-7F56-9946-6A15-3D9DBE8B1567}"/>
          </ac:grpSpMkLst>
        </pc:grpChg>
        <pc:cxnChg chg="mod topLvl">
          <ac:chgData name="Andreas Hamprecht" userId="01d0a2ee1838c529" providerId="LiveId" clId="{7257A6CE-5890-43B5-A224-4D1A3AC42D17}" dt="2025-04-25T07:55:00.181" v="216" actId="1037"/>
          <ac:cxnSpMkLst>
            <pc:docMk/>
            <pc:sldMk cId="1178849601" sldId="2147476378"/>
            <ac:cxnSpMk id="6" creationId="{6102689D-E82B-E2F5-6571-5AB6A436F8B4}"/>
          </ac:cxnSpMkLst>
        </pc:cxnChg>
      </pc:sldChg>
      <pc:sldChg chg="modNotesTx">
        <pc:chgData name="Andreas Hamprecht" userId="01d0a2ee1838c529" providerId="LiveId" clId="{7257A6CE-5890-43B5-A224-4D1A3AC42D17}" dt="2025-04-25T08:56:00.942" v="530" actId="20577"/>
        <pc:sldMkLst>
          <pc:docMk/>
          <pc:sldMk cId="1340006011" sldId="2147476384"/>
        </pc:sldMkLst>
      </pc:sldChg>
      <pc:sldChg chg="modSp mod">
        <pc:chgData name="Andreas Hamprecht" userId="01d0a2ee1838c529" providerId="LiveId" clId="{7257A6CE-5890-43B5-A224-4D1A3AC42D17}" dt="2025-04-25T08:20:05.019" v="408" actId="20577"/>
        <pc:sldMkLst>
          <pc:docMk/>
          <pc:sldMk cId="1805125390" sldId="2147476388"/>
        </pc:sldMkLst>
        <pc:spChg chg="mod">
          <ac:chgData name="Andreas Hamprecht" userId="01d0a2ee1838c529" providerId="LiveId" clId="{7257A6CE-5890-43B5-A224-4D1A3AC42D17}" dt="2025-04-25T08:20:05.019" v="408" actId="20577"/>
          <ac:spMkLst>
            <pc:docMk/>
            <pc:sldMk cId="1805125390" sldId="2147476388"/>
            <ac:spMk id="2" creationId="{35D47A4A-5EE7-9BD3-C25A-B64EF398A6DA}"/>
          </ac:spMkLst>
        </pc:spChg>
      </pc:sldChg>
      <pc:sldChg chg="modSp mod">
        <pc:chgData name="Andreas Hamprecht" userId="01d0a2ee1838c529" providerId="LiveId" clId="{7257A6CE-5890-43B5-A224-4D1A3AC42D17}" dt="2025-04-25T08:20:41.079" v="411" actId="20577"/>
        <pc:sldMkLst>
          <pc:docMk/>
          <pc:sldMk cId="2497758097" sldId="2147476390"/>
        </pc:sldMkLst>
        <pc:spChg chg="mod">
          <ac:chgData name="Andreas Hamprecht" userId="01d0a2ee1838c529" providerId="LiveId" clId="{7257A6CE-5890-43B5-A224-4D1A3AC42D17}" dt="2025-04-25T08:20:41.079" v="411" actId="20577"/>
          <ac:spMkLst>
            <pc:docMk/>
            <pc:sldMk cId="2497758097" sldId="2147476390"/>
            <ac:spMk id="48" creationId="{A7A24E16-AC4E-7506-FCA1-4D1D0500F9B6}"/>
          </ac:spMkLst>
        </pc:spChg>
      </pc:sldChg>
      <pc:sldChg chg="modSp mod">
        <pc:chgData name="Andreas Hamprecht" userId="01d0a2ee1838c529" providerId="LiveId" clId="{7257A6CE-5890-43B5-A224-4D1A3AC42D17}" dt="2025-04-25T08:21:02.244" v="414" actId="20577"/>
        <pc:sldMkLst>
          <pc:docMk/>
          <pc:sldMk cId="2384149456" sldId="2147476391"/>
        </pc:sldMkLst>
        <pc:spChg chg="mod">
          <ac:chgData name="Andreas Hamprecht" userId="01d0a2ee1838c529" providerId="LiveId" clId="{7257A6CE-5890-43B5-A224-4D1A3AC42D17}" dt="2025-04-25T08:21:02.244" v="414" actId="20577"/>
          <ac:spMkLst>
            <pc:docMk/>
            <pc:sldMk cId="2384149456" sldId="2147476391"/>
            <ac:spMk id="19" creationId="{4AC09AD0-3F11-550A-569A-BEBCE2185E74}"/>
          </ac:spMkLst>
        </pc:spChg>
      </pc:sldChg>
      <pc:sldChg chg="modSp mod">
        <pc:chgData name="Andreas Hamprecht" userId="01d0a2ee1838c529" providerId="LiveId" clId="{7257A6CE-5890-43B5-A224-4D1A3AC42D17}" dt="2025-04-25T08:21:34.569" v="419" actId="20577"/>
        <pc:sldMkLst>
          <pc:docMk/>
          <pc:sldMk cId="248758920" sldId="2147476393"/>
        </pc:sldMkLst>
        <pc:spChg chg="mod">
          <ac:chgData name="Andreas Hamprecht" userId="01d0a2ee1838c529" providerId="LiveId" clId="{7257A6CE-5890-43B5-A224-4D1A3AC42D17}" dt="2025-04-25T08:21:34.569" v="419" actId="20577"/>
          <ac:spMkLst>
            <pc:docMk/>
            <pc:sldMk cId="248758920" sldId="2147476393"/>
            <ac:spMk id="18" creationId="{368A3AEB-074A-C9F8-9A6C-F61DD3B08202}"/>
          </ac:spMkLst>
        </pc:spChg>
      </pc:sldChg>
      <pc:sldChg chg="addSp modSp mod">
        <pc:chgData name="Andreas Hamprecht" userId="01d0a2ee1838c529" providerId="LiveId" clId="{7257A6CE-5890-43B5-A224-4D1A3AC42D17}" dt="2025-04-25T08:54:09.468" v="527" actId="14100"/>
        <pc:sldMkLst>
          <pc:docMk/>
          <pc:sldMk cId="1478390475" sldId="2147476398"/>
        </pc:sldMkLst>
        <pc:spChg chg="add mod ord">
          <ac:chgData name="Andreas Hamprecht" userId="01d0a2ee1838c529" providerId="LiveId" clId="{7257A6CE-5890-43B5-A224-4D1A3AC42D17}" dt="2025-04-25T08:54:09.468" v="527" actId="14100"/>
          <ac:spMkLst>
            <pc:docMk/>
            <pc:sldMk cId="1478390475" sldId="2147476398"/>
            <ac:spMk id="6" creationId="{65B746B5-221C-6435-3386-A36F851F55AA}"/>
          </ac:spMkLst>
        </pc:spChg>
        <pc:spChg chg="mod">
          <ac:chgData name="Andreas Hamprecht" userId="01d0a2ee1838c529" providerId="LiveId" clId="{7257A6CE-5890-43B5-A224-4D1A3AC42D17}" dt="2025-04-25T08:53:51.663" v="518" actId="20577"/>
          <ac:spMkLst>
            <pc:docMk/>
            <pc:sldMk cId="1478390475" sldId="2147476398"/>
            <ac:spMk id="12" creationId="{57320E67-2B47-BA98-2C90-A88C1D093C95}"/>
          </ac:spMkLst>
        </pc:spChg>
        <pc:picChg chg="add mod modCrop">
          <ac:chgData name="Andreas Hamprecht" userId="01d0a2ee1838c529" providerId="LiveId" clId="{7257A6CE-5890-43B5-A224-4D1A3AC42D17}" dt="2025-04-25T08:54:03.560" v="526" actId="1038"/>
          <ac:picMkLst>
            <pc:docMk/>
            <pc:sldMk cId="1478390475" sldId="2147476398"/>
            <ac:picMk id="3" creationId="{8E611B5B-6255-DA6B-E92B-F648E7F32CE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8516C2E7-8540-4217-9C5C-82CED565E1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7DECC7A-7509-4FCD-8791-5B18E91F788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793E3-4E5B-45F7-BE2C-54013C83C5C6}" type="datetimeFigureOut">
              <a:rPr lang="de-DE" smtClean="0"/>
              <a:t>25.04.2025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2229555-16A5-42E5-AA9F-FAA6D98CA8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76E7386-D43A-4656-88C8-3A9BCA087FC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EDE44D-4B77-4836-9946-DA3A9454836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59107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C016CE-D1C5-49C4-80E2-0D9620CCFAF0}" type="datetimeFigureOut">
              <a:rPr lang="de-DE" smtClean="0"/>
              <a:t>25.04.2025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B8B26E-90DD-4F75-9543-DF10C34D64F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3636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B8B26E-90DD-4F75-9543-DF10C34D64F7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2760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B8B26E-90DD-4F75-9543-DF10C34D64F7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6350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D1EE2-76A2-9694-A0DB-A2F98372D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7A3C2901-10CE-71B0-B174-0A0B28B056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C260449-6A9F-6A5F-66AC-70A71EF4E6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2098BD5-6DAD-144F-2409-9A8C3448EE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B8B26E-90DD-4F75-9543-DF10C34D64F7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9766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B8B26E-90DD-4F75-9543-DF10C34D64F7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6271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B8B26E-90DD-4F75-9543-DF10C34D64F7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7045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(Wei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0E10FB-DB28-4159-ABFD-2E84010A9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980728"/>
            <a:ext cx="11449050" cy="1836204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538E46-C847-44FA-A5BC-C63FF58B5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Dr. Andreas Hamprecht | 29/04/2025 | CDAO Germany | Munich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C4D224-C30D-405E-A5EE-0DB17C1D8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19DF05F-72AD-4B24-A27F-0951699523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75" y="3789041"/>
            <a:ext cx="5545137" cy="23402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A4574D2F-0500-4A13-8529-ED82FC3897C9}"/>
              </a:ext>
            </a:extLst>
          </p:cNvPr>
          <p:cNvSpPr/>
          <p:nvPr userDrawn="1"/>
        </p:nvSpPr>
        <p:spPr>
          <a:xfrm>
            <a:off x="374776" y="3068960"/>
            <a:ext cx="1220724" cy="1216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5059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er (Bild, Logo Weiß)">
    <p:bg>
      <p:bgPr>
        <a:solidFill>
          <a:schemeClr val="tx1"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F8EFF006-54B8-4823-B83A-1C9F7B6FA06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1" y="0"/>
            <a:ext cx="12192001" cy="6858000"/>
          </a:xfr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0E10FB-DB28-4159-ABFD-2E84010A9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980728"/>
            <a:ext cx="11449050" cy="1836204"/>
          </a:xfrm>
        </p:spPr>
        <p:txBody>
          <a:bodyPr anchor="b"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538E46-C847-44FA-A5BC-C63FF58B5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Dr. Andreas Hamprecht | 29/04/2025 | CDAO Germany | Munich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C4D224-C30D-405E-A5EE-0DB17C1D8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3D9F7D-0C28-4C21-AA99-7C67E34F632A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19DF05F-72AD-4B24-A27F-0951699523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1475" y="3789041"/>
            <a:ext cx="5545137" cy="2340298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59B825A7-CC36-4592-BA09-A6FA6C29D8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4776" y="3068960"/>
            <a:ext cx="1220724" cy="1216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271463" indent="0">
              <a:buNone/>
              <a:defRPr/>
            </a:lvl2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B27FFED9-1D10-457A-BB20-AF5C3651EB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287836" y="6475761"/>
            <a:ext cx="532800" cy="504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  <a:lvl2pPr marL="271463" indent="0">
              <a:buNone/>
              <a:defRPr/>
            </a:lvl2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B9B65B1-AEA7-4F44-90D7-B91E0C3A1D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280525" y="368660"/>
            <a:ext cx="540000" cy="378000"/>
          </a:xfrm>
          <a:blipFill>
            <a:blip r:embed="rId2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>
              <a:defRPr lang="de-DE" sz="1000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62931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0E10FB-DB28-4159-ABFD-2E84010A9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B538E46-C847-44FA-A5BC-C63FF58B5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Andreas Hamprecht | 29/04/2025 | CDAO Germany | Munich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EC4D224-C30D-405E-A5EE-0DB17C1D8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43CB751F-9E6E-4899-A573-910F22F0D83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1475" y="1449388"/>
            <a:ext cx="11449049" cy="46799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44823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B94DD2-B5F5-4C54-B070-51A7824E1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D45B80E-FA5E-4414-8A23-82CAB8E0D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Andreas Hamprecht | 29/04/2025 | CDAO Germany | Munich</a:t>
            </a:r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01E907B-F3FD-4F7E-979E-473985CA8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0567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e (Bild)">
    <p:bg>
      <p:bgPr>
        <a:solidFill>
          <a:schemeClr val="tx1">
            <a:alpha val="8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10">
            <a:extLst>
              <a:ext uri="{FF2B5EF4-FFF2-40B4-BE49-F238E27FC236}">
                <a16:creationId xmlns:a16="http://schemas.microsoft.com/office/drawing/2014/main" id="{88E6BB85-2CD9-4C46-9692-3B22C74A130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-1" y="0"/>
            <a:ext cx="12192001" cy="6858000"/>
          </a:xfr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5B94DD2-B5F5-4C54-B070-51A7824E1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436127"/>
            <a:ext cx="11449050" cy="3693211"/>
          </a:xfrm>
        </p:spPr>
        <p:txBody>
          <a:bodyPr/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74392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e (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enplatzhalter 4">
            <a:extLst>
              <a:ext uri="{FF2B5EF4-FFF2-40B4-BE49-F238E27FC236}">
                <a16:creationId xmlns:a16="http://schemas.microsoft.com/office/drawing/2014/main" id="{F620A319-D564-4D18-92D7-8995EC1B261E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Mediaclip durch Klicken auf Symbol hinzufügen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11586949-1E99-4A43-99E8-BFF2DE8AE5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05800" y="1620783"/>
            <a:ext cx="5180400" cy="36252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5074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Titel (Weiß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0C20E3B-F984-F932-82CB-E0BB0FAEB640}"/>
              </a:ext>
            </a:extLst>
          </p:cNvPr>
          <p:cNvSpPr txBox="1">
            <a:spLocks/>
          </p:cNvSpPr>
          <p:nvPr userDrawn="1"/>
        </p:nvSpPr>
        <p:spPr>
          <a:xfrm>
            <a:off x="579772" y="514502"/>
            <a:ext cx="1220400" cy="853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58775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 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A4B0D59B-C5E7-4DA9-73B5-415C0640EB3C}"/>
              </a:ext>
            </a:extLst>
          </p:cNvPr>
          <p:cNvSpPr/>
          <p:nvPr userDrawn="1"/>
        </p:nvSpPr>
        <p:spPr>
          <a:xfrm>
            <a:off x="341935" y="3645024"/>
            <a:ext cx="9433048" cy="1647412"/>
          </a:xfrm>
          <a:prstGeom prst="rect">
            <a:avLst/>
          </a:prstGeom>
          <a:gradFill flip="none" rotWithShape="1">
            <a:gsLst>
              <a:gs pos="37000">
                <a:schemeClr val="tx1">
                  <a:alpha val="30668"/>
                </a:scheme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 indent="-182563" algn="ctr">
              <a:buClr>
                <a:schemeClr val="accent2"/>
              </a:buClr>
              <a:buFont typeface="DB Sans" panose="020B0502050202020204" pitchFamily="34" charset="0"/>
              <a:buChar char="•"/>
            </a:pPr>
            <a:endParaRPr lang="de-DE" sz="1600" err="1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246A6EC-3E05-4D6A-90AC-32BADE329B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652" y="1600200"/>
            <a:ext cx="11240873" cy="2764904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9B9821B-D7E4-454E-A8E2-C60C1507FD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9652" y="4392005"/>
            <a:ext cx="11240873" cy="683654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  <a:latin typeface="DB Head Light" panose="020B030205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A27B272F-0A02-4556-8035-1AFBA70370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653" y="5928611"/>
            <a:ext cx="8540684" cy="380709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DB Head Light" panose="020B0302050202020204" pitchFamily="34" charset="0"/>
              </a:defRPr>
            </a:lvl1pPr>
          </a:lstStyle>
          <a:p>
            <a:pPr lvl="0"/>
            <a:r>
              <a:rPr lang="de-DE"/>
              <a:t>Datum | Ort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AC45A34D-75DC-4BA7-88F8-5CBA85EE7F5A}"/>
              </a:ext>
            </a:extLst>
          </p:cNvPr>
          <p:cNvSpPr/>
          <p:nvPr userDrawn="1"/>
        </p:nvSpPr>
        <p:spPr>
          <a:xfrm>
            <a:off x="579652" y="5366866"/>
            <a:ext cx="1220724" cy="1216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6943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B1F42927-E517-697A-135A-161E3E15C1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23638987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0" imgW="395" imgH="394" progId="TCLayout.ActiveDocument.1">
                  <p:embed/>
                </p:oleObj>
              </mc:Choice>
              <mc:Fallback>
                <p:oleObj name="think-cell Folie" r:id="rId10" imgW="395" imgH="394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1F42927-E517-697A-135A-161E3E15C1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27DB810-CDF5-41AC-8E51-9EBC8EC0B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296696"/>
            <a:ext cx="10602893" cy="86405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2AE7966-514A-4D81-97FD-6AD3A07C8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4" y="1449388"/>
            <a:ext cx="11449051" cy="46799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2C0766E-DEEA-4949-912D-67F535F0E6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1475" y="6537600"/>
            <a:ext cx="10602902" cy="21602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Dr. Andreas Hamprecht | 29/04/2025 | CDAO Germany | Munich</a:t>
            </a:r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374309D-71AA-45D4-974A-6D58CB1760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0027" y="6538648"/>
            <a:ext cx="520498" cy="21602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913D9F7D-0C28-4C21-AA99-7C67E34F632A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F629909-3F3B-B946-91EF-D49519C4F1F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80903" y="368660"/>
            <a:ext cx="539622" cy="37780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DE7FD38-4C24-1C44-B92F-B053B9DC1D6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200" y="6472800"/>
            <a:ext cx="540000" cy="5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2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9" r:id="rId2"/>
    <p:sldLayoutId id="2147483650" r:id="rId3"/>
    <p:sldLayoutId id="2147483654" r:id="rId4"/>
    <p:sldLayoutId id="2147483658" r:id="rId5"/>
    <p:sldLayoutId id="2147483660" r:id="rId6"/>
    <p:sldLayoutId id="2147483701" r:id="rId7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563" indent="-182563" algn="l" defTabSz="914400" rtl="0" eaLnBrk="1" latinLnBrk="0" hangingPunct="1">
        <a:lnSpc>
          <a:spcPct val="100000"/>
        </a:lnSpc>
        <a:spcBef>
          <a:spcPts val="0"/>
        </a:spcBef>
        <a:buClr>
          <a:schemeClr val="accent2"/>
        </a:buClr>
        <a:buFont typeface="DB Sans" panose="020B050205020202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58775" indent="-176213" algn="l" defTabSz="914400" rtl="0" eaLnBrk="1" latinLnBrk="0" hangingPunct="1">
        <a:lnSpc>
          <a:spcPct val="100000"/>
        </a:lnSpc>
        <a:spcBef>
          <a:spcPts val="0"/>
        </a:spcBef>
        <a:buClr>
          <a:schemeClr val="accent2"/>
        </a:buClr>
        <a:buFont typeface="DB Sans" panose="020B050205020202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2563" algn="l" defTabSz="914400" rtl="0" eaLnBrk="1" latinLnBrk="0" hangingPunct="1">
        <a:lnSpc>
          <a:spcPct val="100000"/>
        </a:lnSpc>
        <a:spcBef>
          <a:spcPts val="0"/>
        </a:spcBef>
        <a:buClr>
          <a:schemeClr val="accent2"/>
        </a:buClr>
        <a:buFont typeface="DB Sans" panose="020B050205020202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5963" indent="-174625" algn="l" defTabSz="914400" rtl="0" eaLnBrk="1" latinLnBrk="0" hangingPunct="1">
        <a:lnSpc>
          <a:spcPct val="100000"/>
        </a:lnSpc>
        <a:spcBef>
          <a:spcPts val="0"/>
        </a:spcBef>
        <a:buClr>
          <a:schemeClr val="accent2"/>
        </a:buClr>
        <a:buFont typeface="DB Sans" panose="020B050205020202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98525" indent="-182563" algn="l" defTabSz="914400" rtl="0" eaLnBrk="1" latinLnBrk="0" hangingPunct="1">
        <a:lnSpc>
          <a:spcPct val="100000"/>
        </a:lnSpc>
        <a:spcBef>
          <a:spcPts val="0"/>
        </a:spcBef>
        <a:buClr>
          <a:schemeClr val="accent2"/>
        </a:buClr>
        <a:buFont typeface="DB Sans" panose="020B050205020202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3" pos="7446" userDrawn="1">
          <p15:clr>
            <a:srgbClr val="F26B43"/>
          </p15:clr>
        </p15:guide>
        <p15:guide id="7" pos="3727" userDrawn="1">
          <p15:clr>
            <a:srgbClr val="F26B43"/>
          </p15:clr>
        </p15:guide>
        <p15:guide id="8" pos="3953" userDrawn="1">
          <p15:clr>
            <a:srgbClr val="F26B43"/>
          </p15:clr>
        </p15:guide>
        <p15:guide id="9" orient="horz" pos="913" userDrawn="1">
          <p15:clr>
            <a:srgbClr val="F26B43"/>
          </p15:clr>
        </p15:guide>
        <p15:guide id="10" orient="horz" pos="3861" userDrawn="1">
          <p15:clr>
            <a:srgbClr val="F26B43"/>
          </p15:clr>
        </p15:guide>
        <p15:guide id="11" pos="2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27.xml"/><Relationship Id="rId9" Type="http://schemas.openxmlformats.org/officeDocument/2006/relationships/tags" Target="../tags/tag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tags" Target="../tags/tag35.xml"/><Relationship Id="rId7" Type="http://schemas.openxmlformats.org/officeDocument/2006/relationships/image" Target="../media/image34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37.xml"/><Relationship Id="rId10" Type="http://schemas.openxmlformats.org/officeDocument/2006/relationships/image" Target="../media/image36.svg"/><Relationship Id="rId4" Type="http://schemas.openxmlformats.org/officeDocument/2006/relationships/tags" Target="../tags/tag36.xml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15.xml"/><Relationship Id="rId18" Type="http://schemas.openxmlformats.org/officeDocument/2006/relationships/tags" Target="../tags/tag20.xml"/><Relationship Id="rId26" Type="http://schemas.openxmlformats.org/officeDocument/2006/relationships/image" Target="../media/image19.svg"/><Relationship Id="rId3" Type="http://schemas.openxmlformats.org/officeDocument/2006/relationships/tags" Target="../tags/tag5.xml"/><Relationship Id="rId21" Type="http://schemas.openxmlformats.org/officeDocument/2006/relationships/tags" Target="../tags/tag23.xml"/><Relationship Id="rId34" Type="http://schemas.openxmlformats.org/officeDocument/2006/relationships/image" Target="../media/image27.svg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17" Type="http://schemas.openxmlformats.org/officeDocument/2006/relationships/tags" Target="../tags/tag19.xml"/><Relationship Id="rId25" Type="http://schemas.openxmlformats.org/officeDocument/2006/relationships/image" Target="../media/image18.png"/><Relationship Id="rId33" Type="http://schemas.openxmlformats.org/officeDocument/2006/relationships/image" Target="../media/image26.png"/><Relationship Id="rId2" Type="http://schemas.openxmlformats.org/officeDocument/2006/relationships/tags" Target="../tags/tag4.xml"/><Relationship Id="rId16" Type="http://schemas.openxmlformats.org/officeDocument/2006/relationships/tags" Target="../tags/tag18.xml"/><Relationship Id="rId20" Type="http://schemas.openxmlformats.org/officeDocument/2006/relationships/tags" Target="../tags/tag22.xml"/><Relationship Id="rId29" Type="http://schemas.openxmlformats.org/officeDocument/2006/relationships/image" Target="../media/image22.png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24" Type="http://schemas.openxmlformats.org/officeDocument/2006/relationships/image" Target="../media/image17.svg"/><Relationship Id="rId32" Type="http://schemas.openxmlformats.org/officeDocument/2006/relationships/image" Target="../media/image25.svg"/><Relationship Id="rId5" Type="http://schemas.openxmlformats.org/officeDocument/2006/relationships/tags" Target="../tags/tag7.xml"/><Relationship Id="rId15" Type="http://schemas.openxmlformats.org/officeDocument/2006/relationships/tags" Target="../tags/tag17.xml"/><Relationship Id="rId23" Type="http://schemas.openxmlformats.org/officeDocument/2006/relationships/image" Target="../media/image16.png"/><Relationship Id="rId28" Type="http://schemas.openxmlformats.org/officeDocument/2006/relationships/image" Target="../media/image21.svg"/><Relationship Id="rId36" Type="http://schemas.openxmlformats.org/officeDocument/2006/relationships/image" Target="../media/image29.svg"/><Relationship Id="rId10" Type="http://schemas.openxmlformats.org/officeDocument/2006/relationships/tags" Target="../tags/tag12.xml"/><Relationship Id="rId19" Type="http://schemas.openxmlformats.org/officeDocument/2006/relationships/tags" Target="../tags/tag21.xml"/><Relationship Id="rId31" Type="http://schemas.openxmlformats.org/officeDocument/2006/relationships/image" Target="../media/image24.png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tags" Target="../tags/tag16.xml"/><Relationship Id="rId22" Type="http://schemas.openxmlformats.org/officeDocument/2006/relationships/slideLayout" Target="../slideLayouts/slideLayout2.xml"/><Relationship Id="rId27" Type="http://schemas.openxmlformats.org/officeDocument/2006/relationships/image" Target="../media/image20.png"/><Relationship Id="rId30" Type="http://schemas.openxmlformats.org/officeDocument/2006/relationships/image" Target="../media/image23.svg"/><Relationship Id="rId35" Type="http://schemas.openxmlformats.org/officeDocument/2006/relationships/image" Target="../media/image28.png"/><Relationship Id="rId8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>
            <a:extLst>
              <a:ext uri="{FF2B5EF4-FFF2-40B4-BE49-F238E27FC236}">
                <a16:creationId xmlns:a16="http://schemas.microsoft.com/office/drawing/2014/main" id="{49114E46-FD63-9EBD-D46E-615773D13B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4" t="22663" r="26472" b="199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40976D0-1BF3-78CC-D482-F1F27D025C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559"/>
          <a:stretch/>
        </p:blipFill>
        <p:spPr>
          <a:xfrm>
            <a:off x="3579547" y="1"/>
            <a:ext cx="8612453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F1D05C8-3549-09CA-91F9-0B5EF193CF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9652" y="3025074"/>
            <a:ext cx="9569459" cy="1066742"/>
          </a:xfrm>
        </p:spPr>
        <p:txBody>
          <a:bodyPr/>
          <a:lstStyle/>
          <a:p>
            <a:r>
              <a:rPr lang="it-IT" sz="4300" dirty="0"/>
              <a:t>AI, </a:t>
            </a:r>
            <a:r>
              <a:rPr lang="it-IT" sz="4300" dirty="0" err="1"/>
              <a:t>Gen</a:t>
            </a:r>
            <a:r>
              <a:rPr lang="it-IT" sz="4300" dirty="0"/>
              <a:t>-AI, </a:t>
            </a:r>
            <a:r>
              <a:rPr lang="it-IT" sz="4300" dirty="0" err="1"/>
              <a:t>Agentic</a:t>
            </a:r>
            <a:r>
              <a:rPr lang="it-IT" sz="4300" dirty="0"/>
              <a:t>-AI: </a:t>
            </a:r>
            <a:br>
              <a:rPr lang="it-IT" sz="4300" dirty="0"/>
            </a:br>
            <a:r>
              <a:rPr lang="it-IT" sz="4300" dirty="0"/>
              <a:t>From Innovation to Industry </a:t>
            </a:r>
            <a:r>
              <a:rPr lang="it-IT" sz="4300" dirty="0" err="1"/>
              <a:t>Revolution</a:t>
            </a:r>
            <a:endParaRPr lang="de-DE" sz="43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BEAC724-2175-EEB0-3AC4-A2AF4DE8CC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de-DE" dirty="0">
                <a:latin typeface="DB Head Light"/>
              </a:rPr>
              <a:t>Dr. Andreas Hamprecht | 29/04/2025 | Munich</a:t>
            </a:r>
          </a:p>
        </p:txBody>
      </p:sp>
    </p:spTree>
    <p:extLst>
      <p:ext uri="{BB962C8B-B14F-4D97-AF65-F5344CB8AC3E}">
        <p14:creationId xmlns:p14="http://schemas.microsoft.com/office/powerpoint/2010/main" val="3307576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20CC3-060C-C70F-AE25-667033896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72E8D4F-EAF7-5F6A-FEB0-8828D27B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Andreas Hamprecht | 29/04/2025 | CDAO Germany | Munich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B61DD1-0789-1368-F9D6-C28AA39E0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70F34C1-E5F3-88A1-F598-12A7CDA800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F65DB422-8A7E-ABFA-7DE7-5329638E8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730" y="1230985"/>
            <a:ext cx="4441155" cy="1034988"/>
          </a:xfrm>
        </p:spPr>
        <p:txBody>
          <a:bodyPr anchor="t" anchorCtr="0"/>
          <a:lstStyle/>
          <a:p>
            <a:r>
              <a:rPr lang="de-DE" sz="3600" dirty="0"/>
              <a:t>Challenge #1</a:t>
            </a:r>
            <a:br>
              <a:rPr lang="de-DE" sz="3600" dirty="0"/>
            </a:br>
            <a:r>
              <a:rPr lang="de-DE" sz="3600" dirty="0" err="1"/>
              <a:t>Surviving</a:t>
            </a:r>
            <a:r>
              <a:rPr lang="de-DE" sz="3600" dirty="0"/>
              <a:t> </a:t>
            </a:r>
            <a:r>
              <a:rPr lang="de-DE" sz="3600" dirty="0" err="1"/>
              <a:t>Financially</a:t>
            </a:r>
            <a:endParaRPr lang="de-DE" sz="3600" dirty="0"/>
          </a:p>
        </p:txBody>
      </p:sp>
      <p:sp>
        <p:nvSpPr>
          <p:cNvPr id="6" name="Rectangle 56">
            <a:extLst>
              <a:ext uri="{FF2B5EF4-FFF2-40B4-BE49-F238E27FC236}">
                <a16:creationId xmlns:a16="http://schemas.microsoft.com/office/drawing/2014/main" id="{A00BD9D0-02D3-2794-49FC-C6013BF84372}"/>
              </a:ext>
            </a:extLst>
          </p:cNvPr>
          <p:cNvSpPr>
            <a:spLocks noChangeAspect="1" noChangeArrowheads="1"/>
          </p:cNvSpPr>
          <p:nvPr>
            <p:custDataLst>
              <p:tags r:id="rId1"/>
            </p:custDataLst>
          </p:nvPr>
        </p:nvSpPr>
        <p:spPr bwMode="gray">
          <a:xfrm>
            <a:off x="5549899" y="1169430"/>
            <a:ext cx="2230712" cy="699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878C9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000" tIns="72000" rIns="144000" bIns="72000" anchor="ctr">
            <a:spAutoFit/>
          </a:bodyPr>
          <a:lstStyle/>
          <a:p>
            <a:pPr algn="l"/>
            <a:r>
              <a:rPr lang="de-DE" altLang="de-DE" b="1" dirty="0" err="1">
                <a:solidFill>
                  <a:schemeClr val="bg1"/>
                </a:solidFill>
              </a:rPr>
              <a:t>Committed</a:t>
            </a:r>
            <a:r>
              <a:rPr lang="de-DE" altLang="de-DE" b="1" dirty="0">
                <a:solidFill>
                  <a:schemeClr val="bg1"/>
                </a:solidFill>
              </a:rPr>
              <a:t> Benefits  </a:t>
            </a:r>
            <a:br>
              <a:rPr lang="de-DE" altLang="de-DE" b="1" dirty="0">
                <a:solidFill>
                  <a:schemeClr val="bg1"/>
                </a:solidFill>
              </a:rPr>
            </a:br>
            <a:r>
              <a:rPr lang="de-DE" altLang="de-DE" dirty="0" err="1">
                <a:solidFill>
                  <a:schemeClr val="bg1"/>
                </a:solidFill>
              </a:rPr>
              <a:t>mEUR</a:t>
            </a:r>
            <a:endParaRPr lang="de-DE" altLang="de-DE" dirty="0">
              <a:solidFill>
                <a:schemeClr val="bg1"/>
              </a:solidFill>
            </a:endParaRPr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8B006218-0799-B794-6866-CAE9FDD712CF}"/>
              </a:ext>
            </a:extLst>
          </p:cNvPr>
          <p:cNvSpPr>
            <a:spLocks noGrp="1"/>
          </p:cNvSpPr>
          <p:nvPr>
            <p:custDataLst>
              <p:tags r:id="rId2"/>
            </p:custDataLst>
          </p:nvPr>
        </p:nvSpPr>
        <p:spPr bwMode="auto">
          <a:xfrm>
            <a:off x="5516988" y="5330432"/>
            <a:ext cx="8953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de-DE" altLang="en-US" sz="1800" dirty="0">
                <a:solidFill>
                  <a:schemeClr val="bg1"/>
                </a:solidFill>
              </a:rPr>
              <a:t>2019</a:t>
            </a:r>
            <a:endParaRPr lang="de-DE" sz="1800" baseline="30000" dirty="0">
              <a:solidFill>
                <a:schemeClr val="bg1"/>
              </a:solidFill>
            </a:endParaRP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02E87B32-9B94-333A-5A17-33CD6B44850D}"/>
              </a:ext>
            </a:extLst>
          </p:cNvPr>
          <p:cNvSpPr>
            <a:spLocks noGrp="1"/>
          </p:cNvSpPr>
          <p:nvPr>
            <p:custDataLst>
              <p:tags r:id="rId3"/>
            </p:custDataLst>
          </p:nvPr>
        </p:nvSpPr>
        <p:spPr bwMode="auto">
          <a:xfrm>
            <a:off x="6323911" y="5330432"/>
            <a:ext cx="82391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de-DE" altLang="en-US" sz="1800" dirty="0">
                <a:solidFill>
                  <a:schemeClr val="bg1"/>
                </a:solidFill>
              </a:rPr>
              <a:t>2020</a:t>
            </a:r>
            <a:endParaRPr lang="de-DE" sz="1800" dirty="0">
              <a:solidFill>
                <a:schemeClr val="bg1"/>
              </a:solidFill>
            </a:endParaRP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14B810EA-BF89-F4E2-5B71-486693CB4272}"/>
              </a:ext>
            </a:extLst>
          </p:cNvPr>
          <p:cNvSpPr>
            <a:spLocks noGrp="1"/>
          </p:cNvSpPr>
          <p:nvPr>
            <p:custDataLst>
              <p:tags r:id="rId4"/>
            </p:custDataLst>
          </p:nvPr>
        </p:nvSpPr>
        <p:spPr bwMode="auto">
          <a:xfrm>
            <a:off x="7059397" y="5330432"/>
            <a:ext cx="82391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de-DE" altLang="en-US" sz="1800" dirty="0">
                <a:solidFill>
                  <a:schemeClr val="bg1"/>
                </a:solidFill>
              </a:rPr>
              <a:t>2021</a:t>
            </a:r>
            <a:endParaRPr lang="de-DE" sz="1800" dirty="0">
              <a:solidFill>
                <a:schemeClr val="bg1"/>
              </a:solidFill>
            </a:endParaRP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F0B3806A-49D7-E419-E781-7097F667E197}"/>
              </a:ext>
            </a:extLst>
          </p:cNvPr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7794883" y="5330432"/>
            <a:ext cx="82391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de-DE" altLang="en-US" sz="1800" dirty="0">
                <a:solidFill>
                  <a:schemeClr val="bg1"/>
                </a:solidFill>
              </a:rPr>
              <a:t>2022</a:t>
            </a:r>
            <a:endParaRPr lang="de-DE" sz="1800" dirty="0">
              <a:solidFill>
                <a:schemeClr val="bg1"/>
              </a:solidFill>
            </a:endParaRP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FFD36116-6131-10C8-1E15-8299E875A1B8}"/>
              </a:ext>
            </a:extLst>
          </p:cNvPr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8530369" y="5330432"/>
            <a:ext cx="82391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de-DE" altLang="en-US" sz="1800" dirty="0">
                <a:solidFill>
                  <a:schemeClr val="bg1"/>
                </a:solidFill>
              </a:rPr>
              <a:t>2023</a:t>
            </a:r>
            <a:endParaRPr lang="de-DE" sz="1800" dirty="0">
              <a:solidFill>
                <a:schemeClr val="bg1"/>
              </a:solidFill>
            </a:endParaRP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DBDB0DF2-24B9-F5BA-C080-E135BD9B1030}"/>
              </a:ext>
            </a:extLst>
          </p:cNvPr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9265855" y="5330432"/>
            <a:ext cx="823913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de-DE" altLang="en-US" sz="1800" dirty="0">
                <a:solidFill>
                  <a:schemeClr val="bg1"/>
                </a:solidFill>
              </a:rPr>
              <a:t>2024</a:t>
            </a:r>
            <a:endParaRPr lang="de-DE" sz="1800" dirty="0">
              <a:solidFill>
                <a:schemeClr val="bg1"/>
              </a:solidFill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38C0D603-9262-C070-B5F9-B783B7EE942D}"/>
              </a:ext>
            </a:extLst>
          </p:cNvPr>
          <p:cNvSpPr/>
          <p:nvPr/>
        </p:nvSpPr>
        <p:spPr>
          <a:xfrm>
            <a:off x="9446806" y="2109167"/>
            <a:ext cx="462012" cy="28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 rtl="0">
              <a:buClr>
                <a:schemeClr val="accent2"/>
              </a:buClr>
            </a:pPr>
            <a:endParaRPr lang="de-DE" sz="1000" b="1" i="0" u="none" baseline="0" dirty="0">
              <a:solidFill>
                <a:srgbClr val="FFFFFF"/>
              </a:solidFill>
            </a:endParaRP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CB706F1C-8CEE-4EB9-38F0-19CB8DEC8378}"/>
              </a:ext>
            </a:extLst>
          </p:cNvPr>
          <p:cNvSpPr/>
          <p:nvPr/>
        </p:nvSpPr>
        <p:spPr>
          <a:xfrm>
            <a:off x="8705338" y="2829167"/>
            <a:ext cx="462012" cy="21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 rtl="0">
              <a:buClr>
                <a:schemeClr val="accent2"/>
              </a:buClr>
            </a:pPr>
            <a:endParaRPr lang="de-DE" sz="1000" b="1" i="0" u="none" baseline="0" dirty="0">
              <a:solidFill>
                <a:srgbClr val="FFFFFF"/>
              </a:solidFill>
            </a:endParaRP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DCC45B1E-E170-6D9D-6DE0-A5BF6834CD50}"/>
              </a:ext>
            </a:extLst>
          </p:cNvPr>
          <p:cNvSpPr/>
          <p:nvPr/>
        </p:nvSpPr>
        <p:spPr>
          <a:xfrm>
            <a:off x="7963870" y="3189167"/>
            <a:ext cx="462012" cy="18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 rtl="0">
              <a:buClr>
                <a:schemeClr val="accent2"/>
              </a:buClr>
            </a:pPr>
            <a:endParaRPr lang="de-DE" sz="1000" b="1" i="0" u="none" baseline="0" dirty="0">
              <a:solidFill>
                <a:srgbClr val="FFFFFF"/>
              </a:solidFill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DB604874-779F-3117-F8CD-585C8A96C024}"/>
              </a:ext>
            </a:extLst>
          </p:cNvPr>
          <p:cNvSpPr/>
          <p:nvPr/>
        </p:nvSpPr>
        <p:spPr>
          <a:xfrm>
            <a:off x="7222402" y="4089167"/>
            <a:ext cx="462012" cy="9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 rtl="0">
              <a:buClr>
                <a:schemeClr val="accent2"/>
              </a:buClr>
            </a:pPr>
            <a:endParaRPr lang="de-DE" sz="1000" b="1" i="0" u="none" baseline="0" dirty="0">
              <a:solidFill>
                <a:srgbClr val="FFFFFF"/>
              </a:solidFill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44BC560D-1835-AC61-6A0A-FE3467DB0B8A}"/>
              </a:ext>
            </a:extLst>
          </p:cNvPr>
          <p:cNvSpPr/>
          <p:nvPr/>
        </p:nvSpPr>
        <p:spPr>
          <a:xfrm>
            <a:off x="6480934" y="4629167"/>
            <a:ext cx="462012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 rtl="0">
              <a:buClr>
                <a:schemeClr val="accent2"/>
              </a:buClr>
            </a:pPr>
            <a:endParaRPr lang="de-DE" sz="1000" b="1" i="0" u="none" baseline="0" dirty="0">
              <a:solidFill>
                <a:srgbClr val="FFFFFF"/>
              </a:solidFill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9A41AA68-1984-75F4-A362-1D4A37D4CDE5}"/>
              </a:ext>
            </a:extLst>
          </p:cNvPr>
          <p:cNvSpPr/>
          <p:nvPr/>
        </p:nvSpPr>
        <p:spPr>
          <a:xfrm>
            <a:off x="5739466" y="4809167"/>
            <a:ext cx="462012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 rtl="0">
              <a:buClr>
                <a:schemeClr val="accent2"/>
              </a:buClr>
            </a:pPr>
            <a:endParaRPr lang="de-DE" sz="1000" b="1" i="0" u="none" baseline="0" dirty="0">
              <a:solidFill>
                <a:srgbClr val="FFFFFF"/>
              </a:solidFill>
            </a:endParaRPr>
          </a:p>
        </p:txBody>
      </p:sp>
      <p:sp>
        <p:nvSpPr>
          <p:cNvPr id="34" name="Textplatzhalter 2">
            <a:extLst>
              <a:ext uri="{FF2B5EF4-FFF2-40B4-BE49-F238E27FC236}">
                <a16:creationId xmlns:a16="http://schemas.microsoft.com/office/drawing/2014/main" id="{8F587463-19C2-C312-6B44-85204546A2B2}"/>
              </a:ext>
            </a:extLst>
          </p:cNvPr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5516988" y="4504414"/>
            <a:ext cx="8953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de-DE" altLang="en-US" sz="1800" dirty="0">
                <a:solidFill>
                  <a:schemeClr val="bg1"/>
                </a:solidFill>
              </a:rPr>
              <a:t>10</a:t>
            </a:r>
            <a:endParaRPr lang="de-DE" sz="1800" baseline="30000" dirty="0">
              <a:solidFill>
                <a:schemeClr val="bg1"/>
              </a:solidFill>
            </a:endParaRPr>
          </a:p>
        </p:txBody>
      </p:sp>
      <p:sp>
        <p:nvSpPr>
          <p:cNvPr id="35" name="Textplatzhalter 2">
            <a:extLst>
              <a:ext uri="{FF2B5EF4-FFF2-40B4-BE49-F238E27FC236}">
                <a16:creationId xmlns:a16="http://schemas.microsoft.com/office/drawing/2014/main" id="{195251EA-B05F-9333-3DCB-2F1B6CCFF088}"/>
              </a:ext>
            </a:extLst>
          </p:cNvPr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9230136" y="1762471"/>
            <a:ext cx="895350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rtlCol="0" anchor="t" anchorCtr="0">
            <a:noAutofit/>
          </a:bodyPr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8775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spcBef>
                <a:spcPct val="0"/>
              </a:spcBef>
              <a:spcAft>
                <a:spcPct val="0"/>
              </a:spcAft>
              <a:buNone/>
            </a:pPr>
            <a:r>
              <a:rPr lang="de-DE" altLang="en-US" sz="1800" dirty="0">
                <a:solidFill>
                  <a:schemeClr val="bg1"/>
                </a:solidFill>
              </a:rPr>
              <a:t>160</a:t>
            </a:r>
            <a:endParaRPr lang="de-DE" sz="1800" baseline="30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832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35EDA-BD55-F802-95FD-269FF24DC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CFAE2CA-65E4-E30D-2BB0-057B2AD31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Andreas Hamprecht | 29/04/2025 | CDAO Germany | Munich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8C13B25-D2A9-FDD4-86F1-6030CD86F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14EA754-2B3D-4F7B-EDC9-8E60EA894B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EA0E769F-CA29-2272-B02B-40593CC0F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730" y="1230985"/>
            <a:ext cx="4441155" cy="1034988"/>
          </a:xfrm>
        </p:spPr>
        <p:txBody>
          <a:bodyPr anchor="t" anchorCtr="0"/>
          <a:lstStyle/>
          <a:p>
            <a:r>
              <a:rPr lang="de-DE" sz="3600" dirty="0"/>
              <a:t>Challenge #2</a:t>
            </a:r>
            <a:br>
              <a:rPr lang="de-DE" sz="3600" dirty="0"/>
            </a:br>
            <a:r>
              <a:rPr lang="de-DE" sz="3600" dirty="0" err="1"/>
              <a:t>Joining</a:t>
            </a:r>
            <a:r>
              <a:rPr lang="de-DE" sz="3600" dirty="0"/>
              <a:t> Forces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435B2CC-2405-A45C-48BD-5353689DF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290" y="854560"/>
            <a:ext cx="2975770" cy="19859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2CD599C8-8541-2C8F-23B2-6F0629D0C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5042" y="2048272"/>
            <a:ext cx="3208740" cy="212079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572C33E-B2A2-9F6E-EEC2-AB41283C3A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5466" y="2946924"/>
            <a:ext cx="3258444" cy="2120798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B9790D5-7A95-D389-839C-D347C246A4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6162" y="4313390"/>
            <a:ext cx="2899260" cy="1922336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FAB2C78A-2F10-011F-08B6-C851198F2DEB}"/>
              </a:ext>
            </a:extLst>
          </p:cNvPr>
          <p:cNvSpPr txBox="1"/>
          <p:nvPr/>
        </p:nvSpPr>
        <p:spPr>
          <a:xfrm>
            <a:off x="544730" y="3207033"/>
            <a:ext cx="444115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defRPr kumimoji="0" sz="36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Head Black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/>
              <a:t>Regio Digital Community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400" b="1" dirty="0"/>
              <a:t>400 Participants 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400" b="1" dirty="0"/>
              <a:t>IT and Business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400" b="1" dirty="0"/>
              <a:t>Headquarters and Regions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400" b="1" dirty="0"/>
              <a:t>In Person and Virtual Formats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296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7A6DE-6E16-FA07-D92F-F412375CF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88DDBD9-CF57-9683-5685-C5B4BCC65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Andreas Hamprecht | 29/04/2025 | CDAO Germany | Munich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F0532A7-6C5E-8250-552B-C449F2F68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C48FF1E-8E49-4C02-3DAB-B151899980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35D47A4A-5EE7-9BD3-C25A-B64EF398A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730" y="1230985"/>
            <a:ext cx="4441155" cy="1034988"/>
          </a:xfrm>
        </p:spPr>
        <p:txBody>
          <a:bodyPr anchor="t" anchorCtr="0"/>
          <a:lstStyle/>
          <a:p>
            <a:r>
              <a:rPr lang="de-DE" sz="3600" dirty="0"/>
              <a:t>Challenge #3</a:t>
            </a:r>
            <a:br>
              <a:rPr lang="de-DE" sz="3600" dirty="0"/>
            </a:br>
            <a:r>
              <a:rPr lang="en-US" sz="3600" dirty="0"/>
              <a:t>Act Systematically While Still Get Started</a:t>
            </a:r>
            <a:endParaRPr lang="de-DE" sz="3600" dirty="0"/>
          </a:p>
        </p:txBody>
      </p:sp>
      <p:sp>
        <p:nvSpPr>
          <p:cNvPr id="10" name="Rechtwinkliges Dreieck 9">
            <a:extLst>
              <a:ext uri="{FF2B5EF4-FFF2-40B4-BE49-F238E27FC236}">
                <a16:creationId xmlns:a16="http://schemas.microsoft.com/office/drawing/2014/main" id="{D9958900-90FF-8355-28A9-98E0632B029C}"/>
              </a:ext>
            </a:extLst>
          </p:cNvPr>
          <p:cNvSpPr/>
          <p:nvPr/>
        </p:nvSpPr>
        <p:spPr>
          <a:xfrm flipH="1">
            <a:off x="2490170" y="3698172"/>
            <a:ext cx="1162050" cy="609600"/>
          </a:xfrm>
          <a:prstGeom prst="rtTriangle">
            <a:avLst/>
          </a:prstGeom>
          <a:solidFill>
            <a:srgbClr val="6469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 rtl="0">
              <a:buClr>
                <a:schemeClr val="accent2"/>
              </a:buClr>
            </a:pPr>
            <a:endParaRPr lang="de-DE" sz="1000" b="1" i="0" u="none" baseline="0" dirty="0">
              <a:solidFill>
                <a:srgbClr val="FFFFFF"/>
              </a:solidFill>
            </a:endParaRPr>
          </a:p>
        </p:txBody>
      </p:sp>
      <p:sp>
        <p:nvSpPr>
          <p:cNvPr id="11" name="Rechtwinkliges Dreieck 10">
            <a:extLst>
              <a:ext uri="{FF2B5EF4-FFF2-40B4-BE49-F238E27FC236}">
                <a16:creationId xmlns:a16="http://schemas.microsoft.com/office/drawing/2014/main" id="{5268AA6B-9DF5-DCB6-6CDF-10A71365BC72}"/>
              </a:ext>
            </a:extLst>
          </p:cNvPr>
          <p:cNvSpPr/>
          <p:nvPr/>
        </p:nvSpPr>
        <p:spPr>
          <a:xfrm flipH="1">
            <a:off x="3661745" y="3698172"/>
            <a:ext cx="1162050" cy="609600"/>
          </a:xfrm>
          <a:prstGeom prst="rtTriangle">
            <a:avLst/>
          </a:prstGeom>
          <a:solidFill>
            <a:srgbClr val="6469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 rtl="0">
              <a:buClr>
                <a:schemeClr val="accent2"/>
              </a:buClr>
            </a:pPr>
            <a:endParaRPr lang="de-DE" sz="1000" b="1" i="0" u="none" baseline="0" dirty="0">
              <a:solidFill>
                <a:srgbClr val="FFFFFF"/>
              </a:solidFill>
            </a:endParaRPr>
          </a:p>
        </p:txBody>
      </p:sp>
      <p:sp>
        <p:nvSpPr>
          <p:cNvPr id="13" name="Rechtwinkliges Dreieck 12">
            <a:extLst>
              <a:ext uri="{FF2B5EF4-FFF2-40B4-BE49-F238E27FC236}">
                <a16:creationId xmlns:a16="http://schemas.microsoft.com/office/drawing/2014/main" id="{1C6E0DC5-29EC-28D1-FC97-B6014301DC93}"/>
              </a:ext>
            </a:extLst>
          </p:cNvPr>
          <p:cNvSpPr/>
          <p:nvPr/>
        </p:nvSpPr>
        <p:spPr>
          <a:xfrm flipH="1">
            <a:off x="4833320" y="3698172"/>
            <a:ext cx="1162050" cy="609600"/>
          </a:xfrm>
          <a:prstGeom prst="rtTriangle">
            <a:avLst/>
          </a:prstGeom>
          <a:solidFill>
            <a:srgbClr val="6469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 rtl="0">
              <a:buClr>
                <a:schemeClr val="accent2"/>
              </a:buClr>
            </a:pPr>
            <a:endParaRPr lang="de-DE" sz="1000" b="1" i="0" u="none" baseline="0" dirty="0">
              <a:solidFill>
                <a:srgbClr val="FFFFFF"/>
              </a:solidFill>
            </a:endParaRP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87AE60F-8DCE-94F2-FC74-DDE518DF4847}"/>
              </a:ext>
            </a:extLst>
          </p:cNvPr>
          <p:cNvSpPr/>
          <p:nvPr/>
        </p:nvSpPr>
        <p:spPr>
          <a:xfrm>
            <a:off x="2490171" y="4307772"/>
            <a:ext cx="3505200" cy="1504950"/>
          </a:xfrm>
          <a:prstGeom prst="rect">
            <a:avLst/>
          </a:prstGeom>
          <a:solidFill>
            <a:srgbClr val="6469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 rtl="0">
              <a:buClr>
                <a:schemeClr val="accent2"/>
              </a:buClr>
            </a:pPr>
            <a:r>
              <a:rPr lang="de-DE" sz="2400" dirty="0"/>
              <a:t>Corporate AI Factory</a:t>
            </a:r>
            <a:endParaRPr lang="de-DE" sz="2400" b="1" i="0" u="none" baseline="0" dirty="0">
              <a:solidFill>
                <a:srgbClr val="FFFFFF"/>
              </a:solidFill>
            </a:endParaRPr>
          </a:p>
        </p:txBody>
      </p:sp>
      <p:grpSp>
        <p:nvGrpSpPr>
          <p:cNvPr id="29" name="Gruppieren 28">
            <a:extLst>
              <a:ext uri="{FF2B5EF4-FFF2-40B4-BE49-F238E27FC236}">
                <a16:creationId xmlns:a16="http://schemas.microsoft.com/office/drawing/2014/main" id="{C9A11886-4633-B3FC-4502-4D5B3FAA65EA}"/>
              </a:ext>
            </a:extLst>
          </p:cNvPr>
          <p:cNvGrpSpPr/>
          <p:nvPr/>
        </p:nvGrpSpPr>
        <p:grpSpPr>
          <a:xfrm>
            <a:off x="7410450" y="3743325"/>
            <a:ext cx="3230644" cy="2114549"/>
            <a:chOff x="8804342" y="4264552"/>
            <a:chExt cx="1836752" cy="1260001"/>
          </a:xfrm>
        </p:grpSpPr>
        <p:sp>
          <p:nvSpPr>
            <p:cNvPr id="20" name="Bogen 19">
              <a:extLst>
                <a:ext uri="{FF2B5EF4-FFF2-40B4-BE49-F238E27FC236}">
                  <a16:creationId xmlns:a16="http://schemas.microsoft.com/office/drawing/2014/main" id="{3EEA9D16-62F3-6C58-E4CB-F7BBC90E5A10}"/>
                </a:ext>
              </a:extLst>
            </p:cNvPr>
            <p:cNvSpPr/>
            <p:nvPr/>
          </p:nvSpPr>
          <p:spPr>
            <a:xfrm>
              <a:off x="9110660" y="4264552"/>
              <a:ext cx="1260000" cy="1260000"/>
            </a:xfrm>
            <a:prstGeom prst="arc">
              <a:avLst>
                <a:gd name="adj1" fmla="val 16067240"/>
                <a:gd name="adj2" fmla="val 0"/>
              </a:avLst>
            </a:prstGeom>
            <a:ln w="190500">
              <a:solidFill>
                <a:srgbClr val="646973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Bogen 21">
              <a:extLst>
                <a:ext uri="{FF2B5EF4-FFF2-40B4-BE49-F238E27FC236}">
                  <a16:creationId xmlns:a16="http://schemas.microsoft.com/office/drawing/2014/main" id="{254BD76A-AC5B-316B-AE1F-933F48FE7133}"/>
                </a:ext>
              </a:extLst>
            </p:cNvPr>
            <p:cNvSpPr/>
            <p:nvPr/>
          </p:nvSpPr>
          <p:spPr>
            <a:xfrm rot="5400000">
              <a:off x="9110660" y="4264552"/>
              <a:ext cx="1260000" cy="1260000"/>
            </a:xfrm>
            <a:prstGeom prst="arc">
              <a:avLst>
                <a:gd name="adj1" fmla="val 16067240"/>
                <a:gd name="adj2" fmla="val 0"/>
              </a:avLst>
            </a:prstGeom>
            <a:ln w="190500">
              <a:solidFill>
                <a:srgbClr val="646973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Bogen 22">
              <a:extLst>
                <a:ext uri="{FF2B5EF4-FFF2-40B4-BE49-F238E27FC236}">
                  <a16:creationId xmlns:a16="http://schemas.microsoft.com/office/drawing/2014/main" id="{F3FB231B-6179-BC67-10FD-284763837191}"/>
                </a:ext>
              </a:extLst>
            </p:cNvPr>
            <p:cNvSpPr/>
            <p:nvPr/>
          </p:nvSpPr>
          <p:spPr>
            <a:xfrm rot="10800000">
              <a:off x="9110660" y="4264552"/>
              <a:ext cx="1260000" cy="1260000"/>
            </a:xfrm>
            <a:prstGeom prst="arc">
              <a:avLst>
                <a:gd name="adj1" fmla="val 16067240"/>
                <a:gd name="adj2" fmla="val 0"/>
              </a:avLst>
            </a:prstGeom>
            <a:ln w="190500">
              <a:solidFill>
                <a:srgbClr val="646973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Bogen 23">
              <a:extLst>
                <a:ext uri="{FF2B5EF4-FFF2-40B4-BE49-F238E27FC236}">
                  <a16:creationId xmlns:a16="http://schemas.microsoft.com/office/drawing/2014/main" id="{8D919CED-33C9-3FE5-979B-0B9999997799}"/>
                </a:ext>
              </a:extLst>
            </p:cNvPr>
            <p:cNvSpPr/>
            <p:nvPr/>
          </p:nvSpPr>
          <p:spPr>
            <a:xfrm rot="16200000">
              <a:off x="9110660" y="4264553"/>
              <a:ext cx="1260000" cy="1260000"/>
            </a:xfrm>
            <a:prstGeom prst="arc">
              <a:avLst>
                <a:gd name="adj1" fmla="val 16067240"/>
                <a:gd name="adj2" fmla="val 0"/>
              </a:avLst>
            </a:prstGeom>
            <a:noFill/>
            <a:ln w="190500">
              <a:solidFill>
                <a:srgbClr val="646973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6" name="Gerade Verbindung mit Pfeil 25">
              <a:extLst>
                <a:ext uri="{FF2B5EF4-FFF2-40B4-BE49-F238E27FC236}">
                  <a16:creationId xmlns:a16="http://schemas.microsoft.com/office/drawing/2014/main" id="{248EDB98-EED5-E147-33F7-8CC3F0E5F199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9263530" y="3805364"/>
              <a:ext cx="0" cy="918376"/>
            </a:xfrm>
            <a:prstGeom prst="straightConnector1">
              <a:avLst/>
            </a:prstGeom>
            <a:ln w="190500">
              <a:solidFill>
                <a:srgbClr val="646973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mit Pfeil 27">
              <a:extLst>
                <a:ext uri="{FF2B5EF4-FFF2-40B4-BE49-F238E27FC236}">
                  <a16:creationId xmlns:a16="http://schemas.microsoft.com/office/drawing/2014/main" id="{3DE4790F-923B-2C3C-0246-D6C6D50377C6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10181906" y="3805364"/>
              <a:ext cx="0" cy="918376"/>
            </a:xfrm>
            <a:prstGeom prst="straightConnector1">
              <a:avLst/>
            </a:prstGeom>
            <a:ln w="190500">
              <a:solidFill>
                <a:srgbClr val="646973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feld 30">
            <a:extLst>
              <a:ext uri="{FF2B5EF4-FFF2-40B4-BE49-F238E27FC236}">
                <a16:creationId xmlns:a16="http://schemas.microsoft.com/office/drawing/2014/main" id="{AAFAD3AD-36D2-3CA0-6E01-78BB6FE36C71}"/>
              </a:ext>
            </a:extLst>
          </p:cNvPr>
          <p:cNvSpPr txBox="1"/>
          <p:nvPr/>
        </p:nvSpPr>
        <p:spPr>
          <a:xfrm>
            <a:off x="7885754" y="4494131"/>
            <a:ext cx="23431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Clr>
                <a:schemeClr val="accent2"/>
              </a:buClr>
            </a:pPr>
            <a:r>
              <a:rPr lang="de-DE" sz="1800" dirty="0">
                <a:solidFill>
                  <a:schemeClr val="bg1"/>
                </a:solidFill>
              </a:rPr>
              <a:t>Iterative </a:t>
            </a:r>
            <a:r>
              <a:rPr lang="de-DE" sz="1800" dirty="0" err="1">
                <a:solidFill>
                  <a:schemeClr val="bg1"/>
                </a:solidFill>
              </a:rPr>
              <a:t>Product</a:t>
            </a:r>
            <a:r>
              <a:rPr lang="de-DE" sz="1800" dirty="0">
                <a:solidFill>
                  <a:schemeClr val="bg1"/>
                </a:solidFill>
              </a:rPr>
              <a:t> Development</a:t>
            </a:r>
            <a:endParaRPr lang="de-DE" sz="1800" b="1" i="0" u="none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125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048A47-1D90-33FA-C165-33E352065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5040415-EC38-0AFC-BFAD-ED91D0BF3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Andreas Hamprecht | 29/04/2025 | CDAO Germany | Munich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3EEC041-94ED-B2DF-CD7F-AA1FC73E0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5F70B50-6252-BEF0-7ADB-0F330258A6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itel 2">
            <a:extLst>
              <a:ext uri="{FF2B5EF4-FFF2-40B4-BE49-F238E27FC236}">
                <a16:creationId xmlns:a16="http://schemas.microsoft.com/office/drawing/2014/main" id="{D6ACD296-8763-BB08-83DD-0D9527B7B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730" y="1230985"/>
            <a:ext cx="4441155" cy="1034988"/>
          </a:xfrm>
        </p:spPr>
        <p:txBody>
          <a:bodyPr anchor="t" anchorCtr="0"/>
          <a:lstStyle/>
          <a:p>
            <a:pPr rtl="0">
              <a:buClr>
                <a:schemeClr val="accent2"/>
              </a:buClr>
            </a:pPr>
            <a:r>
              <a:rPr lang="de-DE" sz="3600" dirty="0"/>
              <a:t>Corporate AI Factory</a:t>
            </a:r>
            <a:endParaRPr lang="de-DE" sz="3600" b="1" i="0" u="none" baseline="0" dirty="0">
              <a:solidFill>
                <a:srgbClr val="FFFFFF"/>
              </a:solidFill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D9EC9E1-C815-B3C1-BC09-4D2C9E912AD3}"/>
              </a:ext>
            </a:extLst>
          </p:cNvPr>
          <p:cNvGrpSpPr>
            <a:grpSpLocks noChangeAspect="1"/>
          </p:cNvGrpSpPr>
          <p:nvPr/>
        </p:nvGrpSpPr>
        <p:grpSpPr>
          <a:xfrm>
            <a:off x="4540863" y="2171700"/>
            <a:ext cx="6098727" cy="3679122"/>
            <a:chOff x="2490170" y="3698172"/>
            <a:chExt cx="3505201" cy="2114550"/>
          </a:xfrm>
        </p:grpSpPr>
        <p:sp>
          <p:nvSpPr>
            <p:cNvPr id="10" name="Rechtwinkliges Dreieck 9">
              <a:extLst>
                <a:ext uri="{FF2B5EF4-FFF2-40B4-BE49-F238E27FC236}">
                  <a16:creationId xmlns:a16="http://schemas.microsoft.com/office/drawing/2014/main" id="{399180B4-3A4D-D2C4-5F03-AD0B334B674E}"/>
                </a:ext>
              </a:extLst>
            </p:cNvPr>
            <p:cNvSpPr/>
            <p:nvPr/>
          </p:nvSpPr>
          <p:spPr>
            <a:xfrm flipH="1">
              <a:off x="2490170" y="3698172"/>
              <a:ext cx="1162050" cy="609600"/>
            </a:xfrm>
            <a:prstGeom prst="rtTriangle">
              <a:avLst/>
            </a:prstGeom>
            <a:solidFill>
              <a:srgbClr val="6469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 rtl="0">
                <a:buClr>
                  <a:schemeClr val="accent2"/>
                </a:buClr>
              </a:pPr>
              <a:endParaRPr lang="de-DE" sz="1000" b="1" i="0" u="none" baseline="0" dirty="0">
                <a:solidFill>
                  <a:srgbClr val="FFFFFF"/>
                </a:solidFill>
              </a:endParaRPr>
            </a:p>
          </p:txBody>
        </p:sp>
        <p:sp>
          <p:nvSpPr>
            <p:cNvPr id="11" name="Rechtwinkliges Dreieck 10">
              <a:extLst>
                <a:ext uri="{FF2B5EF4-FFF2-40B4-BE49-F238E27FC236}">
                  <a16:creationId xmlns:a16="http://schemas.microsoft.com/office/drawing/2014/main" id="{B6F08D76-7CC3-80BC-8864-D8E9BA9DB87C}"/>
                </a:ext>
              </a:extLst>
            </p:cNvPr>
            <p:cNvSpPr/>
            <p:nvPr/>
          </p:nvSpPr>
          <p:spPr>
            <a:xfrm flipH="1">
              <a:off x="3661745" y="3698172"/>
              <a:ext cx="1162050" cy="609600"/>
            </a:xfrm>
            <a:prstGeom prst="rtTriangle">
              <a:avLst/>
            </a:prstGeom>
            <a:solidFill>
              <a:srgbClr val="6469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 rtl="0">
                <a:buClr>
                  <a:schemeClr val="accent2"/>
                </a:buClr>
              </a:pPr>
              <a:endParaRPr lang="de-DE" sz="1000" b="1" i="0" u="none" baseline="0" dirty="0">
                <a:solidFill>
                  <a:srgbClr val="FFFFFF"/>
                </a:solidFill>
              </a:endParaRPr>
            </a:p>
          </p:txBody>
        </p:sp>
        <p:sp>
          <p:nvSpPr>
            <p:cNvPr id="13" name="Rechtwinkliges Dreieck 12">
              <a:extLst>
                <a:ext uri="{FF2B5EF4-FFF2-40B4-BE49-F238E27FC236}">
                  <a16:creationId xmlns:a16="http://schemas.microsoft.com/office/drawing/2014/main" id="{B0967CB1-4371-A97E-A860-6362BC37A917}"/>
                </a:ext>
              </a:extLst>
            </p:cNvPr>
            <p:cNvSpPr/>
            <p:nvPr/>
          </p:nvSpPr>
          <p:spPr>
            <a:xfrm flipH="1">
              <a:off x="4833320" y="3698172"/>
              <a:ext cx="1162050" cy="609600"/>
            </a:xfrm>
            <a:prstGeom prst="rtTriangle">
              <a:avLst/>
            </a:prstGeom>
            <a:solidFill>
              <a:srgbClr val="6469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 rtl="0">
                <a:buClr>
                  <a:schemeClr val="accent2"/>
                </a:buClr>
              </a:pPr>
              <a:endParaRPr lang="de-DE" sz="1000" b="1" i="0" u="none" baseline="0" dirty="0">
                <a:solidFill>
                  <a:srgbClr val="FFFFFF"/>
                </a:solidFill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2859422E-E8DC-D297-BDC5-E6D6AE3C3255}"/>
                </a:ext>
              </a:extLst>
            </p:cNvPr>
            <p:cNvSpPr/>
            <p:nvPr/>
          </p:nvSpPr>
          <p:spPr>
            <a:xfrm>
              <a:off x="2490171" y="4307772"/>
              <a:ext cx="3505200" cy="1504950"/>
            </a:xfrm>
            <a:prstGeom prst="rect">
              <a:avLst/>
            </a:prstGeom>
            <a:solidFill>
              <a:srgbClr val="6469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 rtl="0">
                <a:buClr>
                  <a:schemeClr val="accent2"/>
                </a:buClr>
              </a:pPr>
              <a:endParaRPr lang="de-DE" sz="2400" b="1" i="0" u="none" baseline="0" dirty="0">
                <a:solidFill>
                  <a:srgbClr val="FFFFFF"/>
                </a:solidFill>
              </a:endParaRPr>
            </a:p>
          </p:txBody>
        </p:sp>
      </p:grpSp>
      <p:sp>
        <p:nvSpPr>
          <p:cNvPr id="6" name="Pfeil: nach unten 5">
            <a:extLst>
              <a:ext uri="{FF2B5EF4-FFF2-40B4-BE49-F238E27FC236}">
                <a16:creationId xmlns:a16="http://schemas.microsoft.com/office/drawing/2014/main" id="{659EE7B7-4029-BC26-7F0B-D6CD20B5B781}"/>
              </a:ext>
            </a:extLst>
          </p:cNvPr>
          <p:cNvSpPr/>
          <p:nvPr/>
        </p:nvSpPr>
        <p:spPr>
          <a:xfrm rot="10800000">
            <a:off x="4876798" y="4999985"/>
            <a:ext cx="1171575" cy="682216"/>
          </a:xfrm>
          <a:prstGeom prst="downArrow">
            <a:avLst>
              <a:gd name="adj1" fmla="val 100000"/>
              <a:gd name="adj2" fmla="val 3477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 rtl="0">
              <a:buClr>
                <a:schemeClr val="accent2"/>
              </a:buClr>
            </a:pPr>
            <a:endParaRPr lang="de-DE" sz="1000" b="1" i="0" u="none" baseline="0" dirty="0">
              <a:solidFill>
                <a:schemeClr val="tx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03ADE4D-D63A-5FCE-39B3-719E3364DC0A}"/>
              </a:ext>
            </a:extLst>
          </p:cNvPr>
          <p:cNvSpPr txBox="1"/>
          <p:nvPr/>
        </p:nvSpPr>
        <p:spPr>
          <a:xfrm>
            <a:off x="4814890" y="5118474"/>
            <a:ext cx="1276348" cy="584775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algn="ctr" rtl="0">
              <a:buClr>
                <a:schemeClr val="accent2"/>
              </a:buClr>
            </a:pPr>
            <a:r>
              <a:rPr lang="de-DE" sz="1600" b="1" i="0" u="none" baseline="0" dirty="0" err="1">
                <a:solidFill>
                  <a:schemeClr val="tx1"/>
                </a:solidFill>
              </a:rPr>
              <a:t>Strategy</a:t>
            </a:r>
            <a:r>
              <a:rPr lang="de-DE" sz="1600" b="1" i="0" u="none" baseline="0" dirty="0">
                <a:solidFill>
                  <a:schemeClr val="tx1"/>
                </a:solidFill>
              </a:rPr>
              <a:t> &amp; </a:t>
            </a:r>
            <a:r>
              <a:rPr lang="de-DE" sz="1600" b="1" i="0" u="none" baseline="0" dirty="0" err="1">
                <a:solidFill>
                  <a:schemeClr val="tx1"/>
                </a:solidFill>
              </a:rPr>
              <a:t>Governance</a:t>
            </a:r>
            <a:endParaRPr lang="de-DE" sz="1600" b="1" i="0" u="none" baseline="0" dirty="0">
              <a:solidFill>
                <a:schemeClr val="tx1"/>
              </a:solidFill>
            </a:endParaRPr>
          </a:p>
        </p:txBody>
      </p:sp>
      <p:sp>
        <p:nvSpPr>
          <p:cNvPr id="12" name="Pfeil: nach unten 11">
            <a:extLst>
              <a:ext uri="{FF2B5EF4-FFF2-40B4-BE49-F238E27FC236}">
                <a16:creationId xmlns:a16="http://schemas.microsoft.com/office/drawing/2014/main" id="{A982DA08-4683-A0BE-160A-4114EEBEE793}"/>
              </a:ext>
            </a:extLst>
          </p:cNvPr>
          <p:cNvSpPr/>
          <p:nvPr/>
        </p:nvSpPr>
        <p:spPr>
          <a:xfrm rot="10800000">
            <a:off x="6327773" y="4999985"/>
            <a:ext cx="1171575" cy="682216"/>
          </a:xfrm>
          <a:prstGeom prst="downArrow">
            <a:avLst>
              <a:gd name="adj1" fmla="val 100000"/>
              <a:gd name="adj2" fmla="val 3477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 rtl="0">
              <a:buClr>
                <a:schemeClr val="accent2"/>
              </a:buClr>
            </a:pPr>
            <a:endParaRPr lang="de-DE" sz="1000" b="1" i="0" u="none" baseline="0" dirty="0">
              <a:solidFill>
                <a:schemeClr val="tx1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3F90F9A-0862-CB4B-E28F-D8167AD1A950}"/>
              </a:ext>
            </a:extLst>
          </p:cNvPr>
          <p:cNvSpPr txBox="1"/>
          <p:nvPr/>
        </p:nvSpPr>
        <p:spPr>
          <a:xfrm>
            <a:off x="6316624" y="5118474"/>
            <a:ext cx="1171576" cy="584775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algn="ctr" rtl="0">
              <a:buClr>
                <a:schemeClr val="accent2"/>
              </a:buClr>
            </a:pPr>
            <a:r>
              <a:rPr lang="de-DE" sz="1600" b="1" i="0" u="none" baseline="0" dirty="0">
                <a:solidFill>
                  <a:schemeClr val="tx1"/>
                </a:solidFill>
              </a:rPr>
              <a:t>Tech</a:t>
            </a:r>
          </a:p>
          <a:p>
            <a:pPr algn="ctr" rtl="0">
              <a:buClr>
                <a:schemeClr val="accent2"/>
              </a:buClr>
            </a:pPr>
            <a:r>
              <a:rPr lang="de-DE" sz="1600" b="1" dirty="0"/>
              <a:t>Portfolio</a:t>
            </a:r>
            <a:endParaRPr lang="de-DE" sz="1600" b="1" i="0" u="none" baseline="0" dirty="0">
              <a:solidFill>
                <a:schemeClr val="tx1"/>
              </a:solidFill>
            </a:endParaRPr>
          </a:p>
        </p:txBody>
      </p:sp>
      <p:sp>
        <p:nvSpPr>
          <p:cNvPr id="16" name="Pfeil: nach unten 15">
            <a:extLst>
              <a:ext uri="{FF2B5EF4-FFF2-40B4-BE49-F238E27FC236}">
                <a16:creationId xmlns:a16="http://schemas.microsoft.com/office/drawing/2014/main" id="{4DE1F091-1084-2236-E99C-8E281B855492}"/>
              </a:ext>
            </a:extLst>
          </p:cNvPr>
          <p:cNvSpPr/>
          <p:nvPr/>
        </p:nvSpPr>
        <p:spPr>
          <a:xfrm rot="10800000">
            <a:off x="7778748" y="4999985"/>
            <a:ext cx="1171575" cy="682216"/>
          </a:xfrm>
          <a:prstGeom prst="downArrow">
            <a:avLst>
              <a:gd name="adj1" fmla="val 100000"/>
              <a:gd name="adj2" fmla="val 3477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 rtl="0">
              <a:buClr>
                <a:schemeClr val="accent2"/>
              </a:buClr>
            </a:pPr>
            <a:endParaRPr lang="de-DE" sz="1000" b="1" i="0" u="none" baseline="0" dirty="0">
              <a:solidFill>
                <a:schemeClr val="tx1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A190131-4506-989B-FC8D-CE5B744C3945}"/>
              </a:ext>
            </a:extLst>
          </p:cNvPr>
          <p:cNvSpPr txBox="1"/>
          <p:nvPr/>
        </p:nvSpPr>
        <p:spPr>
          <a:xfrm>
            <a:off x="7677110" y="5118474"/>
            <a:ext cx="1371598" cy="584775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algn="ctr" rtl="0">
              <a:buClr>
                <a:schemeClr val="accent2"/>
              </a:buClr>
            </a:pPr>
            <a:r>
              <a:rPr lang="de-DE" sz="1600" b="1" i="0" u="none" baseline="0" dirty="0" err="1">
                <a:solidFill>
                  <a:schemeClr val="tx1"/>
                </a:solidFill>
              </a:rPr>
              <a:t>Process</a:t>
            </a:r>
            <a:r>
              <a:rPr lang="de-DE" sz="1600" b="1" i="0" u="none" baseline="0" dirty="0">
                <a:solidFill>
                  <a:schemeClr val="tx1"/>
                </a:solidFill>
              </a:rPr>
              <a:t> Management</a:t>
            </a:r>
          </a:p>
        </p:txBody>
      </p:sp>
      <p:sp>
        <p:nvSpPr>
          <p:cNvPr id="18" name="Pfeil: nach unten 17">
            <a:extLst>
              <a:ext uri="{FF2B5EF4-FFF2-40B4-BE49-F238E27FC236}">
                <a16:creationId xmlns:a16="http://schemas.microsoft.com/office/drawing/2014/main" id="{A8F7AC71-E1DA-81BF-8FB1-134B0C11FE46}"/>
              </a:ext>
            </a:extLst>
          </p:cNvPr>
          <p:cNvSpPr/>
          <p:nvPr/>
        </p:nvSpPr>
        <p:spPr>
          <a:xfrm rot="10800000">
            <a:off x="9229724" y="4999985"/>
            <a:ext cx="1171575" cy="682216"/>
          </a:xfrm>
          <a:prstGeom prst="downArrow">
            <a:avLst>
              <a:gd name="adj1" fmla="val 100000"/>
              <a:gd name="adj2" fmla="val 3477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 rtl="0">
              <a:buClr>
                <a:schemeClr val="accent2"/>
              </a:buClr>
            </a:pPr>
            <a:endParaRPr lang="de-DE" sz="1000" b="1" i="0" u="none" baseline="0" dirty="0">
              <a:solidFill>
                <a:schemeClr val="tx1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BACE4B7-59E9-AA71-FF93-8474EFBD05DB}"/>
              </a:ext>
            </a:extLst>
          </p:cNvPr>
          <p:cNvSpPr txBox="1"/>
          <p:nvPr/>
        </p:nvSpPr>
        <p:spPr>
          <a:xfrm>
            <a:off x="9226469" y="5118474"/>
            <a:ext cx="1171576" cy="584775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algn="ctr" rtl="0">
              <a:buClr>
                <a:schemeClr val="accent2"/>
              </a:buClr>
            </a:pPr>
            <a:r>
              <a:rPr lang="de-DE" sz="1600" b="1" i="0" u="none" baseline="0" dirty="0" err="1">
                <a:solidFill>
                  <a:schemeClr val="tx1"/>
                </a:solidFill>
              </a:rPr>
              <a:t>Operations</a:t>
            </a:r>
            <a:r>
              <a:rPr lang="de-DE" sz="1600" b="1" i="0" u="none" baseline="0" dirty="0">
                <a:solidFill>
                  <a:schemeClr val="tx1"/>
                </a:solidFill>
              </a:rPr>
              <a:t> (AI Hub)</a:t>
            </a:r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C81D0C86-25D6-098E-4142-CCD6888D5E89}"/>
              </a:ext>
            </a:extLst>
          </p:cNvPr>
          <p:cNvGrpSpPr/>
          <p:nvPr/>
        </p:nvGrpSpPr>
        <p:grpSpPr>
          <a:xfrm>
            <a:off x="4876800" y="3460233"/>
            <a:ext cx="5524500" cy="1397517"/>
            <a:chOff x="5329235" y="3274086"/>
            <a:chExt cx="4976896" cy="1469364"/>
          </a:xfrm>
        </p:grpSpPr>
        <p:sp>
          <p:nvSpPr>
            <p:cNvPr id="21" name="Pfeil: nach rechts 20">
              <a:extLst>
                <a:ext uri="{FF2B5EF4-FFF2-40B4-BE49-F238E27FC236}">
                  <a16:creationId xmlns:a16="http://schemas.microsoft.com/office/drawing/2014/main" id="{7AF8C917-5F32-5896-6E20-6722BC42074E}"/>
                </a:ext>
              </a:extLst>
            </p:cNvPr>
            <p:cNvSpPr/>
            <p:nvPr/>
          </p:nvSpPr>
          <p:spPr>
            <a:xfrm>
              <a:off x="5329235" y="4438650"/>
              <a:ext cx="4976896" cy="304800"/>
            </a:xfrm>
            <a:prstGeom prst="rightArrow">
              <a:avLst>
                <a:gd name="adj1" fmla="val 100000"/>
                <a:gd name="adj2" fmla="val 468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 rtl="0">
                <a:buClr>
                  <a:schemeClr val="accent2"/>
                </a:buClr>
              </a:pPr>
              <a:endParaRPr lang="de-DE" sz="1000" b="1" i="0" u="none" baseline="0" dirty="0">
                <a:solidFill>
                  <a:srgbClr val="FFFFFF"/>
                </a:solidFill>
              </a:endParaRPr>
            </a:p>
          </p:txBody>
        </p:sp>
        <p:sp>
          <p:nvSpPr>
            <p:cNvPr id="25" name="Pfeil: nach rechts 24">
              <a:extLst>
                <a:ext uri="{FF2B5EF4-FFF2-40B4-BE49-F238E27FC236}">
                  <a16:creationId xmlns:a16="http://schemas.microsoft.com/office/drawing/2014/main" id="{458D484E-9798-8263-FCFB-A7EED6C6DF8B}"/>
                </a:ext>
              </a:extLst>
            </p:cNvPr>
            <p:cNvSpPr/>
            <p:nvPr/>
          </p:nvSpPr>
          <p:spPr>
            <a:xfrm>
              <a:off x="5329235" y="4050462"/>
              <a:ext cx="4976896" cy="304800"/>
            </a:xfrm>
            <a:prstGeom prst="rightArrow">
              <a:avLst>
                <a:gd name="adj1" fmla="val 100000"/>
                <a:gd name="adj2" fmla="val 468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 rtl="0">
                <a:buClr>
                  <a:schemeClr val="accent2"/>
                </a:buClr>
              </a:pPr>
              <a:endParaRPr lang="de-DE" sz="1000" b="1" i="0" u="none" baseline="0" dirty="0">
                <a:solidFill>
                  <a:srgbClr val="FFFFFF"/>
                </a:solidFill>
              </a:endParaRPr>
            </a:p>
          </p:txBody>
        </p:sp>
        <p:sp>
          <p:nvSpPr>
            <p:cNvPr id="27" name="Pfeil: nach rechts 26">
              <a:extLst>
                <a:ext uri="{FF2B5EF4-FFF2-40B4-BE49-F238E27FC236}">
                  <a16:creationId xmlns:a16="http://schemas.microsoft.com/office/drawing/2014/main" id="{A4C631D7-C251-2D7B-E958-D3AB403959B8}"/>
                </a:ext>
              </a:extLst>
            </p:cNvPr>
            <p:cNvSpPr/>
            <p:nvPr/>
          </p:nvSpPr>
          <p:spPr>
            <a:xfrm>
              <a:off x="5329235" y="3662274"/>
              <a:ext cx="4976896" cy="304800"/>
            </a:xfrm>
            <a:prstGeom prst="rightArrow">
              <a:avLst>
                <a:gd name="adj1" fmla="val 100000"/>
                <a:gd name="adj2" fmla="val 468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 rtl="0">
                <a:buClr>
                  <a:schemeClr val="accent2"/>
                </a:buClr>
              </a:pPr>
              <a:endParaRPr lang="de-DE" sz="1000" b="1" i="0" u="none" baseline="0" dirty="0">
                <a:solidFill>
                  <a:srgbClr val="FFFFFF"/>
                </a:solidFill>
              </a:endParaRPr>
            </a:p>
          </p:txBody>
        </p:sp>
        <p:sp>
          <p:nvSpPr>
            <p:cNvPr id="30" name="Pfeil: nach rechts 29">
              <a:extLst>
                <a:ext uri="{FF2B5EF4-FFF2-40B4-BE49-F238E27FC236}">
                  <a16:creationId xmlns:a16="http://schemas.microsoft.com/office/drawing/2014/main" id="{34E8F1A9-1D58-4D1D-06A9-4EB7797BCF27}"/>
                </a:ext>
              </a:extLst>
            </p:cNvPr>
            <p:cNvSpPr/>
            <p:nvPr/>
          </p:nvSpPr>
          <p:spPr>
            <a:xfrm>
              <a:off x="5329235" y="3274086"/>
              <a:ext cx="4976896" cy="304800"/>
            </a:xfrm>
            <a:prstGeom prst="rightArrow">
              <a:avLst>
                <a:gd name="adj1" fmla="val 100000"/>
                <a:gd name="adj2" fmla="val 468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 rtl="0">
                <a:buClr>
                  <a:schemeClr val="accent2"/>
                </a:buClr>
              </a:pPr>
              <a:endParaRPr lang="de-DE" sz="1000" b="1" i="0" u="none" baseline="0" dirty="0">
                <a:solidFill>
                  <a:srgbClr val="FFFFFF"/>
                </a:solidFill>
              </a:endParaRPr>
            </a:p>
          </p:txBody>
        </p:sp>
      </p:grpSp>
      <p:sp>
        <p:nvSpPr>
          <p:cNvPr id="33" name="Textfeld 32">
            <a:extLst>
              <a:ext uri="{FF2B5EF4-FFF2-40B4-BE49-F238E27FC236}">
                <a16:creationId xmlns:a16="http://schemas.microsoft.com/office/drawing/2014/main" id="{B8E0A637-8F3C-5819-754B-687762E9188C}"/>
              </a:ext>
            </a:extLst>
          </p:cNvPr>
          <p:cNvSpPr txBox="1"/>
          <p:nvPr/>
        </p:nvSpPr>
        <p:spPr>
          <a:xfrm>
            <a:off x="4923465" y="3434186"/>
            <a:ext cx="3731320" cy="338554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rtl="0">
              <a:buClr>
                <a:schemeClr val="accent2"/>
              </a:buClr>
            </a:pPr>
            <a:r>
              <a:rPr lang="de-DE" sz="1600" b="1" i="0" u="none" baseline="0" dirty="0">
                <a:solidFill>
                  <a:schemeClr val="tx1"/>
                </a:solidFill>
              </a:rPr>
              <a:t>LANE 1: </a:t>
            </a:r>
            <a:r>
              <a:rPr lang="de-DE" sz="1600" b="1" i="0" u="none" baseline="0" dirty="0" err="1">
                <a:solidFill>
                  <a:schemeClr val="tx1"/>
                </a:solidFill>
              </a:rPr>
              <a:t>Capacity</a:t>
            </a:r>
            <a:r>
              <a:rPr lang="de-DE" sz="1600" b="1" i="0" u="none" baseline="0" dirty="0">
                <a:solidFill>
                  <a:schemeClr val="tx1"/>
                </a:solidFill>
              </a:rPr>
              <a:t> </a:t>
            </a:r>
            <a:r>
              <a:rPr lang="de-DE" sz="1600" b="1" i="0" u="none" baseline="0" dirty="0" err="1">
                <a:solidFill>
                  <a:schemeClr val="tx1"/>
                </a:solidFill>
              </a:rPr>
              <a:t>Planning</a:t>
            </a:r>
            <a:r>
              <a:rPr lang="de-DE" sz="1600" b="1" i="0" u="none" baseline="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8B704065-32CF-19F1-7C5C-5F132D814C7B}"/>
              </a:ext>
            </a:extLst>
          </p:cNvPr>
          <p:cNvSpPr txBox="1"/>
          <p:nvPr/>
        </p:nvSpPr>
        <p:spPr>
          <a:xfrm>
            <a:off x="4923465" y="3805109"/>
            <a:ext cx="3731320" cy="338554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rtl="0">
              <a:buClr>
                <a:schemeClr val="accent2"/>
              </a:buClr>
            </a:pPr>
            <a:r>
              <a:rPr lang="de-DE" sz="1600" b="1" i="0" u="none" baseline="0" dirty="0">
                <a:solidFill>
                  <a:schemeClr val="tx1"/>
                </a:solidFill>
              </a:rPr>
              <a:t>LANE 2: Railway </a:t>
            </a:r>
            <a:r>
              <a:rPr lang="de-DE" sz="1600" b="1" i="0" u="none" baseline="0" dirty="0" err="1">
                <a:solidFill>
                  <a:schemeClr val="tx1"/>
                </a:solidFill>
              </a:rPr>
              <a:t>Operations</a:t>
            </a:r>
            <a:endParaRPr lang="de-DE" sz="1600" b="1" i="0" u="none" baseline="0" dirty="0">
              <a:solidFill>
                <a:schemeClr val="tx1"/>
              </a:solidFill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5B9F59C7-10E3-1120-3737-879AB8DCC856}"/>
              </a:ext>
            </a:extLst>
          </p:cNvPr>
          <p:cNvSpPr txBox="1"/>
          <p:nvPr/>
        </p:nvSpPr>
        <p:spPr>
          <a:xfrm>
            <a:off x="4923465" y="4176032"/>
            <a:ext cx="3731320" cy="338554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rtl="0">
              <a:buClr>
                <a:schemeClr val="accent2"/>
              </a:buClr>
            </a:pPr>
            <a:r>
              <a:rPr lang="de-DE" sz="1600" b="1" i="0" u="none" baseline="0" dirty="0">
                <a:solidFill>
                  <a:schemeClr val="tx1"/>
                </a:solidFill>
              </a:rPr>
              <a:t>LANE 3: </a:t>
            </a:r>
            <a:r>
              <a:rPr lang="de-DE" sz="1600" b="1" i="0" u="none" baseline="0" dirty="0" err="1">
                <a:solidFill>
                  <a:schemeClr val="tx1"/>
                </a:solidFill>
              </a:rPr>
              <a:t>Inspection</a:t>
            </a:r>
            <a:endParaRPr lang="de-DE" sz="1600" b="1" i="0" u="none" baseline="0" dirty="0">
              <a:solidFill>
                <a:schemeClr val="tx1"/>
              </a:solidFill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44066BDF-C6FE-AE80-3E93-98BBA8B8F873}"/>
              </a:ext>
            </a:extLst>
          </p:cNvPr>
          <p:cNvSpPr txBox="1"/>
          <p:nvPr/>
        </p:nvSpPr>
        <p:spPr>
          <a:xfrm>
            <a:off x="4923465" y="4546956"/>
            <a:ext cx="3731320" cy="338554"/>
          </a:xfrm>
          <a:prstGeom prst="rect">
            <a:avLst/>
          </a:prstGeom>
          <a:noFill/>
        </p:spPr>
        <p:txBody>
          <a:bodyPr wrap="square" anchor="ctr" anchorCtr="0">
            <a:spAutoFit/>
          </a:bodyPr>
          <a:lstStyle/>
          <a:p>
            <a:pPr rtl="0">
              <a:buClr>
                <a:schemeClr val="accent2"/>
              </a:buClr>
            </a:pPr>
            <a:r>
              <a:rPr lang="de-DE" sz="1600" b="1" i="0" u="none" baseline="0" dirty="0">
                <a:solidFill>
                  <a:schemeClr val="tx1"/>
                </a:solidFill>
              </a:rPr>
              <a:t>LANE 3: </a:t>
            </a:r>
            <a:r>
              <a:rPr lang="de-DE" sz="1600" b="1" i="0" u="none" baseline="0" dirty="0" err="1">
                <a:solidFill>
                  <a:schemeClr val="tx1"/>
                </a:solidFill>
              </a:rPr>
              <a:t>Condition</a:t>
            </a:r>
            <a:r>
              <a:rPr lang="de-DE" sz="1600" b="1" i="0" u="none" baseline="0" dirty="0">
                <a:solidFill>
                  <a:schemeClr val="tx1"/>
                </a:solidFill>
              </a:rPr>
              <a:t> </a:t>
            </a:r>
            <a:r>
              <a:rPr lang="de-DE" sz="1600" b="1" i="0" u="none" baseline="0" dirty="0" err="1">
                <a:solidFill>
                  <a:schemeClr val="tx1"/>
                </a:solidFill>
              </a:rPr>
              <a:t>Based</a:t>
            </a:r>
            <a:r>
              <a:rPr lang="de-DE" sz="1600" b="1" i="0" u="none" baseline="0" dirty="0">
                <a:solidFill>
                  <a:schemeClr val="tx1"/>
                </a:solidFill>
              </a:rPr>
              <a:t> Maintenance</a:t>
            </a:r>
          </a:p>
        </p:txBody>
      </p:sp>
    </p:spTree>
    <p:extLst>
      <p:ext uri="{BB962C8B-B14F-4D97-AF65-F5344CB8AC3E}">
        <p14:creationId xmlns:p14="http://schemas.microsoft.com/office/powerpoint/2010/main" val="4205146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416D383-6C35-E0E5-741C-DDEC480D7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Andreas Hamprecht | 29/04/2025 | CDAO Germany | Munich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7B54FBE-AC37-2F9C-74F2-4DAE61647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pPr/>
              <a:t>14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6BEF77C-64E7-7161-F975-1D162B396A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A376D19-26E1-828D-21B0-6511D9F1F3B2}"/>
              </a:ext>
            </a:extLst>
          </p:cNvPr>
          <p:cNvSpPr/>
          <p:nvPr/>
        </p:nvSpPr>
        <p:spPr>
          <a:xfrm>
            <a:off x="1" y="3045765"/>
            <a:ext cx="12191999" cy="2382536"/>
          </a:xfrm>
          <a:prstGeom prst="rect">
            <a:avLst/>
          </a:prstGeom>
          <a:solidFill>
            <a:srgbClr val="E2F3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ctr">
              <a:buClr>
                <a:schemeClr val="accent2"/>
              </a:buClr>
              <a:buFont typeface="DB Sans" panose="020B0502050202020204" pitchFamily="34" charset="0"/>
              <a:buChar char="‒"/>
            </a:pPr>
            <a:endParaRPr lang="de-DE" sz="1600" err="1">
              <a:solidFill>
                <a:schemeClr val="tx1"/>
              </a:solidFill>
            </a:endParaRPr>
          </a:p>
        </p:txBody>
      </p:sp>
      <p:sp>
        <p:nvSpPr>
          <p:cNvPr id="11" name="Rechteck 88090">
            <a:extLst>
              <a:ext uri="{FF2B5EF4-FFF2-40B4-BE49-F238E27FC236}">
                <a16:creationId xmlns:a16="http://schemas.microsoft.com/office/drawing/2014/main" id="{5787E39F-5CF2-504B-7E03-CEFBFD003B0B}"/>
              </a:ext>
            </a:extLst>
          </p:cNvPr>
          <p:cNvSpPr/>
          <p:nvPr/>
        </p:nvSpPr>
        <p:spPr>
          <a:xfrm>
            <a:off x="446919" y="4674274"/>
            <a:ext cx="11941024" cy="720915"/>
          </a:xfrm>
          <a:custGeom>
            <a:avLst/>
            <a:gdLst>
              <a:gd name="connsiteX0" fmla="*/ 0 w 2796343"/>
              <a:gd name="connsiteY0" fmla="*/ 0 h 1161863"/>
              <a:gd name="connsiteX1" fmla="*/ 2796343 w 2796343"/>
              <a:gd name="connsiteY1" fmla="*/ 0 h 1161863"/>
              <a:gd name="connsiteX2" fmla="*/ 2796343 w 2796343"/>
              <a:gd name="connsiteY2" fmla="*/ 1161863 h 1161863"/>
              <a:gd name="connsiteX3" fmla="*/ 0 w 2796343"/>
              <a:gd name="connsiteY3" fmla="*/ 1161863 h 1161863"/>
              <a:gd name="connsiteX4" fmla="*/ 0 w 2796343"/>
              <a:gd name="connsiteY4" fmla="*/ 0 h 1161863"/>
              <a:gd name="connsiteX0" fmla="*/ 828675 w 2796343"/>
              <a:gd name="connsiteY0" fmla="*/ 409575 h 1161863"/>
              <a:gd name="connsiteX1" fmla="*/ 2796343 w 2796343"/>
              <a:gd name="connsiteY1" fmla="*/ 0 h 1161863"/>
              <a:gd name="connsiteX2" fmla="*/ 2796343 w 2796343"/>
              <a:gd name="connsiteY2" fmla="*/ 1161863 h 1161863"/>
              <a:gd name="connsiteX3" fmla="*/ 0 w 2796343"/>
              <a:gd name="connsiteY3" fmla="*/ 1161863 h 1161863"/>
              <a:gd name="connsiteX4" fmla="*/ 828675 w 2796343"/>
              <a:gd name="connsiteY4" fmla="*/ 409575 h 1161863"/>
              <a:gd name="connsiteX0" fmla="*/ 828675 w 2796343"/>
              <a:gd name="connsiteY0" fmla="*/ 0 h 752288"/>
              <a:gd name="connsiteX1" fmla="*/ 2405818 w 2796343"/>
              <a:gd name="connsiteY1" fmla="*/ 0 h 752288"/>
              <a:gd name="connsiteX2" fmla="*/ 2796343 w 2796343"/>
              <a:gd name="connsiteY2" fmla="*/ 752288 h 752288"/>
              <a:gd name="connsiteX3" fmla="*/ 0 w 2796343"/>
              <a:gd name="connsiteY3" fmla="*/ 752288 h 752288"/>
              <a:gd name="connsiteX4" fmla="*/ 828675 w 2796343"/>
              <a:gd name="connsiteY4" fmla="*/ 0 h 752288"/>
              <a:gd name="connsiteX0" fmla="*/ 828675 w 2796343"/>
              <a:gd name="connsiteY0" fmla="*/ 0 h 752288"/>
              <a:gd name="connsiteX1" fmla="*/ 2253418 w 2796343"/>
              <a:gd name="connsiteY1" fmla="*/ 104775 h 752288"/>
              <a:gd name="connsiteX2" fmla="*/ 2796343 w 2796343"/>
              <a:gd name="connsiteY2" fmla="*/ 752288 h 752288"/>
              <a:gd name="connsiteX3" fmla="*/ 0 w 2796343"/>
              <a:gd name="connsiteY3" fmla="*/ 752288 h 752288"/>
              <a:gd name="connsiteX4" fmla="*/ 828675 w 2796343"/>
              <a:gd name="connsiteY4" fmla="*/ 0 h 752288"/>
              <a:gd name="connsiteX0" fmla="*/ 828675 w 2796343"/>
              <a:gd name="connsiteY0" fmla="*/ 0 h 752288"/>
              <a:gd name="connsiteX1" fmla="*/ 2253418 w 2796343"/>
              <a:gd name="connsiteY1" fmla="*/ 104775 h 752288"/>
              <a:gd name="connsiteX2" fmla="*/ 2796343 w 2796343"/>
              <a:gd name="connsiteY2" fmla="*/ 752288 h 752288"/>
              <a:gd name="connsiteX3" fmla="*/ 0 w 2796343"/>
              <a:gd name="connsiteY3" fmla="*/ 752288 h 752288"/>
              <a:gd name="connsiteX4" fmla="*/ 828675 w 2796343"/>
              <a:gd name="connsiteY4" fmla="*/ 0 h 752288"/>
              <a:gd name="connsiteX0" fmla="*/ 828675 w 2796343"/>
              <a:gd name="connsiteY0" fmla="*/ 0 h 752288"/>
              <a:gd name="connsiteX1" fmla="*/ 2253418 w 2796343"/>
              <a:gd name="connsiteY1" fmla="*/ 104775 h 752288"/>
              <a:gd name="connsiteX2" fmla="*/ 2796343 w 2796343"/>
              <a:gd name="connsiteY2" fmla="*/ 752288 h 752288"/>
              <a:gd name="connsiteX3" fmla="*/ 0 w 2796343"/>
              <a:gd name="connsiteY3" fmla="*/ 752288 h 752288"/>
              <a:gd name="connsiteX4" fmla="*/ 828675 w 2796343"/>
              <a:gd name="connsiteY4" fmla="*/ 0 h 752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6343" h="752288">
                <a:moveTo>
                  <a:pt x="828675" y="0"/>
                </a:moveTo>
                <a:lnTo>
                  <a:pt x="2253418" y="104775"/>
                </a:lnTo>
                <a:cubicBezTo>
                  <a:pt x="2548693" y="149163"/>
                  <a:pt x="2615368" y="536450"/>
                  <a:pt x="2796343" y="752288"/>
                </a:cubicBezTo>
                <a:lnTo>
                  <a:pt x="0" y="752288"/>
                </a:lnTo>
                <a:cubicBezTo>
                  <a:pt x="276225" y="501525"/>
                  <a:pt x="295275" y="60263"/>
                  <a:pt x="828675" y="0"/>
                </a:cubicBezTo>
                <a:close/>
              </a:path>
            </a:pathLst>
          </a:custGeom>
          <a:solidFill>
            <a:srgbClr val="8CB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ctr">
              <a:buClr>
                <a:schemeClr val="accent2"/>
              </a:buClr>
              <a:buFont typeface="DB Sans" panose="020B0502050202020204" pitchFamily="34" charset="0"/>
              <a:buChar char="‒"/>
            </a:pPr>
            <a:endParaRPr lang="de-DE" sz="1600" err="1">
              <a:solidFill>
                <a:schemeClr val="tx1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78DAE86-5284-6A19-1A5B-26F0826D4B21}"/>
              </a:ext>
            </a:extLst>
          </p:cNvPr>
          <p:cNvSpPr/>
          <p:nvPr/>
        </p:nvSpPr>
        <p:spPr>
          <a:xfrm>
            <a:off x="0" y="5391250"/>
            <a:ext cx="12192000" cy="41269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ctr">
              <a:buClr>
                <a:schemeClr val="accent2"/>
              </a:buClr>
              <a:buFont typeface="DB Sans" panose="020B0502050202020204" pitchFamily="34" charset="0"/>
              <a:buChar char="‒"/>
            </a:pPr>
            <a:endParaRPr lang="de-DE" sz="1600" err="1">
              <a:solidFill>
                <a:schemeClr val="tx1"/>
              </a:solidFill>
            </a:endParaRPr>
          </a:p>
        </p:txBody>
      </p:sp>
      <p:pic>
        <p:nvPicPr>
          <p:cNvPr id="13" name="Picture 2" descr="DBI-RGBS-Bahn-ET430-4311-100LI">
            <a:extLst>
              <a:ext uri="{FF2B5EF4-FFF2-40B4-BE49-F238E27FC236}">
                <a16:creationId xmlns:a16="http://schemas.microsoft.com/office/drawing/2014/main" id="{801F1786-CDCA-6018-11B7-A78D858B1D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19"/>
          <a:stretch/>
        </p:blipFill>
        <p:spPr bwMode="auto">
          <a:xfrm>
            <a:off x="6179829" y="3596338"/>
            <a:ext cx="6012170" cy="1984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661E4850-FBE5-67C2-E323-2BBE044371B2}"/>
              </a:ext>
            </a:extLst>
          </p:cNvPr>
          <p:cNvGrpSpPr/>
          <p:nvPr/>
        </p:nvGrpSpPr>
        <p:grpSpPr>
          <a:xfrm>
            <a:off x="9689287" y="941384"/>
            <a:ext cx="2502713" cy="2184140"/>
            <a:chOff x="-774068" y="1596980"/>
            <a:chExt cx="3224305" cy="2792113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C1AB2F59-DA6A-5B0E-E16C-0D3EAEC3244C}"/>
                </a:ext>
              </a:extLst>
            </p:cNvPr>
            <p:cNvSpPr/>
            <p:nvPr/>
          </p:nvSpPr>
          <p:spPr>
            <a:xfrm>
              <a:off x="0" y="2885244"/>
              <a:ext cx="2450237" cy="150180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 indent="-180975" algn="ctr">
                <a:buClr>
                  <a:schemeClr val="accent2"/>
                </a:buClr>
                <a:buFont typeface="DB Sans" panose="020B0502050202020204" pitchFamily="34" charset="0"/>
                <a:buChar char="‒"/>
              </a:pPr>
              <a:endParaRPr lang="de-DE" sz="1600" err="1">
                <a:solidFill>
                  <a:schemeClr val="tx1"/>
                </a:solidFill>
              </a:endParaRP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EA604ADA-D77B-ECBF-D535-2D8DC65E0C95}"/>
                </a:ext>
              </a:extLst>
            </p:cNvPr>
            <p:cNvSpPr/>
            <p:nvPr/>
          </p:nvSpPr>
          <p:spPr>
            <a:xfrm>
              <a:off x="-774068" y="2203705"/>
              <a:ext cx="782715" cy="218538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 indent="-180975" algn="ctr">
                <a:buClr>
                  <a:schemeClr val="accent2"/>
                </a:buClr>
                <a:buFont typeface="DB Sans" panose="020B0502050202020204" pitchFamily="34" charset="0"/>
                <a:buChar char="‒"/>
              </a:pPr>
              <a:endParaRPr lang="de-DE" sz="1600" err="1">
                <a:solidFill>
                  <a:schemeClr val="tx1"/>
                </a:solidFill>
              </a:endParaRP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D468C83B-FA62-8470-B9CC-6B8C2306EE58}"/>
                </a:ext>
              </a:extLst>
            </p:cNvPr>
            <p:cNvSpPr/>
            <p:nvPr/>
          </p:nvSpPr>
          <p:spPr>
            <a:xfrm>
              <a:off x="346757" y="3383054"/>
              <a:ext cx="782715" cy="15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 indent="-180975" algn="ctr">
                <a:buClr>
                  <a:schemeClr val="accent2"/>
                </a:buClr>
                <a:buFont typeface="DB Sans" panose="020B0502050202020204" pitchFamily="34" charset="0"/>
                <a:buChar char="‒"/>
              </a:pPr>
              <a:endParaRPr lang="de-DE" sz="1600" err="1">
                <a:solidFill>
                  <a:schemeClr val="tx1"/>
                </a:solidFill>
              </a:endParaRP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172123C8-4C59-2A27-4174-596BEA3E65E5}"/>
                </a:ext>
              </a:extLst>
            </p:cNvPr>
            <p:cNvSpPr/>
            <p:nvPr/>
          </p:nvSpPr>
          <p:spPr>
            <a:xfrm>
              <a:off x="1320766" y="3383054"/>
              <a:ext cx="782715" cy="15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 indent="-180975" algn="ctr">
                <a:buClr>
                  <a:schemeClr val="accent2"/>
                </a:buClr>
                <a:buFont typeface="DB Sans" panose="020B0502050202020204" pitchFamily="34" charset="0"/>
                <a:buChar char="‒"/>
              </a:pPr>
              <a:endParaRPr lang="de-DE" sz="1600" err="1">
                <a:solidFill>
                  <a:schemeClr val="tx1"/>
                </a:solidFill>
              </a:endParaRP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E4EDEE58-A49D-EDF3-C46B-25EA3FD839D5}"/>
                </a:ext>
              </a:extLst>
            </p:cNvPr>
            <p:cNvSpPr/>
            <p:nvPr/>
          </p:nvSpPr>
          <p:spPr>
            <a:xfrm>
              <a:off x="346756" y="3730911"/>
              <a:ext cx="782715" cy="15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 indent="-180975" algn="ctr">
                <a:buClr>
                  <a:schemeClr val="accent2"/>
                </a:buClr>
                <a:buFont typeface="DB Sans" panose="020B0502050202020204" pitchFamily="34" charset="0"/>
                <a:buChar char="‒"/>
              </a:pPr>
              <a:endParaRPr lang="de-DE" sz="1600" err="1">
                <a:solidFill>
                  <a:schemeClr val="tx1"/>
                </a:solidFill>
              </a:endParaRPr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162CB694-F939-0EC8-4550-881CADC360F9}"/>
                </a:ext>
              </a:extLst>
            </p:cNvPr>
            <p:cNvSpPr/>
            <p:nvPr/>
          </p:nvSpPr>
          <p:spPr>
            <a:xfrm>
              <a:off x="1320764" y="3730911"/>
              <a:ext cx="782715" cy="1524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 indent="-180975" algn="ctr">
                <a:buClr>
                  <a:schemeClr val="accent2"/>
                </a:buClr>
                <a:buFont typeface="DB Sans" panose="020B0502050202020204" pitchFamily="34" charset="0"/>
                <a:buChar char="‒"/>
              </a:pPr>
              <a:endParaRPr lang="de-DE" sz="1600" err="1">
                <a:solidFill>
                  <a:schemeClr val="tx1"/>
                </a:solidFill>
              </a:endParaRPr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ED3C954A-0150-219F-A46A-AF2C55C79717}"/>
                </a:ext>
              </a:extLst>
            </p:cNvPr>
            <p:cNvSpPr/>
            <p:nvPr/>
          </p:nvSpPr>
          <p:spPr>
            <a:xfrm>
              <a:off x="-495799" y="3998503"/>
              <a:ext cx="217530" cy="388547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chemeClr val="accent2"/>
                </a:buClr>
              </a:pPr>
              <a:endParaRPr lang="de-DE" sz="1600" err="1">
                <a:solidFill>
                  <a:schemeClr val="tx1"/>
                </a:solidFill>
              </a:endParaRPr>
            </a:p>
          </p:txBody>
        </p:sp>
        <p:sp>
          <p:nvSpPr>
            <p:cNvPr id="22" name="Rechteck 21">
              <a:extLst>
                <a:ext uri="{FF2B5EF4-FFF2-40B4-BE49-F238E27FC236}">
                  <a16:creationId xmlns:a16="http://schemas.microsoft.com/office/drawing/2014/main" id="{CDD4E6FF-17C2-EACE-0084-9D5F3AD5E4B8}"/>
                </a:ext>
              </a:extLst>
            </p:cNvPr>
            <p:cNvSpPr/>
            <p:nvPr/>
          </p:nvSpPr>
          <p:spPr>
            <a:xfrm>
              <a:off x="-704896" y="1828722"/>
              <a:ext cx="36000" cy="38854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 indent="-180975" algn="ctr">
                <a:buClr>
                  <a:schemeClr val="accent2"/>
                </a:buClr>
                <a:buFont typeface="DB Sans" panose="020B0502050202020204" pitchFamily="34" charset="0"/>
                <a:buChar char="‒"/>
              </a:pPr>
              <a:endParaRPr lang="de-DE" sz="1600" err="1">
                <a:solidFill>
                  <a:schemeClr val="tx1"/>
                </a:solidFill>
              </a:endParaRPr>
            </a:p>
          </p:txBody>
        </p:sp>
        <p:sp>
          <p:nvSpPr>
            <p:cNvPr id="23" name="Rechteck 22">
              <a:extLst>
                <a:ext uri="{FF2B5EF4-FFF2-40B4-BE49-F238E27FC236}">
                  <a16:creationId xmlns:a16="http://schemas.microsoft.com/office/drawing/2014/main" id="{D33929B7-2406-A305-184A-C058E7C37C0D}"/>
                </a:ext>
              </a:extLst>
            </p:cNvPr>
            <p:cNvSpPr/>
            <p:nvPr/>
          </p:nvSpPr>
          <p:spPr>
            <a:xfrm>
              <a:off x="-774068" y="1596980"/>
              <a:ext cx="36000" cy="620289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 indent="-180975" algn="ctr">
                <a:buClr>
                  <a:schemeClr val="accent2"/>
                </a:buClr>
                <a:buFont typeface="DB Sans" panose="020B0502050202020204" pitchFamily="34" charset="0"/>
                <a:buChar char="‒"/>
              </a:pPr>
              <a:endParaRPr lang="de-DE" sz="1600" err="1">
                <a:solidFill>
                  <a:schemeClr val="tx1"/>
                </a:solidFill>
              </a:endParaRPr>
            </a:p>
          </p:txBody>
        </p: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3D2051F6-B70F-1050-F43D-4AD5CB586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578717" y="2418304"/>
              <a:ext cx="383365" cy="268408"/>
            </a:xfrm>
            <a:prstGeom prst="rect">
              <a:avLst/>
            </a:prstGeom>
          </p:spPr>
        </p:pic>
      </p:grpSp>
      <p:sp>
        <p:nvSpPr>
          <p:cNvPr id="25" name="Rectangle 7">
            <a:extLst>
              <a:ext uri="{FF2B5EF4-FFF2-40B4-BE49-F238E27FC236}">
                <a16:creationId xmlns:a16="http://schemas.microsoft.com/office/drawing/2014/main" id="{9B0DC7B3-0AB7-6AE8-85EA-C026738B371C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0035314" y="2190632"/>
            <a:ext cx="201294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lvl="1" indent="1588" algn="r">
              <a:spcBef>
                <a:spcPct val="20000"/>
              </a:spcBef>
              <a:buClr>
                <a:srgbClr val="FF0000"/>
              </a:buClr>
              <a:buSzPct val="85000"/>
              <a:defRPr/>
            </a:pPr>
            <a:r>
              <a:rPr lang="en-US" dirty="0">
                <a:solidFill>
                  <a:srgbClr val="0087B9"/>
                </a:solidFill>
              </a:rPr>
              <a:t>Software applications in traffic dispatching</a:t>
            </a:r>
            <a:endParaRPr lang="de-DE" dirty="0">
              <a:solidFill>
                <a:srgbClr val="0087B9"/>
              </a:solidFill>
              <a:latin typeface="DB Sans"/>
            </a:endParaRPr>
          </a:p>
        </p:txBody>
      </p: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09892858-7C3D-DF3A-3EB6-2624362FECE9}"/>
              </a:ext>
            </a:extLst>
          </p:cNvPr>
          <p:cNvGrpSpPr/>
          <p:nvPr/>
        </p:nvGrpSpPr>
        <p:grpSpPr>
          <a:xfrm>
            <a:off x="3954186" y="3274743"/>
            <a:ext cx="735948" cy="2159916"/>
            <a:chOff x="6606131" y="1578618"/>
            <a:chExt cx="971986" cy="2852669"/>
          </a:xfrm>
        </p:grpSpPr>
        <p:sp>
          <p:nvSpPr>
            <p:cNvPr id="27" name="Rechteck 26">
              <a:extLst>
                <a:ext uri="{FF2B5EF4-FFF2-40B4-BE49-F238E27FC236}">
                  <a16:creationId xmlns:a16="http://schemas.microsoft.com/office/drawing/2014/main" id="{63BD32B7-4E13-C9D4-9D2F-E1B7CC1E31A4}"/>
                </a:ext>
              </a:extLst>
            </p:cNvPr>
            <p:cNvSpPr/>
            <p:nvPr/>
          </p:nvSpPr>
          <p:spPr>
            <a:xfrm rot="5400000">
              <a:off x="5672309" y="2968184"/>
              <a:ext cx="2844000" cy="8220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0975" indent="-180975" algn="ctr">
                <a:buClr>
                  <a:schemeClr val="accent2"/>
                </a:buClr>
                <a:buFont typeface="DB Sans" panose="020B0502050202020204" pitchFamily="34" charset="0"/>
                <a:buChar char="‒"/>
              </a:pPr>
              <a:endParaRPr lang="de-DE" sz="1600" err="1">
                <a:solidFill>
                  <a:schemeClr val="tx1"/>
                </a:solidFill>
              </a:endParaRPr>
            </a:p>
          </p:txBody>
        </p:sp>
        <p:pic>
          <p:nvPicPr>
            <p:cNvPr id="28" name="Grafik 27" descr="Überwachungskamera mit einfarbiger Füllung">
              <a:extLst>
                <a:ext uri="{FF2B5EF4-FFF2-40B4-BE49-F238E27FC236}">
                  <a16:creationId xmlns:a16="http://schemas.microsoft.com/office/drawing/2014/main" id="{01BB1673-1549-B660-79F9-3CD7960EF48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084402" y="1578618"/>
              <a:ext cx="493715" cy="493715"/>
            </a:xfrm>
            <a:prstGeom prst="rect">
              <a:avLst/>
            </a:prstGeom>
          </p:spPr>
        </p:pic>
        <p:pic>
          <p:nvPicPr>
            <p:cNvPr id="29" name="Grafik 28" descr="Überwachungskamera mit einfarbiger Füllung">
              <a:extLst>
                <a:ext uri="{FF2B5EF4-FFF2-40B4-BE49-F238E27FC236}">
                  <a16:creationId xmlns:a16="http://schemas.microsoft.com/office/drawing/2014/main" id="{3C7AEF01-32A4-7975-D29C-9739F0594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084402" y="2316498"/>
              <a:ext cx="493715" cy="493715"/>
            </a:xfrm>
            <a:prstGeom prst="rect">
              <a:avLst/>
            </a:prstGeom>
          </p:spPr>
        </p:pic>
        <p:pic>
          <p:nvPicPr>
            <p:cNvPr id="30" name="Grafik 29" descr="Überwachungskamera mit einfarbiger Füllung">
              <a:extLst>
                <a:ext uri="{FF2B5EF4-FFF2-40B4-BE49-F238E27FC236}">
                  <a16:creationId xmlns:a16="http://schemas.microsoft.com/office/drawing/2014/main" id="{FF1EAF90-AE1B-7FE0-5196-AC8560123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H="1">
              <a:off x="6606131" y="1578618"/>
              <a:ext cx="493715" cy="493715"/>
            </a:xfrm>
            <a:prstGeom prst="rect">
              <a:avLst/>
            </a:prstGeom>
          </p:spPr>
        </p:pic>
        <p:pic>
          <p:nvPicPr>
            <p:cNvPr id="31" name="Grafik 30" descr="Überwachungskamera mit einfarbiger Füllung">
              <a:extLst>
                <a:ext uri="{FF2B5EF4-FFF2-40B4-BE49-F238E27FC236}">
                  <a16:creationId xmlns:a16="http://schemas.microsoft.com/office/drawing/2014/main" id="{24548691-56D9-5547-C159-D162511A5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flipH="1">
              <a:off x="6606131" y="2316498"/>
              <a:ext cx="493715" cy="493715"/>
            </a:xfrm>
            <a:prstGeom prst="rect">
              <a:avLst/>
            </a:prstGeom>
          </p:spPr>
        </p:pic>
      </p:grpSp>
      <p:sp>
        <p:nvSpPr>
          <p:cNvPr id="32" name="Rectangle 7">
            <a:extLst>
              <a:ext uri="{FF2B5EF4-FFF2-40B4-BE49-F238E27FC236}">
                <a16:creationId xmlns:a16="http://schemas.microsoft.com/office/drawing/2014/main" id="{81E96C5B-4E54-FE0B-49FB-41769CD44ED6}"/>
              </a:ext>
            </a:extLst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4877782" y="3121197"/>
            <a:ext cx="278858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lvl="1" indent="1270">
              <a:spcBef>
                <a:spcPct val="20000"/>
              </a:spcBef>
              <a:buClr>
                <a:srgbClr val="FF0000"/>
              </a:buClr>
              <a:buSzPct val="85000"/>
              <a:defRPr/>
            </a:pPr>
            <a:r>
              <a:rPr lang="en-US" dirty="0">
                <a:solidFill>
                  <a:srgbClr val="0087B9"/>
                </a:solidFill>
              </a:rPr>
              <a:t>Visual inspection: Roof and side in productive circulation</a:t>
            </a:r>
            <a:endParaRPr lang="de-DE" dirty="0">
              <a:solidFill>
                <a:srgbClr val="0087B9"/>
              </a:solidFill>
              <a:latin typeface="DB Sans"/>
            </a:endParaRPr>
          </a:p>
        </p:txBody>
      </p:sp>
      <p:sp>
        <p:nvSpPr>
          <p:cNvPr id="33" name="Rectangle 7">
            <a:extLst>
              <a:ext uri="{FF2B5EF4-FFF2-40B4-BE49-F238E27FC236}">
                <a16:creationId xmlns:a16="http://schemas.microsoft.com/office/drawing/2014/main" id="{41BE6809-DF11-5B34-1090-D64321C2C110}"/>
              </a:ext>
            </a:extLst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9002827" y="3833433"/>
            <a:ext cx="318917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lvl="1" indent="1588">
              <a:spcBef>
                <a:spcPct val="20000"/>
              </a:spcBef>
              <a:buClr>
                <a:srgbClr val="FF0000"/>
              </a:buClr>
              <a:buSzPct val="85000"/>
              <a:defRPr/>
            </a:pPr>
            <a:r>
              <a:rPr lang="de-DE" dirty="0" err="1">
                <a:solidFill>
                  <a:srgbClr val="0087B9"/>
                </a:solidFill>
              </a:rPr>
              <a:t>Various</a:t>
            </a:r>
            <a:r>
              <a:rPr lang="de-DE" dirty="0">
                <a:solidFill>
                  <a:srgbClr val="0087B9"/>
                </a:solidFill>
              </a:rPr>
              <a:t> in-</a:t>
            </a:r>
            <a:r>
              <a:rPr lang="de-DE" dirty="0" err="1">
                <a:solidFill>
                  <a:srgbClr val="0087B9"/>
                </a:solidFill>
              </a:rPr>
              <a:t>vehicle</a:t>
            </a:r>
            <a:r>
              <a:rPr lang="de-DE" dirty="0">
                <a:solidFill>
                  <a:srgbClr val="0087B9"/>
                </a:solidFill>
              </a:rPr>
              <a:t> </a:t>
            </a:r>
            <a:r>
              <a:rPr lang="de-DE" dirty="0" err="1">
                <a:solidFill>
                  <a:srgbClr val="0087B9"/>
                </a:solidFill>
              </a:rPr>
              <a:t>video</a:t>
            </a:r>
            <a:r>
              <a:rPr lang="de-DE" dirty="0">
                <a:solidFill>
                  <a:srgbClr val="0087B9"/>
                </a:solidFill>
              </a:rPr>
              <a:t> </a:t>
            </a:r>
            <a:r>
              <a:rPr lang="de-DE" dirty="0" err="1">
                <a:solidFill>
                  <a:srgbClr val="0087B9"/>
                </a:solidFill>
              </a:rPr>
              <a:t>services</a:t>
            </a:r>
            <a:endParaRPr lang="de-DE" dirty="0">
              <a:solidFill>
                <a:srgbClr val="0087B9"/>
              </a:solidFill>
              <a:latin typeface="DB Sans"/>
            </a:endParaRP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F3DE5172-6C09-3722-E199-91D073BF8AA8}"/>
              </a:ext>
            </a:extLst>
          </p:cNvPr>
          <p:cNvSpPr/>
          <p:nvPr/>
        </p:nvSpPr>
        <p:spPr>
          <a:xfrm>
            <a:off x="0" y="3123927"/>
            <a:ext cx="2426970" cy="231073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ctr">
              <a:buClr>
                <a:schemeClr val="accent2"/>
              </a:buClr>
              <a:buFont typeface="DB Sans" panose="020B0502050202020204" pitchFamily="34" charset="0"/>
              <a:buChar char="‒"/>
            </a:pPr>
            <a:endParaRPr lang="de-DE" sz="1600" err="1">
              <a:solidFill>
                <a:schemeClr val="tx1"/>
              </a:solidFill>
            </a:endParaRP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F3359C24-1BB8-7565-0965-42B6FE878D13}"/>
              </a:ext>
            </a:extLst>
          </p:cNvPr>
          <p:cNvSpPr/>
          <p:nvPr/>
        </p:nvSpPr>
        <p:spPr>
          <a:xfrm>
            <a:off x="-1" y="3969754"/>
            <a:ext cx="1384917" cy="2573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ctr">
              <a:buClr>
                <a:schemeClr val="accent2"/>
              </a:buClr>
              <a:buFont typeface="DB Sans" panose="020B0502050202020204" pitchFamily="34" charset="0"/>
              <a:buChar char="‒"/>
            </a:pPr>
            <a:endParaRPr lang="de-DE" sz="1600" err="1">
              <a:solidFill>
                <a:schemeClr val="tx1"/>
              </a:solidFill>
            </a:endParaRPr>
          </a:p>
        </p:txBody>
      </p:sp>
      <p:sp>
        <p:nvSpPr>
          <p:cNvPr id="36" name="Flussdiagramm: Verzögerung 35">
            <a:extLst>
              <a:ext uri="{FF2B5EF4-FFF2-40B4-BE49-F238E27FC236}">
                <a16:creationId xmlns:a16="http://schemas.microsoft.com/office/drawing/2014/main" id="{E1781A88-4376-C51A-AEAD-C85F60515C39}"/>
              </a:ext>
            </a:extLst>
          </p:cNvPr>
          <p:cNvSpPr/>
          <p:nvPr/>
        </p:nvSpPr>
        <p:spPr>
          <a:xfrm rot="16200000">
            <a:off x="1220080" y="4221410"/>
            <a:ext cx="1783413" cy="630367"/>
          </a:xfrm>
          <a:prstGeom prst="flowChartDela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ctr">
              <a:buClr>
                <a:schemeClr val="accent2"/>
              </a:buClr>
              <a:buFont typeface="DB Sans" panose="020B0502050202020204" pitchFamily="34" charset="0"/>
              <a:buChar char="‒"/>
            </a:pPr>
            <a:endParaRPr lang="de-DE" sz="1600" err="1">
              <a:solidFill>
                <a:schemeClr val="tx1"/>
              </a:solidFill>
            </a:endParaRP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859C0AE4-A035-641A-0CA1-755DC71EBBA6}"/>
              </a:ext>
            </a:extLst>
          </p:cNvPr>
          <p:cNvSpPr/>
          <p:nvPr/>
        </p:nvSpPr>
        <p:spPr>
          <a:xfrm>
            <a:off x="1796602" y="5391250"/>
            <a:ext cx="10395397" cy="4571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ctr">
              <a:buClr>
                <a:schemeClr val="accent2"/>
              </a:buClr>
              <a:buFont typeface="DB Sans" panose="020B0502050202020204" pitchFamily="34" charset="0"/>
              <a:buChar char="‒"/>
            </a:pPr>
            <a:endParaRPr lang="de-DE" sz="1600" err="1">
              <a:solidFill>
                <a:schemeClr val="tx1"/>
              </a:solidFill>
            </a:endParaRP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5792C1FF-58AA-A603-7B19-D0B073E6425F}"/>
              </a:ext>
            </a:extLst>
          </p:cNvPr>
          <p:cNvSpPr/>
          <p:nvPr/>
        </p:nvSpPr>
        <p:spPr>
          <a:xfrm>
            <a:off x="-2930" y="4490850"/>
            <a:ext cx="1387846" cy="21377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indent="-180975" algn="ctr">
              <a:buClr>
                <a:schemeClr val="accent2"/>
              </a:buClr>
              <a:buFont typeface="DB Sans" panose="020B0502050202020204" pitchFamily="34" charset="0"/>
              <a:buChar char="‒"/>
            </a:pPr>
            <a:endParaRPr lang="de-DE" sz="1600" err="1">
              <a:solidFill>
                <a:schemeClr val="tx1"/>
              </a:solidFill>
            </a:endParaRPr>
          </a:p>
        </p:txBody>
      </p:sp>
      <p:sp>
        <p:nvSpPr>
          <p:cNvPr id="39" name="Rectangle 7">
            <a:extLst>
              <a:ext uri="{FF2B5EF4-FFF2-40B4-BE49-F238E27FC236}">
                <a16:creationId xmlns:a16="http://schemas.microsoft.com/office/drawing/2014/main" id="{342708FC-4726-1350-A25D-EDF3FFB59D0E}"/>
              </a:ext>
            </a:extLst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527806" y="3107579"/>
            <a:ext cx="1639467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lvl="1" indent="1270">
              <a:spcBef>
                <a:spcPct val="20000"/>
              </a:spcBef>
              <a:buClr>
                <a:srgbClr val="FF0000"/>
              </a:buClr>
              <a:buSzPct val="85000"/>
              <a:defRPr/>
            </a:pPr>
            <a:r>
              <a:rPr lang="en-US" dirty="0">
                <a:solidFill>
                  <a:srgbClr val="0087B9"/>
                </a:solidFill>
              </a:rPr>
              <a:t>Visual inspection: Roof and side at the entry of the garage</a:t>
            </a:r>
            <a:endParaRPr lang="de-DE" dirty="0">
              <a:solidFill>
                <a:srgbClr val="0087B9"/>
              </a:solidFill>
              <a:latin typeface="DB Sans"/>
            </a:endParaRPr>
          </a:p>
        </p:txBody>
      </p:sp>
      <p:sp>
        <p:nvSpPr>
          <p:cNvPr id="40" name="Rectangle 7">
            <a:extLst>
              <a:ext uri="{FF2B5EF4-FFF2-40B4-BE49-F238E27FC236}">
                <a16:creationId xmlns:a16="http://schemas.microsoft.com/office/drawing/2014/main" id="{795A6574-A8C0-3448-6D8B-7A6BA830528E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2121311" y="5448783"/>
            <a:ext cx="36367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lvl="1" indent="1270">
              <a:spcBef>
                <a:spcPct val="20000"/>
              </a:spcBef>
              <a:buClr>
                <a:srgbClr val="FF0000"/>
              </a:buClr>
              <a:buSzPct val="85000"/>
              <a:defRPr/>
            </a:pPr>
            <a:r>
              <a:rPr lang="en-US" dirty="0">
                <a:solidFill>
                  <a:srgbClr val="0087B9"/>
                </a:solidFill>
              </a:rPr>
              <a:t>Visual inspection at the workshop</a:t>
            </a:r>
            <a:endParaRPr lang="de-DE" dirty="0">
              <a:solidFill>
                <a:srgbClr val="0087B9"/>
              </a:solidFill>
              <a:latin typeface="DB Sans"/>
            </a:endParaRPr>
          </a:p>
        </p:txBody>
      </p:sp>
      <p:pic>
        <p:nvPicPr>
          <p:cNvPr id="41" name="Grafik 40" descr="Überwachungskamera mit einfarbiger Füllung">
            <a:extLst>
              <a:ext uri="{FF2B5EF4-FFF2-40B4-BE49-F238E27FC236}">
                <a16:creationId xmlns:a16="http://schemas.microsoft.com/office/drawing/2014/main" id="{62A0140B-2A87-1DDE-2203-BF1E16948B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6200000">
            <a:off x="1747492" y="5054481"/>
            <a:ext cx="373819" cy="373819"/>
          </a:xfrm>
          <a:prstGeom prst="rect">
            <a:avLst/>
          </a:prstGeom>
        </p:spPr>
      </p:pic>
      <p:pic>
        <p:nvPicPr>
          <p:cNvPr id="42" name="Grafik 41" descr="Überwachungskamera mit einfarbiger Füllung">
            <a:extLst>
              <a:ext uri="{FF2B5EF4-FFF2-40B4-BE49-F238E27FC236}">
                <a16:creationId xmlns:a16="http://schemas.microsoft.com/office/drawing/2014/main" id="{39F10D74-9119-0843-8230-9B22B5AC11F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07659" y="3126758"/>
            <a:ext cx="373819" cy="373819"/>
          </a:xfrm>
          <a:prstGeom prst="rect">
            <a:avLst/>
          </a:prstGeom>
        </p:spPr>
      </p:pic>
      <p:sp>
        <p:nvSpPr>
          <p:cNvPr id="43" name="Ellipse 42">
            <a:extLst>
              <a:ext uri="{FF2B5EF4-FFF2-40B4-BE49-F238E27FC236}">
                <a16:creationId xmlns:a16="http://schemas.microsoft.com/office/drawing/2014/main" id="{5410801F-443B-0C0F-46B2-019BD1D74B43}"/>
              </a:ext>
            </a:extLst>
          </p:cNvPr>
          <p:cNvSpPr/>
          <p:nvPr/>
        </p:nvSpPr>
        <p:spPr>
          <a:xfrm>
            <a:off x="9717230" y="2200343"/>
            <a:ext cx="288000" cy="288000"/>
          </a:xfrm>
          <a:prstGeom prst="ellipse">
            <a:avLst/>
          </a:prstGeom>
          <a:solidFill>
            <a:srgbClr val="0087B9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buClr>
                <a:schemeClr val="accent2"/>
              </a:buClr>
            </a:pPr>
            <a:r>
              <a:rPr lang="de-DE" sz="11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68040DC6-1E62-2F8C-884B-B657D7E4E383}"/>
              </a:ext>
            </a:extLst>
          </p:cNvPr>
          <p:cNvSpPr/>
          <p:nvPr/>
        </p:nvSpPr>
        <p:spPr>
          <a:xfrm>
            <a:off x="8654933" y="3831785"/>
            <a:ext cx="288000" cy="288000"/>
          </a:xfrm>
          <a:prstGeom prst="ellipse">
            <a:avLst/>
          </a:prstGeom>
          <a:solidFill>
            <a:srgbClr val="0087B9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buClr>
                <a:schemeClr val="accent2"/>
              </a:buClr>
            </a:pPr>
            <a:r>
              <a:rPr lang="de-DE" sz="11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04CBD298-71AD-7A18-F00C-82145F1635D8}"/>
              </a:ext>
            </a:extLst>
          </p:cNvPr>
          <p:cNvSpPr/>
          <p:nvPr/>
        </p:nvSpPr>
        <p:spPr>
          <a:xfrm>
            <a:off x="4522513" y="3130636"/>
            <a:ext cx="288000" cy="288000"/>
          </a:xfrm>
          <a:prstGeom prst="ellipse">
            <a:avLst/>
          </a:prstGeom>
          <a:solidFill>
            <a:srgbClr val="0087B9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buClr>
                <a:schemeClr val="accent2"/>
              </a:buClr>
            </a:pPr>
            <a:r>
              <a:rPr lang="de-DE" sz="11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2B2B23D2-4426-F1C5-D7EC-D434FEC87D7F}"/>
              </a:ext>
            </a:extLst>
          </p:cNvPr>
          <p:cNvSpPr/>
          <p:nvPr/>
        </p:nvSpPr>
        <p:spPr>
          <a:xfrm>
            <a:off x="2090942" y="5049919"/>
            <a:ext cx="288000" cy="288000"/>
          </a:xfrm>
          <a:prstGeom prst="ellipse">
            <a:avLst/>
          </a:prstGeom>
          <a:solidFill>
            <a:srgbClr val="0087B9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buClr>
                <a:schemeClr val="accent2"/>
              </a:buClr>
            </a:pPr>
            <a:r>
              <a:rPr lang="de-DE" sz="11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63EFECC8-5342-7DFE-FA06-F7FC35B68BC0}"/>
              </a:ext>
            </a:extLst>
          </p:cNvPr>
          <p:cNvSpPr/>
          <p:nvPr/>
        </p:nvSpPr>
        <p:spPr>
          <a:xfrm>
            <a:off x="108672" y="3304611"/>
            <a:ext cx="288000" cy="288000"/>
          </a:xfrm>
          <a:prstGeom prst="ellipse">
            <a:avLst/>
          </a:prstGeom>
          <a:solidFill>
            <a:srgbClr val="0087B9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buClr>
                <a:schemeClr val="accent2"/>
              </a:buClr>
            </a:pPr>
            <a:r>
              <a:rPr lang="de-DE" sz="11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48" name="Titel 2">
            <a:extLst>
              <a:ext uri="{FF2B5EF4-FFF2-40B4-BE49-F238E27FC236}">
                <a16:creationId xmlns:a16="http://schemas.microsoft.com/office/drawing/2014/main" id="{A7A24E16-AC4E-7506-FCA1-4D1D0500F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730" y="1230985"/>
            <a:ext cx="5635099" cy="1034988"/>
          </a:xfrm>
        </p:spPr>
        <p:txBody>
          <a:bodyPr anchor="t" anchorCtr="0"/>
          <a:lstStyle/>
          <a:p>
            <a:r>
              <a:rPr lang="de-DE" sz="3600" dirty="0"/>
              <a:t>DB </a:t>
            </a:r>
            <a:r>
              <a:rPr lang="de-DE" sz="3600" dirty="0" err="1"/>
              <a:t>Regio‘s</a:t>
            </a:r>
            <a:br>
              <a:rPr lang="de-DE" sz="3600" dirty="0"/>
            </a:br>
            <a:r>
              <a:rPr lang="de-DE" sz="3600" dirty="0"/>
              <a:t>Most </a:t>
            </a:r>
            <a:r>
              <a:rPr lang="de-DE" sz="3600" dirty="0" err="1"/>
              <a:t>Beneficial</a:t>
            </a:r>
            <a:r>
              <a:rPr lang="de-DE" sz="3600" dirty="0"/>
              <a:t> AI Use Cases</a:t>
            </a:r>
          </a:p>
        </p:txBody>
      </p:sp>
    </p:spTree>
    <p:extLst>
      <p:ext uri="{BB962C8B-B14F-4D97-AF65-F5344CB8AC3E}">
        <p14:creationId xmlns:p14="http://schemas.microsoft.com/office/powerpoint/2010/main" val="2497758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ABBDCA3-7D1D-FF48-D913-C4507584C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Andreas Hamprecht | 29/04/2025 | CDAO Germany | Munich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77162F-D884-E4B9-7ABA-1915A23ED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pPr/>
              <a:t>15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AEA3885-86C1-04E9-1944-A7E17000E1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2B35991-A6CA-A630-CD70-C859645DF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622" y="2907730"/>
            <a:ext cx="5595938" cy="279797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E3C01B0-1663-04B9-0206-7CB3F95FB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0620" y="1167355"/>
            <a:ext cx="5595939" cy="163214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E324220-96D8-78B9-BF0C-A39C89E47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6957" y="3058151"/>
            <a:ext cx="1222293" cy="356502"/>
          </a:xfrm>
          <a:prstGeom prst="rect">
            <a:avLst/>
          </a:prstGeom>
        </p:spPr>
      </p:pic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5CDB9720-543D-D9DC-A7B8-EC4903605E45}"/>
              </a:ext>
            </a:extLst>
          </p:cNvPr>
          <p:cNvCxnSpPr/>
          <p:nvPr/>
        </p:nvCxnSpPr>
        <p:spPr>
          <a:xfrm flipV="1">
            <a:off x="8319250" y="2799504"/>
            <a:ext cx="2927309" cy="615149"/>
          </a:xfrm>
          <a:prstGeom prst="line">
            <a:avLst/>
          </a:prstGeom>
          <a:ln w="19050">
            <a:solidFill>
              <a:srgbClr val="0A1E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5EC5F890-032D-A093-564F-2875ECA6E19C}"/>
              </a:ext>
            </a:extLst>
          </p:cNvPr>
          <p:cNvCxnSpPr>
            <a:cxnSpLocks/>
          </p:cNvCxnSpPr>
          <p:nvPr/>
        </p:nvCxnSpPr>
        <p:spPr>
          <a:xfrm flipH="1" flipV="1">
            <a:off x="5650620" y="2799504"/>
            <a:ext cx="1446337" cy="615149"/>
          </a:xfrm>
          <a:prstGeom prst="line">
            <a:avLst/>
          </a:prstGeom>
          <a:ln w="19050">
            <a:solidFill>
              <a:srgbClr val="0A1E6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5641670C-2097-B562-973A-D2C53EF1314A}"/>
              </a:ext>
            </a:extLst>
          </p:cNvPr>
          <p:cNvSpPr txBox="1"/>
          <p:nvPr/>
        </p:nvSpPr>
        <p:spPr>
          <a:xfrm>
            <a:off x="544730" y="3207033"/>
            <a:ext cx="4441155" cy="23467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defRPr kumimoji="0" sz="36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Head Black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/>
              <a:t>Computer Vision</a:t>
            </a:r>
          </a:p>
          <a:p>
            <a:pPr marL="171450" indent="-171450" algn="l">
              <a:spcAft>
                <a:spcPts val="3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AI supported video analytics are used for passenger counting </a:t>
            </a:r>
          </a:p>
          <a:p>
            <a:pPr marL="171450" indent="-171450" algn="l">
              <a:spcAft>
                <a:spcPts val="3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bg1"/>
                </a:solidFill>
              </a:rPr>
              <a:t>This data opens up a wide range of applications for additional video services in the vehicle</a:t>
            </a:r>
            <a:endParaRPr lang="de-DE" sz="3200" dirty="0">
              <a:solidFill>
                <a:schemeClr val="bg1"/>
              </a:solidFill>
            </a:endParaRPr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4AC09AD0-3F11-550A-569A-BEBCE2185E74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174900" y="1238144"/>
            <a:ext cx="31891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lvl="1" indent="1588">
              <a:spcBef>
                <a:spcPct val="20000"/>
              </a:spcBef>
              <a:buClr>
                <a:srgbClr val="FF0000"/>
              </a:buClr>
              <a:buSzPct val="85000"/>
              <a:defRPr/>
            </a:pPr>
            <a:r>
              <a:rPr lang="de-DE" sz="2400" dirty="0">
                <a:solidFill>
                  <a:schemeClr val="bg1"/>
                </a:solidFill>
              </a:rPr>
              <a:t>In-Vehicle Video Services</a:t>
            </a:r>
            <a:endParaRPr lang="de-DE" sz="2400" dirty="0">
              <a:solidFill>
                <a:schemeClr val="bg1"/>
              </a:solidFill>
              <a:latin typeface="DB Sans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97902568-1E04-2294-EF2E-9929404CB1DC}"/>
              </a:ext>
            </a:extLst>
          </p:cNvPr>
          <p:cNvSpPr/>
          <p:nvPr/>
        </p:nvSpPr>
        <p:spPr>
          <a:xfrm>
            <a:off x="759630" y="1282662"/>
            <a:ext cx="288000" cy="28800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buClr>
                <a:schemeClr val="accent2"/>
              </a:buClr>
            </a:pPr>
            <a:r>
              <a:rPr lang="de-DE" b="1">
                <a:solidFill>
                  <a:schemeClr val="tx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84149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15B4E94-6EBE-AA06-0916-DAD9482AE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Andreas Hamprecht | 29/04/2025 | CDAO Germany | Munich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F8F92B0-E331-788F-F652-091350FC6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pPr/>
              <a:t>16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85FDAFD-5198-AF3F-FD41-9BB2167980D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9269CEB-C6EE-F688-3B9D-AFEFCE38106D}"/>
              </a:ext>
            </a:extLst>
          </p:cNvPr>
          <p:cNvSpPr/>
          <p:nvPr/>
        </p:nvSpPr>
        <p:spPr>
          <a:xfrm>
            <a:off x="3362635" y="1986173"/>
            <a:ext cx="1683624" cy="576527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r">
              <a:buClr>
                <a:schemeClr val="accent2"/>
              </a:buClr>
            </a:pPr>
            <a:r>
              <a:rPr lang="de-DE" b="1" dirty="0">
                <a:solidFill>
                  <a:schemeClr val="bg1"/>
                </a:solidFill>
              </a:rPr>
              <a:t>Graffiti </a:t>
            </a:r>
            <a:r>
              <a:rPr lang="de-DE" b="1" dirty="0" err="1">
                <a:solidFill>
                  <a:schemeClr val="bg1"/>
                </a:solidFill>
              </a:rPr>
              <a:t>detection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br>
              <a:rPr lang="de-DE" b="1" dirty="0">
                <a:solidFill>
                  <a:schemeClr val="bg1"/>
                </a:solidFill>
              </a:rPr>
            </a:br>
            <a:r>
              <a:rPr lang="de-DE" b="1" dirty="0">
                <a:solidFill>
                  <a:schemeClr val="bg1"/>
                </a:solidFill>
              </a:rPr>
              <a:t>in </a:t>
            </a:r>
            <a:r>
              <a:rPr lang="de-DE" b="1" dirty="0" err="1">
                <a:solidFill>
                  <a:schemeClr val="bg1"/>
                </a:solidFill>
              </a:rPr>
              <a:t>circulation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EF7B729-D821-53B0-D299-B88B4263DBA2}"/>
              </a:ext>
            </a:extLst>
          </p:cNvPr>
          <p:cNvSpPr/>
          <p:nvPr/>
        </p:nvSpPr>
        <p:spPr>
          <a:xfrm>
            <a:off x="3362635" y="4328740"/>
            <a:ext cx="1683623" cy="108000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r">
              <a:buClr>
                <a:schemeClr val="accent2"/>
              </a:buClr>
            </a:pPr>
            <a:r>
              <a:rPr lang="de-DE" b="1" dirty="0">
                <a:solidFill>
                  <a:schemeClr val="bg1"/>
                </a:solidFill>
              </a:rPr>
              <a:t>Graffiti </a:t>
            </a:r>
            <a:r>
              <a:rPr lang="de-DE" b="1" dirty="0" err="1">
                <a:solidFill>
                  <a:schemeClr val="bg1"/>
                </a:solidFill>
              </a:rPr>
              <a:t>detection</a:t>
            </a:r>
            <a:r>
              <a:rPr lang="de-DE" b="1" dirty="0">
                <a:solidFill>
                  <a:schemeClr val="bg1"/>
                </a:solidFill>
              </a:rPr>
              <a:t> and </a:t>
            </a:r>
            <a:r>
              <a:rPr lang="de-DE" b="1" dirty="0" err="1">
                <a:solidFill>
                  <a:schemeClr val="bg1"/>
                </a:solidFill>
              </a:rPr>
              <a:t>condition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monitoring</a:t>
            </a:r>
            <a:r>
              <a:rPr lang="de-DE" b="1" dirty="0">
                <a:solidFill>
                  <a:schemeClr val="bg1"/>
                </a:solidFill>
              </a:rPr>
              <a:t> at </a:t>
            </a:r>
            <a:r>
              <a:rPr lang="de-DE" b="1" dirty="0" err="1">
                <a:solidFill>
                  <a:schemeClr val="bg1"/>
                </a:solidFill>
              </a:rPr>
              <a:t>the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parking</a:t>
            </a:r>
            <a:r>
              <a:rPr lang="de-DE" b="1" dirty="0">
                <a:solidFill>
                  <a:schemeClr val="bg1"/>
                </a:solidFill>
              </a:rPr>
              <a:t> </a:t>
            </a:r>
            <a:r>
              <a:rPr lang="de-DE" b="1" dirty="0" err="1">
                <a:solidFill>
                  <a:schemeClr val="bg1"/>
                </a:solidFill>
              </a:rPr>
              <a:t>facility</a:t>
            </a:r>
            <a:r>
              <a:rPr lang="de-DE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3F430BC2-F77B-0A91-9EE8-8FF9357C18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6939" y="3626109"/>
            <a:ext cx="2284893" cy="23408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D5A0DB60-95D2-C79B-8A74-9FFE5D03F5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6939" y="1169643"/>
            <a:ext cx="2284895" cy="2340897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F8443CA-D531-26A4-89AC-0A183650963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2515" y="1169642"/>
            <a:ext cx="2284715" cy="2340897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7A98203D-6D28-A184-E9A7-C68A94C13C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2514" y="3641677"/>
            <a:ext cx="2284715" cy="2340897"/>
          </a:xfrm>
          <a:prstGeom prst="rect">
            <a:avLst/>
          </a:prstGeom>
        </p:spPr>
      </p:pic>
      <p:sp>
        <p:nvSpPr>
          <p:cNvPr id="18" name="Rectangle 7">
            <a:extLst>
              <a:ext uri="{FF2B5EF4-FFF2-40B4-BE49-F238E27FC236}">
                <a16:creationId xmlns:a16="http://schemas.microsoft.com/office/drawing/2014/main" id="{428CB8FA-9ABE-2475-8EF9-8663BA2F81F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174900" y="1046760"/>
            <a:ext cx="31891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lvl="1" indent="1588">
              <a:spcBef>
                <a:spcPct val="20000"/>
              </a:spcBef>
              <a:buClr>
                <a:srgbClr val="FF0000"/>
              </a:buClr>
              <a:buSzPct val="85000"/>
              <a:defRPr/>
            </a:pPr>
            <a:r>
              <a:rPr lang="de-DE" sz="2400" dirty="0">
                <a:solidFill>
                  <a:schemeClr val="bg1"/>
                </a:solidFill>
              </a:rPr>
              <a:t>Visual </a:t>
            </a:r>
            <a:r>
              <a:rPr lang="de-DE" sz="2400" dirty="0" err="1">
                <a:solidFill>
                  <a:schemeClr val="bg1"/>
                </a:solidFill>
              </a:rPr>
              <a:t>Inspection</a:t>
            </a:r>
            <a:endParaRPr lang="de-DE" sz="2400" dirty="0">
              <a:solidFill>
                <a:schemeClr val="bg1"/>
              </a:solidFill>
              <a:latin typeface="DB San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A612F48-43CB-D976-B532-34B3C3A314EC}"/>
              </a:ext>
            </a:extLst>
          </p:cNvPr>
          <p:cNvSpPr/>
          <p:nvPr/>
        </p:nvSpPr>
        <p:spPr>
          <a:xfrm>
            <a:off x="759630" y="1091278"/>
            <a:ext cx="288000" cy="28800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buClr>
                <a:schemeClr val="accent2"/>
              </a:buClr>
            </a:pPr>
            <a:r>
              <a:rPr lang="de-DE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1D806B36-971B-14E5-D73D-CEAC59759B67}"/>
              </a:ext>
            </a:extLst>
          </p:cNvPr>
          <p:cNvSpPr/>
          <p:nvPr/>
        </p:nvSpPr>
        <p:spPr>
          <a:xfrm>
            <a:off x="10067911" y="4105402"/>
            <a:ext cx="1683622" cy="576527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buClr>
                <a:schemeClr val="accent2"/>
              </a:buClr>
            </a:pPr>
            <a:r>
              <a:rPr lang="en-US" b="1" dirty="0">
                <a:solidFill>
                  <a:schemeClr val="bg1"/>
                </a:solidFill>
              </a:rPr>
              <a:t>Mobile visual inspection of the underfloor and side in front of the Workshop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BD4A625-ED23-8594-C5EA-456973ACD909}"/>
              </a:ext>
            </a:extLst>
          </p:cNvPr>
          <p:cNvSpPr/>
          <p:nvPr/>
        </p:nvSpPr>
        <p:spPr>
          <a:xfrm>
            <a:off x="10067911" y="1734436"/>
            <a:ext cx="1683623" cy="1080000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buClr>
                <a:schemeClr val="accent2"/>
              </a:buClr>
            </a:pPr>
            <a:r>
              <a:rPr lang="en-US" b="0" i="0" dirty="0">
                <a:solidFill>
                  <a:schemeClr val="bg1"/>
                </a:solidFill>
                <a:effectLst/>
                <a:latin typeface="Segoe UI Web (West European)"/>
              </a:rPr>
              <a:t>Roof &amp; side wall diagnosis in the Circulation</a:t>
            </a:r>
            <a:endParaRPr lang="de-D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466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4101AE-9850-0AF7-D1A6-947399234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0E819B0-22AD-3126-AF3F-00B0A47E3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Andreas Hamprecht | 29/04/2025 | CDAO Germany | Munich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0C713A3-4FA5-38D8-8DAE-C75116387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pPr/>
              <a:t>17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4AC1EF0-A119-F867-5E01-08722099B6A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368A3AEB-074A-C9F8-9A6C-F61DD3B0820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198310" y="1128727"/>
            <a:ext cx="5871084" cy="81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lvl="1" indent="1588">
              <a:spcBef>
                <a:spcPct val="20000"/>
              </a:spcBef>
              <a:buClr>
                <a:srgbClr val="FF0000"/>
              </a:buClr>
              <a:buSzPct val="85000"/>
              <a:defRPr/>
            </a:pPr>
            <a:r>
              <a:rPr lang="en-US" sz="2400" dirty="0">
                <a:solidFill>
                  <a:schemeClr val="bg1"/>
                </a:solidFill>
              </a:rPr>
              <a:t>Software Applications in Traffic Dispatching</a:t>
            </a:r>
          </a:p>
          <a:p>
            <a:pPr marL="0" lvl="1" indent="1588">
              <a:spcBef>
                <a:spcPct val="20000"/>
              </a:spcBef>
              <a:buClr>
                <a:srgbClr val="FF0000"/>
              </a:buClr>
              <a:buSzPct val="85000"/>
              <a:defRPr/>
            </a:pPr>
            <a:r>
              <a:rPr lang="en-US" sz="2400" dirty="0">
                <a:solidFill>
                  <a:schemeClr val="bg1"/>
                </a:solidFill>
                <a:latin typeface="DB Sans"/>
              </a:rPr>
              <a:t>AI Assisted Dispatching</a:t>
            </a:r>
            <a:endParaRPr lang="de-DE" sz="2400" dirty="0">
              <a:solidFill>
                <a:schemeClr val="bg1"/>
              </a:solidFill>
              <a:latin typeface="DB Sans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5A0C84B5-FB28-3194-24B5-BB086E46B5C8}"/>
              </a:ext>
            </a:extLst>
          </p:cNvPr>
          <p:cNvSpPr/>
          <p:nvPr/>
        </p:nvSpPr>
        <p:spPr>
          <a:xfrm>
            <a:off x="759630" y="1197604"/>
            <a:ext cx="288000" cy="28800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buClr>
                <a:schemeClr val="accent2"/>
              </a:buClr>
            </a:pPr>
            <a:r>
              <a:rPr lang="de-DE" b="1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5F43A8B-ADF8-189F-35F9-AEA637E8D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4480" y="2025644"/>
            <a:ext cx="4620731" cy="376181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5784B96-5B44-6E6C-CEEB-4C1783FEF15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74" t="16120" r="11157" b="10526"/>
          <a:stretch/>
        </p:blipFill>
        <p:spPr>
          <a:xfrm>
            <a:off x="768984" y="2463085"/>
            <a:ext cx="2417115" cy="2873401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CB67007D-ADC6-CBB6-51D6-3E67F6D97E27}"/>
              </a:ext>
            </a:extLst>
          </p:cNvPr>
          <p:cNvSpPr/>
          <p:nvPr/>
        </p:nvSpPr>
        <p:spPr>
          <a:xfrm>
            <a:off x="8503727" y="2301639"/>
            <a:ext cx="3135306" cy="1796208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t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300"/>
              </a:spcAft>
              <a:buClr>
                <a:schemeClr val="accent2"/>
              </a:buClr>
            </a:pPr>
            <a:r>
              <a:rPr lang="en-US" sz="2000" b="1" dirty="0">
                <a:solidFill>
                  <a:schemeClr val="bg1"/>
                </a:solidFill>
              </a:rPr>
              <a:t>AI based suggestions for dispatchers for </a:t>
            </a:r>
          </a:p>
          <a:p>
            <a:pPr marL="171450" indent="-171450">
              <a:spcAft>
                <a:spcPts val="3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</a:rPr>
              <a:t>Turnaround</a:t>
            </a:r>
          </a:p>
          <a:p>
            <a:pPr marL="171450" indent="-171450">
              <a:spcAft>
                <a:spcPts val="3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</a:rPr>
              <a:t>partial cancellation</a:t>
            </a:r>
          </a:p>
          <a:p>
            <a:pPr marL="171450" indent="-171450">
              <a:spcAft>
                <a:spcPts val="3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</a:rPr>
              <a:t>sequence change </a:t>
            </a:r>
          </a:p>
          <a:p>
            <a:pPr marL="171450" indent="-171450">
              <a:spcAft>
                <a:spcPts val="3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</a:rPr>
              <a:t>Rerouting</a:t>
            </a:r>
          </a:p>
          <a:p>
            <a:pPr>
              <a:spcAft>
                <a:spcPts val="300"/>
              </a:spcAft>
              <a:buClr>
                <a:schemeClr val="accent2"/>
              </a:buClr>
            </a:pPr>
            <a:r>
              <a:rPr lang="en-US" sz="2000" b="1" dirty="0">
                <a:solidFill>
                  <a:schemeClr val="bg1"/>
                </a:solidFill>
              </a:rPr>
              <a:t>Data-based evaluation of action proposals and further training of the data model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58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671F3-2747-F188-873B-370A6137B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14611AA-329E-C830-17BC-29D29A39F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Andreas Hamprecht | 29/04/2025 | CDAO Germany | Munich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A458D99-C78A-70B2-4E70-174FA5DEE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D4F08EF6-7223-5E5C-DDC5-5B12D862B1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Titel 2">
            <a:extLst>
              <a:ext uri="{FF2B5EF4-FFF2-40B4-BE49-F238E27FC236}">
                <a16:creationId xmlns:a16="http://schemas.microsoft.com/office/drawing/2014/main" id="{99911F0B-A83F-F32B-2022-D2E7CF844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730" y="1230985"/>
            <a:ext cx="5635099" cy="1034988"/>
          </a:xfrm>
        </p:spPr>
        <p:txBody>
          <a:bodyPr anchor="t" anchorCtr="0"/>
          <a:lstStyle/>
          <a:p>
            <a:r>
              <a:rPr lang="de-DE" sz="3600" dirty="0"/>
              <a:t>Gen AI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0E3F395B-9A5C-0D4B-6824-CC41B9095CAE}"/>
              </a:ext>
            </a:extLst>
          </p:cNvPr>
          <p:cNvSpPr txBox="1"/>
          <p:nvPr/>
        </p:nvSpPr>
        <p:spPr>
          <a:xfrm>
            <a:off x="1266625" y="2703138"/>
            <a:ext cx="3854015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defRPr kumimoji="0" sz="36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Head Black"/>
                <a:ea typeface="+mj-ea"/>
                <a:cs typeface="+mj-cs"/>
              </a:defRPr>
            </a:lvl1pPr>
          </a:lstStyle>
          <a:p>
            <a:pPr algn="l"/>
            <a:r>
              <a:rPr lang="de-DE" sz="2400" b="1" dirty="0" err="1"/>
              <a:t>Since</a:t>
            </a:r>
            <a:r>
              <a:rPr lang="de-DE" sz="2400" b="1" dirty="0"/>
              <a:t> November 30, 2022</a:t>
            </a:r>
            <a:endParaRPr lang="en-US" sz="2400" b="1" dirty="0"/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000" b="1" dirty="0"/>
              <a:t>Group Works Agreement DB </a:t>
            </a:r>
            <a:br>
              <a:rPr lang="en-US" sz="2000" b="1" dirty="0"/>
            </a:br>
            <a:r>
              <a:rPr lang="en-US" sz="2000" b="1" dirty="0"/>
              <a:t>(Jul 2023)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000" b="1" dirty="0"/>
              <a:t>Launch of DB AI Hub (Q4 2023)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000" b="1" dirty="0"/>
              <a:t>EU AI Act (Aug 2024)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000" b="1" dirty="0"/>
              <a:t>Founding Partner of Data Hub Germany (Oct 2024)  </a:t>
            </a:r>
            <a:endParaRPr lang="en-US" sz="2000" dirty="0"/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en-US" sz="2000" b="1" dirty="0"/>
              <a:t>Launch of Bahn GPT </a:t>
            </a:r>
            <a:br>
              <a:rPr lang="en-US" sz="2000" b="1" dirty="0"/>
            </a:br>
            <a:r>
              <a:rPr lang="en-US" sz="2000" b="1" dirty="0"/>
              <a:t>(Nov 2024)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AD1DE82E-18F1-7898-6997-B6D9F1E76C73}"/>
              </a:ext>
            </a:extLst>
          </p:cNvPr>
          <p:cNvSpPr/>
          <p:nvPr/>
        </p:nvSpPr>
        <p:spPr>
          <a:xfrm>
            <a:off x="6487427" y="2414382"/>
            <a:ext cx="279133" cy="2903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 rtl="0">
              <a:buClr>
                <a:schemeClr val="accent2"/>
              </a:buClr>
            </a:pPr>
            <a:endParaRPr lang="de-DE" sz="1000" b="1" i="0" u="none" baseline="0" dirty="0">
              <a:solidFill>
                <a:srgbClr val="FFFFFF"/>
              </a:solidFill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26AB7215-E833-3C28-3DAC-F1F6CE28B115}"/>
              </a:ext>
            </a:extLst>
          </p:cNvPr>
          <p:cNvSpPr/>
          <p:nvPr/>
        </p:nvSpPr>
        <p:spPr>
          <a:xfrm>
            <a:off x="7013608" y="2414382"/>
            <a:ext cx="397845" cy="442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 rtl="0">
              <a:buClr>
                <a:schemeClr val="accent2"/>
              </a:buClr>
            </a:pPr>
            <a:endParaRPr lang="de-DE" sz="1000" b="1" i="0" u="none" baseline="0" dirty="0">
              <a:solidFill>
                <a:srgbClr val="FFFFFF"/>
              </a:solidFill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A9786CA-B257-ADCF-5A8E-6DB921932DB5}"/>
              </a:ext>
            </a:extLst>
          </p:cNvPr>
          <p:cNvSpPr/>
          <p:nvPr/>
        </p:nvSpPr>
        <p:spPr>
          <a:xfrm>
            <a:off x="6691163" y="2980625"/>
            <a:ext cx="322446" cy="2903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 rtl="0">
              <a:buClr>
                <a:schemeClr val="accent2"/>
              </a:buClr>
            </a:pPr>
            <a:endParaRPr lang="de-DE" sz="1000" b="1" i="0" u="none" baseline="0" dirty="0">
              <a:solidFill>
                <a:srgbClr val="FFFFFF"/>
              </a:solidFill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534CCC12-E108-8F8E-BB2C-D2C5C7D44731}"/>
              </a:ext>
            </a:extLst>
          </p:cNvPr>
          <p:cNvSpPr/>
          <p:nvPr/>
        </p:nvSpPr>
        <p:spPr>
          <a:xfrm>
            <a:off x="6288505" y="2849925"/>
            <a:ext cx="279134" cy="2160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 rtl="0">
              <a:buClr>
                <a:schemeClr val="accent2"/>
              </a:buClr>
            </a:pPr>
            <a:endParaRPr lang="de-DE" sz="1000" b="1" i="0" u="none" baseline="0" dirty="0">
              <a:solidFill>
                <a:srgbClr val="FFFFFF"/>
              </a:solidFill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3A57D79C-FD86-39A0-73CF-767E20467660}"/>
              </a:ext>
            </a:extLst>
          </p:cNvPr>
          <p:cNvSpPr/>
          <p:nvPr/>
        </p:nvSpPr>
        <p:spPr>
          <a:xfrm>
            <a:off x="5885847" y="2492533"/>
            <a:ext cx="354532" cy="4427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 rtl="0">
              <a:buClr>
                <a:schemeClr val="accent2"/>
              </a:buClr>
            </a:pPr>
            <a:endParaRPr lang="de-DE" sz="1000" b="1" i="0" u="none" baseline="0" dirty="0">
              <a:solidFill>
                <a:srgbClr val="FFFFFF"/>
              </a:solidFill>
            </a:endParaRP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A3A4B063-7B15-5916-0894-36757EF2FE08}"/>
              </a:ext>
            </a:extLst>
          </p:cNvPr>
          <p:cNvSpPr/>
          <p:nvPr/>
        </p:nvSpPr>
        <p:spPr>
          <a:xfrm>
            <a:off x="7137133" y="3009089"/>
            <a:ext cx="274320" cy="2160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 rtl="0">
              <a:buClr>
                <a:schemeClr val="accent2"/>
              </a:buClr>
            </a:pPr>
            <a:endParaRPr lang="de-DE" sz="1000" b="1" i="0" u="none" baseline="0" dirty="0">
              <a:solidFill>
                <a:srgbClr val="FFFFFF"/>
              </a:solidFill>
            </a:endParaRP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1E533BAD-F223-40B0-0844-9491035A129B}"/>
              </a:ext>
            </a:extLst>
          </p:cNvPr>
          <p:cNvSpPr/>
          <p:nvPr/>
        </p:nvSpPr>
        <p:spPr>
          <a:xfrm>
            <a:off x="6014185" y="3162932"/>
            <a:ext cx="274320" cy="2160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 rtl="0">
              <a:buClr>
                <a:schemeClr val="accent2"/>
              </a:buClr>
            </a:pPr>
            <a:endParaRPr lang="de-DE" sz="1000" b="1" i="0" u="none" baseline="0" dirty="0">
              <a:solidFill>
                <a:srgbClr val="FFFFFF"/>
              </a:solidFill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CACABC5A-56FA-EB12-5110-A1EAD6AABB1C}"/>
              </a:ext>
            </a:extLst>
          </p:cNvPr>
          <p:cNvSpPr/>
          <p:nvPr/>
        </p:nvSpPr>
        <p:spPr>
          <a:xfrm>
            <a:off x="6409621" y="3225113"/>
            <a:ext cx="217372" cy="1267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 rtl="0">
              <a:buClr>
                <a:schemeClr val="accent2"/>
              </a:buClr>
            </a:pPr>
            <a:endParaRPr lang="de-DE" sz="1000" b="1" i="0" u="none" baseline="0" dirty="0">
              <a:solidFill>
                <a:srgbClr val="FFFFFF"/>
              </a:solidFill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00E550C1-E638-EC44-0DBF-FD3E126DF28E}"/>
              </a:ext>
            </a:extLst>
          </p:cNvPr>
          <p:cNvSpPr/>
          <p:nvPr/>
        </p:nvSpPr>
        <p:spPr>
          <a:xfrm>
            <a:off x="5708580" y="3606637"/>
            <a:ext cx="1895377" cy="265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 rtl="0">
              <a:buClr>
                <a:schemeClr val="accent2"/>
              </a:buClr>
            </a:pPr>
            <a:endParaRPr lang="de-DE" sz="1000" b="1" i="0" u="none" baseline="0" dirty="0">
              <a:solidFill>
                <a:srgbClr val="FFFFFF"/>
              </a:solidFill>
            </a:endParaRP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E5B87271-BEE4-5007-D3D9-B4D27CFFCFF6}"/>
              </a:ext>
            </a:extLst>
          </p:cNvPr>
          <p:cNvSpPr/>
          <p:nvPr/>
        </p:nvSpPr>
        <p:spPr>
          <a:xfrm rot="5400000">
            <a:off x="6179430" y="3920706"/>
            <a:ext cx="943254" cy="7251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 rtl="0">
              <a:buClr>
                <a:schemeClr val="accent2"/>
              </a:buClr>
            </a:pPr>
            <a:endParaRPr lang="de-DE" sz="1000" b="1" i="0" u="none" baseline="0" dirty="0">
              <a:solidFill>
                <a:srgbClr val="FFFFFF"/>
              </a:solidFill>
            </a:endParaRPr>
          </a:p>
        </p:txBody>
      </p:sp>
      <p:sp>
        <p:nvSpPr>
          <p:cNvPr id="26" name="Trapezoid 25">
            <a:extLst>
              <a:ext uri="{FF2B5EF4-FFF2-40B4-BE49-F238E27FC236}">
                <a16:creationId xmlns:a16="http://schemas.microsoft.com/office/drawing/2014/main" id="{DFE0ED63-2222-762F-41B5-6AB5B05EEA43}"/>
              </a:ext>
            </a:extLst>
          </p:cNvPr>
          <p:cNvSpPr/>
          <p:nvPr/>
        </p:nvSpPr>
        <p:spPr>
          <a:xfrm rot="10800000">
            <a:off x="5708578" y="3855932"/>
            <a:ext cx="1895378" cy="557055"/>
          </a:xfrm>
          <a:prstGeom prst="trapezoid">
            <a:avLst>
              <a:gd name="adj" fmla="val 10966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>
              <a:buClr>
                <a:schemeClr val="accent2"/>
              </a:buClr>
            </a:pPr>
            <a:endParaRPr lang="de-DE" sz="1000" b="1" dirty="0">
              <a:solidFill>
                <a:srgbClr val="FFFFFF"/>
              </a:solidFill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838F7ABD-5298-B108-A9A8-1B7B72CA6E7F}"/>
              </a:ext>
            </a:extLst>
          </p:cNvPr>
          <p:cNvSpPr txBox="1"/>
          <p:nvPr/>
        </p:nvSpPr>
        <p:spPr>
          <a:xfrm>
            <a:off x="6101613" y="3854803"/>
            <a:ext cx="1172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AI Factory </a:t>
            </a:r>
            <a:endParaRPr lang="de-DE" dirty="0"/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7CFA00DC-BC87-57DE-0E7F-4DB97E2B2FAF}"/>
              </a:ext>
            </a:extLst>
          </p:cNvPr>
          <p:cNvSpPr/>
          <p:nvPr/>
        </p:nvSpPr>
        <p:spPr>
          <a:xfrm>
            <a:off x="6288504" y="5102212"/>
            <a:ext cx="725103" cy="68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 rtl="0">
              <a:buClr>
                <a:schemeClr val="accent2"/>
              </a:buClr>
            </a:pPr>
            <a:endParaRPr lang="de-DE" sz="1000" b="1" i="0" u="none" baseline="0" dirty="0">
              <a:solidFill>
                <a:srgbClr val="FFFFFF"/>
              </a:solidFill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9C02AF1B-C6BC-4051-A87A-78A729727815}"/>
              </a:ext>
            </a:extLst>
          </p:cNvPr>
          <p:cNvSpPr txBox="1"/>
          <p:nvPr/>
        </p:nvSpPr>
        <p:spPr>
          <a:xfrm>
            <a:off x="5800821" y="2501756"/>
            <a:ext cx="608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POC</a:t>
            </a:r>
            <a:endParaRPr lang="de-DE" sz="1400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98C45894-0F27-EF9D-D1CE-75D3967067FB}"/>
              </a:ext>
            </a:extLst>
          </p:cNvPr>
          <p:cNvSpPr txBox="1"/>
          <p:nvPr/>
        </p:nvSpPr>
        <p:spPr>
          <a:xfrm>
            <a:off x="6334222" y="2387695"/>
            <a:ext cx="6088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 dirty="0"/>
              <a:t>POC</a:t>
            </a:r>
            <a:endParaRPr lang="de-DE" sz="1000" dirty="0"/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84FB0FBD-54E3-1788-5EC7-3386CBC38A32}"/>
              </a:ext>
            </a:extLst>
          </p:cNvPr>
          <p:cNvSpPr txBox="1"/>
          <p:nvPr/>
        </p:nvSpPr>
        <p:spPr>
          <a:xfrm>
            <a:off x="6969893" y="2451969"/>
            <a:ext cx="608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POC</a:t>
            </a:r>
            <a:endParaRPr lang="de-DE" sz="1400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8AB81916-5ECE-C592-8B35-C2A7457807C6}"/>
              </a:ext>
            </a:extLst>
          </p:cNvPr>
          <p:cNvSpPr txBox="1"/>
          <p:nvPr/>
        </p:nvSpPr>
        <p:spPr>
          <a:xfrm>
            <a:off x="6121668" y="2838406"/>
            <a:ext cx="6088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 dirty="0"/>
              <a:t>POC</a:t>
            </a:r>
            <a:endParaRPr lang="de-DE" sz="1000" dirty="0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EFEAF705-D8F8-9BAD-24CF-126515A7C107}"/>
              </a:ext>
            </a:extLst>
          </p:cNvPr>
          <p:cNvSpPr txBox="1"/>
          <p:nvPr/>
        </p:nvSpPr>
        <p:spPr>
          <a:xfrm>
            <a:off x="6602930" y="2959112"/>
            <a:ext cx="608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POC</a:t>
            </a:r>
            <a:endParaRPr lang="de-DE" sz="1400" dirty="0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06FAA59D-31AE-53B5-62A5-3BBFD2E798D4}"/>
              </a:ext>
            </a:extLst>
          </p:cNvPr>
          <p:cNvSpPr txBox="1"/>
          <p:nvPr/>
        </p:nvSpPr>
        <p:spPr>
          <a:xfrm>
            <a:off x="6967083" y="3011431"/>
            <a:ext cx="6088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 dirty="0"/>
              <a:t>POC</a:t>
            </a:r>
            <a:endParaRPr lang="de-DE" sz="1000" dirty="0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4CB3136-F274-06F9-BF86-974F0908B329}"/>
              </a:ext>
            </a:extLst>
          </p:cNvPr>
          <p:cNvSpPr txBox="1"/>
          <p:nvPr/>
        </p:nvSpPr>
        <p:spPr>
          <a:xfrm>
            <a:off x="6211501" y="3174101"/>
            <a:ext cx="6088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" b="1" dirty="0"/>
              <a:t>POC</a:t>
            </a:r>
            <a:endParaRPr lang="de-DE" sz="800" dirty="0"/>
          </a:p>
        </p:txBody>
      </p:sp>
      <p:sp>
        <p:nvSpPr>
          <p:cNvPr id="37" name="Textfeld 36">
            <a:extLst>
              <a:ext uri="{FF2B5EF4-FFF2-40B4-BE49-F238E27FC236}">
                <a16:creationId xmlns:a16="http://schemas.microsoft.com/office/drawing/2014/main" id="{52B99486-D5DF-8F69-E43D-F0342002F217}"/>
              </a:ext>
            </a:extLst>
          </p:cNvPr>
          <p:cNvSpPr txBox="1"/>
          <p:nvPr/>
        </p:nvSpPr>
        <p:spPr>
          <a:xfrm>
            <a:off x="5841333" y="3145601"/>
            <a:ext cx="6088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 dirty="0"/>
              <a:t>POC</a:t>
            </a:r>
            <a:endParaRPr lang="de-DE" sz="1000" dirty="0"/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61113B50-BE99-BF63-762F-2D8A4AA0540E}"/>
              </a:ext>
            </a:extLst>
          </p:cNvPr>
          <p:cNvSpPr txBox="1"/>
          <p:nvPr/>
        </p:nvSpPr>
        <p:spPr>
          <a:xfrm>
            <a:off x="6211501" y="5185010"/>
            <a:ext cx="88941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Scaled Product</a:t>
            </a:r>
            <a:endParaRPr lang="de-DE" sz="1400" dirty="0"/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ED652B73-E8B2-C848-0C0F-4A85C01DA850}"/>
              </a:ext>
            </a:extLst>
          </p:cNvPr>
          <p:cNvSpPr txBox="1"/>
          <p:nvPr/>
        </p:nvSpPr>
        <p:spPr>
          <a:xfrm>
            <a:off x="8275321" y="2935251"/>
            <a:ext cx="354520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defRPr kumimoji="0" sz="36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Head Black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/>
              <a:t>Top use cases lead to 90% savings in manual effort</a:t>
            </a:r>
          </a:p>
          <a:p>
            <a:pPr algn="l"/>
            <a:endParaRPr lang="en-US" sz="2400" b="1" dirty="0"/>
          </a:p>
          <a:p>
            <a:pPr algn="l"/>
            <a:r>
              <a:rPr lang="en-US" sz="2400" b="1" dirty="0"/>
              <a:t>Overall target: 20-30% savings of administrative overhead</a:t>
            </a:r>
          </a:p>
        </p:txBody>
      </p:sp>
    </p:spTree>
    <p:extLst>
      <p:ext uri="{BB962C8B-B14F-4D97-AF65-F5344CB8AC3E}">
        <p14:creationId xmlns:p14="http://schemas.microsoft.com/office/powerpoint/2010/main" val="4232768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996DF-A67C-4C8C-69F3-921C86B97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65B746B5-221C-6435-3386-A36F851F55AA}"/>
              </a:ext>
            </a:extLst>
          </p:cNvPr>
          <p:cNvSpPr/>
          <p:nvPr/>
        </p:nvSpPr>
        <p:spPr>
          <a:xfrm>
            <a:off x="4508500" y="1422400"/>
            <a:ext cx="6985000" cy="4254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 rtl="0">
              <a:buClr>
                <a:schemeClr val="accent2"/>
              </a:buClr>
            </a:pPr>
            <a:endParaRPr lang="de-DE" sz="1000" b="1" i="0" u="none" baseline="0" dirty="0">
              <a:solidFill>
                <a:srgbClr val="FFFFFF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F57897A-1118-DD72-446B-4B5D1C097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Andreas Hamprecht | 29/04/2025 | CDAO Germany | Munich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F254BD4-0FB1-A7D0-58C6-7A02219B7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pPr/>
              <a:t>19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9C5DF355-9AD1-279B-5A64-713C8546E3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Titel 2">
            <a:extLst>
              <a:ext uri="{FF2B5EF4-FFF2-40B4-BE49-F238E27FC236}">
                <a16:creationId xmlns:a16="http://schemas.microsoft.com/office/drawing/2014/main" id="{57320E67-2B47-BA98-2C90-A88C1D093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731" y="1230985"/>
            <a:ext cx="3519270" cy="1034988"/>
          </a:xfrm>
        </p:spPr>
        <p:txBody>
          <a:bodyPr anchor="t" anchorCtr="0"/>
          <a:lstStyle/>
          <a:p>
            <a:r>
              <a:rPr lang="de-DE" sz="3600" dirty="0"/>
              <a:t>DB Regio </a:t>
            </a:r>
            <a:r>
              <a:rPr lang="de-DE" sz="3600" dirty="0" err="1"/>
              <a:t>Example</a:t>
            </a:r>
            <a:r>
              <a:rPr lang="de-DE" sz="3600" dirty="0"/>
              <a:t>:</a:t>
            </a:r>
            <a:br>
              <a:rPr lang="de-DE" sz="3600" dirty="0"/>
            </a:br>
            <a:r>
              <a:rPr lang="de-DE" sz="3600" dirty="0"/>
              <a:t>Gen-AI </a:t>
            </a:r>
            <a:r>
              <a:rPr lang="de-DE" sz="3600" dirty="0" err="1"/>
              <a:t>Supported</a:t>
            </a:r>
            <a:r>
              <a:rPr lang="de-DE" sz="3600" dirty="0"/>
              <a:t> IT </a:t>
            </a:r>
            <a:r>
              <a:rPr lang="de-DE" sz="3600" dirty="0" err="1"/>
              <a:t>Requirements</a:t>
            </a:r>
            <a:r>
              <a:rPr lang="de-DE" sz="3600" dirty="0"/>
              <a:t> Management </a:t>
            </a:r>
            <a:r>
              <a:rPr lang="de-DE" sz="3600" dirty="0" err="1"/>
              <a:t>Process</a:t>
            </a:r>
            <a:endParaRPr lang="de-DE" sz="3600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E611B5B-6255-DA6B-E92B-F648E7F32C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233" r="4527"/>
          <a:stretch/>
        </p:blipFill>
        <p:spPr>
          <a:xfrm>
            <a:off x="4697582" y="1670563"/>
            <a:ext cx="6594136" cy="376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90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5A36251-B2BB-39B4-DDA6-0A87BD029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Andreas Hamprecht | 29/04/2025 | CDAO Germany | Munich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45DD38B-C9E8-035D-4731-8B461B400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0C95497-198B-0C9E-A463-319F7215297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2050" name="Picture 2" descr="Oberhaching: Roboterhund soll S-Bahnen vor Sprayern und Vandalismus ...">
            <a:extLst>
              <a:ext uri="{FF2B5EF4-FFF2-40B4-BE49-F238E27FC236}">
                <a16:creationId xmlns:a16="http://schemas.microsoft.com/office/drawing/2014/main" id="{940688EB-BB72-368D-E3C9-5065E7BD6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133" y="1555353"/>
            <a:ext cx="8127733" cy="426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0060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9218E2F-3636-D7A3-7C1E-EBC140ABD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Andreas Hamprecht | 29/04/2025 | CDAO Germany | Munich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C52D58A-9F3B-854F-53DA-3F9A7FBAF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BF3EA6C-ADBD-BBF9-DA6D-023C1D7422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Titel 8">
            <a:extLst>
              <a:ext uri="{FF2B5EF4-FFF2-40B4-BE49-F238E27FC236}">
                <a16:creationId xmlns:a16="http://schemas.microsoft.com/office/drawing/2014/main" id="{885E5950-D1F2-6BC3-651A-1501C4BC5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054" y="1274395"/>
            <a:ext cx="3989511" cy="598040"/>
          </a:xfrm>
        </p:spPr>
        <p:txBody>
          <a:bodyPr/>
          <a:lstStyle/>
          <a:p>
            <a:r>
              <a:rPr lang="de-DE" sz="3200" b="1" dirty="0" err="1"/>
              <a:t>Resümée</a:t>
            </a:r>
            <a:r>
              <a:rPr lang="de-DE" sz="3200" b="1" dirty="0"/>
              <a:t> / </a:t>
            </a:r>
            <a:r>
              <a:rPr lang="de-DE" sz="3200" b="1" dirty="0" err="1"/>
              <a:t>Learnings</a:t>
            </a:r>
            <a:endParaRPr lang="de-DE" sz="3200" b="1" dirty="0"/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ABC4DEAA-52D5-196E-3193-466672C73549}"/>
              </a:ext>
            </a:extLst>
          </p:cNvPr>
          <p:cNvSpPr txBox="1">
            <a:spLocks/>
          </p:cNvSpPr>
          <p:nvPr/>
        </p:nvSpPr>
        <p:spPr>
          <a:xfrm>
            <a:off x="1571761" y="2438651"/>
            <a:ext cx="10387344" cy="307461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t"/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‒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58775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‒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541338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‒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159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‒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‒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63" indent="-271463"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</a:rPr>
              <a:t>Value-oriented IT development to finance basic development</a:t>
            </a:r>
          </a:p>
          <a:p>
            <a:pPr marL="271463" indent="-271463"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</a:rPr>
              <a:t>Concerted development of data access and data quality at business unit level </a:t>
            </a:r>
          </a:p>
          <a:p>
            <a:pPr marL="271463" indent="-271463"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</a:rPr>
              <a:t>Bundling AI expertise at Group level (DB AG)</a:t>
            </a:r>
          </a:p>
          <a:p>
            <a:pPr marL="271463" indent="-271463"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</a:rPr>
              <a:t>Scouting of top use cases close to the core business </a:t>
            </a:r>
          </a:p>
          <a:p>
            <a:pPr marL="271463" indent="-271463"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</a:rPr>
              <a:t>Active community building (governance alone is not enough)</a:t>
            </a:r>
          </a:p>
          <a:p>
            <a:pPr marL="271463" indent="-271463"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</a:rPr>
              <a:t>Clarification of governance, data protection, cyber security </a:t>
            </a:r>
          </a:p>
          <a:p>
            <a:pPr marL="271463" indent="-271463"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</a:rPr>
              <a:t>Involvement of the interest groups</a:t>
            </a:r>
          </a:p>
          <a:p>
            <a:pPr marL="271463" indent="-271463"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1"/>
                </a:solidFill>
              </a:rPr>
              <a:t>Balance between systematics and pragmatism</a:t>
            </a:r>
            <a:endParaRPr lang="de-DE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610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Text, Unschärfe, Licht enthält.&#10;&#10;Automatisch generierte Beschreibung">
            <a:extLst>
              <a:ext uri="{FF2B5EF4-FFF2-40B4-BE49-F238E27FC236}">
                <a16:creationId xmlns:a16="http://schemas.microsoft.com/office/drawing/2014/main" id="{A7F538BF-0BAF-7A01-2C1A-5EA2BE3A2C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08" t="15535" b="123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EEE105FB-F492-750C-E51B-1EDA8813B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765543"/>
            <a:ext cx="11449050" cy="5363795"/>
          </a:xfrm>
        </p:spPr>
        <p:txBody>
          <a:bodyPr/>
          <a:lstStyle/>
          <a:p>
            <a:r>
              <a:rPr lang="de-DE" sz="5400" b="1" dirty="0" err="1"/>
              <a:t>Thank</a:t>
            </a:r>
            <a:r>
              <a:rPr lang="de-DE" sz="5400" b="1" dirty="0"/>
              <a:t> </a:t>
            </a:r>
            <a:r>
              <a:rPr lang="de-DE" sz="5400" b="1" dirty="0" err="1"/>
              <a:t>You</a:t>
            </a:r>
            <a:r>
              <a:rPr lang="de-DE" sz="5400" b="1" dirty="0"/>
              <a:t>!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76D1D8E8-353F-3B7E-FA92-5C7923256C56}"/>
              </a:ext>
            </a:extLst>
          </p:cNvPr>
          <p:cNvGrpSpPr/>
          <p:nvPr/>
        </p:nvGrpSpPr>
        <p:grpSpPr>
          <a:xfrm>
            <a:off x="3281777" y="3185962"/>
            <a:ext cx="1598230" cy="2080138"/>
            <a:chOff x="6888088" y="3292820"/>
            <a:chExt cx="1316239" cy="1826238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7582D49B-CB41-E2E4-61A5-9BD06A21B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88088" y="3802819"/>
              <a:ext cx="1316239" cy="1316239"/>
            </a:xfrm>
            <a:prstGeom prst="rect">
              <a:avLst/>
            </a:prstGeom>
          </p:spPr>
        </p:pic>
        <p:pic>
          <p:nvPicPr>
            <p:cNvPr id="3" name="Picture 2" descr="Download LinkedIn Logo in SVG Vector or PNG File Format ...">
              <a:extLst>
                <a:ext uri="{FF2B5EF4-FFF2-40B4-BE49-F238E27FC236}">
                  <a16:creationId xmlns:a16="http://schemas.microsoft.com/office/drawing/2014/main" id="{66E09B4D-5A1D-D6C7-A1A2-EEE373C944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4" t="24460" r="4414" b="24460"/>
            <a:stretch/>
          </p:blipFill>
          <p:spPr bwMode="auto">
            <a:xfrm>
              <a:off x="6888088" y="3292820"/>
              <a:ext cx="1316238" cy="509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itel 1">
            <a:extLst>
              <a:ext uri="{FF2B5EF4-FFF2-40B4-BE49-F238E27FC236}">
                <a16:creationId xmlns:a16="http://schemas.microsoft.com/office/drawing/2014/main" id="{5FBA6A7C-F5CE-EB94-F78A-991BC8F26AE1}"/>
              </a:ext>
            </a:extLst>
          </p:cNvPr>
          <p:cNvSpPr txBox="1">
            <a:spLocks/>
          </p:cNvSpPr>
          <p:nvPr/>
        </p:nvSpPr>
        <p:spPr>
          <a:xfrm>
            <a:off x="2855640" y="6067654"/>
            <a:ext cx="6192688" cy="38568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400" dirty="0"/>
              <a:t>andreas.hamprecht@deutschebahn.com</a:t>
            </a:r>
          </a:p>
        </p:txBody>
      </p:sp>
      <p:pic>
        <p:nvPicPr>
          <p:cNvPr id="10" name="Grafik 9" descr="Ein Bild, das Menschliches Gesicht, Person, Kleidung, Lächeln enthält.&#10;&#10;Automatisch generierte Beschreibung">
            <a:extLst>
              <a:ext uri="{FF2B5EF4-FFF2-40B4-BE49-F238E27FC236}">
                <a16:creationId xmlns:a16="http://schemas.microsoft.com/office/drawing/2014/main" id="{916E9438-17CA-56CB-4592-9B88C2E515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2"/>
          <a:stretch/>
        </p:blipFill>
        <p:spPr>
          <a:xfrm>
            <a:off x="5380522" y="2162966"/>
            <a:ext cx="3434650" cy="31031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8882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Ein Bild, das Text, Unschärfe, Licht enthält.&#10;&#10;Automatisch generierte Beschreibung">
            <a:extLst>
              <a:ext uri="{FF2B5EF4-FFF2-40B4-BE49-F238E27FC236}">
                <a16:creationId xmlns:a16="http://schemas.microsoft.com/office/drawing/2014/main" id="{FA8CCBF1-8728-8CB7-D742-C70B8C678D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08" t="15535" b="1238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15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CFC45285-CDDF-73FC-A936-4193F11C03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4" t="17480" r="33861" b="46179"/>
          <a:stretch/>
        </p:blipFill>
        <p:spPr>
          <a:xfrm flipH="1">
            <a:off x="0" y="-1"/>
            <a:ext cx="11183318" cy="6858001"/>
          </a:xfrm>
          <a:prstGeom prst="rect">
            <a:avLst/>
          </a:prstGeom>
        </p:spPr>
      </p:pic>
      <p:sp>
        <p:nvSpPr>
          <p:cNvPr id="39" name="Titel 1">
            <a:extLst>
              <a:ext uri="{FF2B5EF4-FFF2-40B4-BE49-F238E27FC236}">
                <a16:creationId xmlns:a16="http://schemas.microsoft.com/office/drawing/2014/main" id="{805E8246-B10B-26FE-1F1D-C66D1B417B03}"/>
              </a:ext>
            </a:extLst>
          </p:cNvPr>
          <p:cNvSpPr txBox="1">
            <a:spLocks/>
          </p:cNvSpPr>
          <p:nvPr/>
        </p:nvSpPr>
        <p:spPr>
          <a:xfrm>
            <a:off x="579652" y="1124744"/>
            <a:ext cx="5444339" cy="101230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0" i="0" u="none" baseline="0" dirty="0"/>
              <a:t>DB Regio at a Glance</a:t>
            </a:r>
            <a:endParaRPr lang="de-DE" sz="3600" dirty="0"/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DD1F5A92-7C21-26AA-1B36-86349A3C73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9652" y="2492441"/>
            <a:ext cx="6956508" cy="2074893"/>
          </a:xfrm>
        </p:spPr>
        <p:txBody>
          <a:bodyPr/>
          <a:lstStyle/>
          <a:p>
            <a:pPr marL="271463" indent="-271463">
              <a:spcAft>
                <a:spcPts val="300"/>
              </a:spcAft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n-US" sz="2000" dirty="0"/>
              <a:t>Regional Transport Division of Deutsche Bahn
Approx. 6 million passengers on approx. 22,000 trains daily
Largest regional bus operator in Germany
OnDemand Transportation and Autonomous Shuttles
Around €9 billion in sales per year
Almost 40,000 employees
Part of critical infrastructure in Germany</a:t>
            </a:r>
          </a:p>
        </p:txBody>
      </p:sp>
      <p:sp>
        <p:nvSpPr>
          <p:cNvPr id="57" name="Textplatzhalter 3">
            <a:extLst>
              <a:ext uri="{FF2B5EF4-FFF2-40B4-BE49-F238E27FC236}">
                <a16:creationId xmlns:a16="http://schemas.microsoft.com/office/drawing/2014/main" id="{3C4BC11B-AF86-2475-141C-6638EFEB9F6E}"/>
              </a:ext>
            </a:extLst>
          </p:cNvPr>
          <p:cNvSpPr txBox="1">
            <a:spLocks/>
          </p:cNvSpPr>
          <p:nvPr/>
        </p:nvSpPr>
        <p:spPr>
          <a:xfrm>
            <a:off x="11280525" y="368660"/>
            <a:ext cx="540000" cy="37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vert="horz" lIns="0" tIns="0" rIns="0" bIns="0" rtlCol="0" anchor="t" anchorCtr="0">
            <a:noAutofit/>
          </a:bodyPr>
          <a:lstStyle>
            <a:lvl1pPr marL="182563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‒"/>
              <a:defRPr lang="de-DE" sz="10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58775" indent="-17621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74625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82563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DB Sans" panose="020B050205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DB Sans" panose="020B0502050202020204" pitchFamily="34" charset="0"/>
              <a:buNone/>
            </a:pPr>
            <a:r>
              <a:rPr lang="de-DE"/>
              <a:t> </a:t>
            </a:r>
          </a:p>
        </p:txBody>
      </p:sp>
      <p:pic>
        <p:nvPicPr>
          <p:cNvPr id="51" name="Grafik 50">
            <a:extLst>
              <a:ext uri="{FF2B5EF4-FFF2-40B4-BE49-F238E27FC236}">
                <a16:creationId xmlns:a16="http://schemas.microsoft.com/office/drawing/2014/main" id="{C29A9233-4A77-CB42-3004-71C70C6071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76" r="1"/>
          <a:stretch/>
        </p:blipFill>
        <p:spPr>
          <a:xfrm>
            <a:off x="5820228" y="0"/>
            <a:ext cx="6371771" cy="685800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7499080-1262-1365-CE87-423015A34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200" y="6472800"/>
            <a:ext cx="540000" cy="53428"/>
          </a:xfrm>
          <a:prstGeom prst="rect">
            <a:avLst/>
          </a:prstGeom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F2630EC-E128-D0E0-23A8-EF11FFA2C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C7E6160-C2E1-AE9E-C47A-A717032E5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Andreas Hamprecht | 29/04/2025 | CDAO Germany | Munich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69514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C0564-3704-44D8-92DC-55E9776E4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9D0F78F-F380-FB3B-67AB-563020D34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730" y="1230985"/>
            <a:ext cx="4441155" cy="1034988"/>
          </a:xfrm>
        </p:spPr>
        <p:txBody>
          <a:bodyPr anchor="t" anchorCtr="0"/>
          <a:lstStyle/>
          <a:p>
            <a:r>
              <a:rPr lang="de-DE" sz="3600" dirty="0"/>
              <a:t>AI: </a:t>
            </a:r>
            <a:r>
              <a:rPr lang="de-DE" sz="3600" dirty="0" err="1"/>
              <a:t>Where</a:t>
            </a:r>
            <a:r>
              <a:rPr lang="de-DE" sz="3600" dirty="0"/>
              <a:t> Do </a:t>
            </a:r>
            <a:r>
              <a:rPr lang="de-DE" sz="3600" dirty="0" err="1"/>
              <a:t>We</a:t>
            </a:r>
            <a:r>
              <a:rPr lang="de-DE" sz="3600" dirty="0"/>
              <a:t> Stand in The Hype Cycle? 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21EB848-92C6-D074-9C38-C99086CD9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Andreas Hamprecht | 29/04/2025 | CDAO Germany | Munich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E2F6DF7-5F79-15F8-FCC3-8050FA06B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AFD7802-2F5C-ADB2-136F-AA3A96C02A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531F4A1-F66C-54B7-81A8-72231DB65B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869" b="1"/>
          <a:stretch/>
        </p:blipFill>
        <p:spPr>
          <a:xfrm>
            <a:off x="5209030" y="1882518"/>
            <a:ext cx="6086121" cy="3844214"/>
          </a:xfrm>
          <a:prstGeom prst="rect">
            <a:avLst/>
          </a:prstGeom>
        </p:spPr>
      </p:pic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8A134297-925E-78EC-DE2B-7140355E1F96}"/>
              </a:ext>
            </a:extLst>
          </p:cNvPr>
          <p:cNvGrpSpPr/>
          <p:nvPr/>
        </p:nvGrpSpPr>
        <p:grpSpPr>
          <a:xfrm>
            <a:off x="9312103" y="2089728"/>
            <a:ext cx="818147" cy="1164657"/>
            <a:chOff x="9163251" y="2146434"/>
            <a:chExt cx="818147" cy="1164657"/>
          </a:xfrm>
        </p:grpSpPr>
        <p:cxnSp>
          <p:nvCxnSpPr>
            <p:cNvPr id="13" name="Gerade Verbindung mit Pfeil 12">
              <a:extLst>
                <a:ext uri="{FF2B5EF4-FFF2-40B4-BE49-F238E27FC236}">
                  <a16:creationId xmlns:a16="http://schemas.microsoft.com/office/drawing/2014/main" id="{D20F25BA-07AC-3DE0-BE28-AE82E7546179}"/>
                </a:ext>
              </a:extLst>
            </p:cNvPr>
            <p:cNvCxnSpPr/>
            <p:nvPr/>
          </p:nvCxnSpPr>
          <p:spPr>
            <a:xfrm>
              <a:off x="9259503" y="2521819"/>
              <a:ext cx="346510" cy="789272"/>
            </a:xfrm>
            <a:prstGeom prst="straightConnector1">
              <a:avLst/>
            </a:prstGeom>
            <a:ln w="1905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1" name="Rechteck: abgerundete Ecken 10">
              <a:extLst>
                <a:ext uri="{FF2B5EF4-FFF2-40B4-BE49-F238E27FC236}">
                  <a16:creationId xmlns:a16="http://schemas.microsoft.com/office/drawing/2014/main" id="{346BD9E4-E6D6-5E44-A2EB-7608AE2333F5}"/>
                </a:ext>
              </a:extLst>
            </p:cNvPr>
            <p:cNvSpPr/>
            <p:nvPr/>
          </p:nvSpPr>
          <p:spPr>
            <a:xfrm>
              <a:off x="9163251" y="2146434"/>
              <a:ext cx="818147" cy="413886"/>
            </a:xfrm>
            <a:prstGeom prst="roundRect">
              <a:avLst/>
            </a:prstGeom>
            <a:solidFill>
              <a:srgbClr val="6469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 rtl="0">
                <a:buClr>
                  <a:schemeClr val="accent2"/>
                </a:buClr>
              </a:pPr>
              <a:r>
                <a:rPr lang="de-DE" sz="1000" b="1" i="0" u="none" baseline="0" dirty="0">
                  <a:solidFill>
                    <a:srgbClr val="FFFFFF"/>
                  </a:solidFill>
                </a:rPr>
                <a:t>Computer Vision</a:t>
              </a:r>
            </a:p>
          </p:txBody>
        </p:sp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ABD1C6E6-46F3-9D68-E7F5-C76655EFB101}"/>
              </a:ext>
            </a:extLst>
          </p:cNvPr>
          <p:cNvGrpSpPr/>
          <p:nvPr/>
        </p:nvGrpSpPr>
        <p:grpSpPr>
          <a:xfrm>
            <a:off x="8211848" y="2271882"/>
            <a:ext cx="818147" cy="1164657"/>
            <a:chOff x="7949585" y="2385295"/>
            <a:chExt cx="818147" cy="1164657"/>
          </a:xfrm>
        </p:grpSpPr>
        <p:cxnSp>
          <p:nvCxnSpPr>
            <p:cNvPr id="14" name="Gerade Verbindung mit Pfeil 13">
              <a:extLst>
                <a:ext uri="{FF2B5EF4-FFF2-40B4-BE49-F238E27FC236}">
                  <a16:creationId xmlns:a16="http://schemas.microsoft.com/office/drawing/2014/main" id="{77B23074-3FEA-9182-9EBF-A1A34617AE0C}"/>
                </a:ext>
              </a:extLst>
            </p:cNvPr>
            <p:cNvCxnSpPr/>
            <p:nvPr/>
          </p:nvCxnSpPr>
          <p:spPr>
            <a:xfrm>
              <a:off x="8045837" y="2760680"/>
              <a:ext cx="346510" cy="789272"/>
            </a:xfrm>
            <a:prstGeom prst="straightConnector1">
              <a:avLst/>
            </a:prstGeom>
            <a:ln w="1905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5" name="Rechteck: abgerundete Ecken 14">
              <a:extLst>
                <a:ext uri="{FF2B5EF4-FFF2-40B4-BE49-F238E27FC236}">
                  <a16:creationId xmlns:a16="http://schemas.microsoft.com/office/drawing/2014/main" id="{6F1B0F1D-BCA8-7459-FFA5-6E930F856699}"/>
                </a:ext>
              </a:extLst>
            </p:cNvPr>
            <p:cNvSpPr/>
            <p:nvPr/>
          </p:nvSpPr>
          <p:spPr>
            <a:xfrm>
              <a:off x="7949585" y="2385295"/>
              <a:ext cx="818147" cy="413886"/>
            </a:xfrm>
            <a:prstGeom prst="roundRect">
              <a:avLst/>
            </a:prstGeom>
            <a:solidFill>
              <a:srgbClr val="6469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 rtl="0">
                <a:buClr>
                  <a:schemeClr val="accent2"/>
                </a:buClr>
              </a:pPr>
              <a:r>
                <a:rPr lang="de-DE" sz="1000" b="1" i="0" u="none" baseline="0" dirty="0" err="1">
                  <a:solidFill>
                    <a:srgbClr val="FFFFFF"/>
                  </a:solidFill>
                </a:rPr>
                <a:t>Selfdriving</a:t>
              </a:r>
              <a:br>
                <a:rPr lang="de-DE" sz="1000" b="1" i="0" u="none" baseline="0" dirty="0">
                  <a:solidFill>
                    <a:srgbClr val="FFFFFF"/>
                  </a:solidFill>
                </a:rPr>
              </a:br>
              <a:r>
                <a:rPr lang="de-DE" sz="1000" b="1" i="0" u="none" baseline="0" dirty="0" err="1">
                  <a:solidFill>
                    <a:srgbClr val="FFFFFF"/>
                  </a:solidFill>
                </a:rPr>
                <a:t>Vehicles</a:t>
              </a:r>
              <a:endParaRPr lang="de-DE" sz="1000" b="1" i="0" u="none" baseline="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D063C149-7F56-9946-6A15-3D9DBE8B1567}"/>
              </a:ext>
            </a:extLst>
          </p:cNvPr>
          <p:cNvGrpSpPr/>
          <p:nvPr/>
        </p:nvGrpSpPr>
        <p:grpSpPr>
          <a:xfrm>
            <a:off x="7227461" y="2689349"/>
            <a:ext cx="895153" cy="1135782"/>
            <a:chOff x="6823430" y="2866556"/>
            <a:chExt cx="895153" cy="1135782"/>
          </a:xfrm>
        </p:grpSpPr>
        <p:cxnSp>
          <p:nvCxnSpPr>
            <p:cNvPr id="16" name="Gerade Verbindung mit Pfeil 15">
              <a:extLst>
                <a:ext uri="{FF2B5EF4-FFF2-40B4-BE49-F238E27FC236}">
                  <a16:creationId xmlns:a16="http://schemas.microsoft.com/office/drawing/2014/main" id="{B7A83F88-16AE-1A6B-E2D5-434D527B19E7}"/>
                </a:ext>
              </a:extLst>
            </p:cNvPr>
            <p:cNvCxnSpPr/>
            <p:nvPr/>
          </p:nvCxnSpPr>
          <p:spPr>
            <a:xfrm>
              <a:off x="7372073" y="3213066"/>
              <a:ext cx="346510" cy="789272"/>
            </a:xfrm>
            <a:prstGeom prst="straightConnector1">
              <a:avLst/>
            </a:prstGeom>
            <a:ln w="19050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7" name="Rechteck: abgerundete Ecken 16">
              <a:extLst>
                <a:ext uri="{FF2B5EF4-FFF2-40B4-BE49-F238E27FC236}">
                  <a16:creationId xmlns:a16="http://schemas.microsoft.com/office/drawing/2014/main" id="{5B3E87FA-1723-C455-CF1F-7E96843B2D72}"/>
                </a:ext>
              </a:extLst>
            </p:cNvPr>
            <p:cNvSpPr/>
            <p:nvPr/>
          </p:nvSpPr>
          <p:spPr>
            <a:xfrm>
              <a:off x="6823430" y="2866556"/>
              <a:ext cx="818147" cy="413886"/>
            </a:xfrm>
            <a:prstGeom prst="roundRect">
              <a:avLst/>
            </a:prstGeom>
            <a:solidFill>
              <a:srgbClr val="6469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 rtl="0">
                <a:buClr>
                  <a:schemeClr val="accent2"/>
                </a:buClr>
              </a:pPr>
              <a:r>
                <a:rPr lang="de-DE" sz="1000" b="1" i="0" u="none" baseline="0" dirty="0">
                  <a:solidFill>
                    <a:srgbClr val="FFFFFF"/>
                  </a:solidFill>
                </a:rPr>
                <a:t>GEN</a:t>
              </a:r>
              <a:br>
                <a:rPr lang="de-DE" sz="1000" b="1" i="0" u="none" baseline="0" dirty="0">
                  <a:solidFill>
                    <a:srgbClr val="FFFFFF"/>
                  </a:solidFill>
                </a:rPr>
              </a:br>
              <a:r>
                <a:rPr lang="de-DE" sz="1000" b="1" i="0" u="none" baseline="0" dirty="0">
                  <a:solidFill>
                    <a:srgbClr val="FFFFFF"/>
                  </a:solidFill>
                </a:rPr>
                <a:t>AI</a:t>
              </a:r>
            </a:p>
          </p:txBody>
        </p:sp>
      </p:grpSp>
      <p:sp>
        <p:nvSpPr>
          <p:cNvPr id="21" name="Textfeld 20">
            <a:extLst>
              <a:ext uri="{FF2B5EF4-FFF2-40B4-BE49-F238E27FC236}">
                <a16:creationId xmlns:a16="http://schemas.microsoft.com/office/drawing/2014/main" id="{D651497B-B285-8E7A-2FA2-A8827D36094F}"/>
              </a:ext>
            </a:extLst>
          </p:cNvPr>
          <p:cNvSpPr txBox="1"/>
          <p:nvPr/>
        </p:nvSpPr>
        <p:spPr>
          <a:xfrm>
            <a:off x="10177392" y="5005135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Clr>
                <a:schemeClr val="accent2"/>
              </a:buClr>
            </a:pPr>
            <a:r>
              <a:rPr lang="de-DE" sz="1200" dirty="0"/>
              <a:t>Gartner</a:t>
            </a: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6102689D-E82B-E2F5-6571-5AB6A436F8B4}"/>
              </a:ext>
            </a:extLst>
          </p:cNvPr>
          <p:cNvCxnSpPr>
            <a:cxnSpLocks/>
          </p:cNvCxnSpPr>
          <p:nvPr/>
        </p:nvCxnSpPr>
        <p:spPr>
          <a:xfrm flipV="1">
            <a:off x="6708011" y="2807513"/>
            <a:ext cx="346510" cy="789272"/>
          </a:xfrm>
          <a:prstGeom prst="straightConnector1">
            <a:avLst/>
          </a:pr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395DBA62-3C50-ABB4-A389-D451E2A83263}"/>
              </a:ext>
            </a:extLst>
          </p:cNvPr>
          <p:cNvSpPr/>
          <p:nvPr/>
        </p:nvSpPr>
        <p:spPr>
          <a:xfrm>
            <a:off x="6349492" y="3254385"/>
            <a:ext cx="818147" cy="413886"/>
          </a:xfrm>
          <a:prstGeom prst="roundRect">
            <a:avLst/>
          </a:prstGeom>
          <a:solidFill>
            <a:srgbClr val="6469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 rtl="0">
              <a:buClr>
                <a:schemeClr val="accent2"/>
              </a:buClr>
            </a:pPr>
            <a:r>
              <a:rPr lang="de-DE" sz="1000" b="1" dirty="0" err="1">
                <a:solidFill>
                  <a:srgbClr val="FFFFFF"/>
                </a:solidFill>
              </a:rPr>
              <a:t>Agentic</a:t>
            </a:r>
            <a:r>
              <a:rPr lang="de-DE" sz="1000" b="1" dirty="0">
                <a:solidFill>
                  <a:srgbClr val="FFFFFF"/>
                </a:solidFill>
              </a:rPr>
              <a:t> </a:t>
            </a:r>
          </a:p>
          <a:p>
            <a:pPr algn="ctr" rtl="0">
              <a:buClr>
                <a:schemeClr val="accent2"/>
              </a:buClr>
            </a:pPr>
            <a:r>
              <a:rPr lang="de-DE" sz="1000" b="1" dirty="0">
                <a:solidFill>
                  <a:srgbClr val="FFFFFF"/>
                </a:solidFill>
              </a:rPr>
              <a:t>AI</a:t>
            </a:r>
            <a:endParaRPr lang="de-DE" sz="1000" b="1" i="0" u="none" baseline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849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F28818A-876F-5229-145C-43AFEB7DA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730" y="1306708"/>
            <a:ext cx="4522570" cy="1034988"/>
          </a:xfrm>
        </p:spPr>
        <p:txBody>
          <a:bodyPr anchor="t" anchorCtr="0"/>
          <a:lstStyle/>
          <a:p>
            <a:r>
              <a:rPr lang="en-US" sz="3600" dirty="0"/>
              <a:t>Driven by Generative AI, Private AI Investments Surged in 2024 After a Three-Year Plateau</a:t>
            </a:r>
            <a:endParaRPr lang="de-DE" sz="36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A84B1A7-8CA4-832F-1490-3FD0C7358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Andreas Hamprecht | 29/04/2025 | CDAO Germany | Munich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A18D06D-69AA-D205-C0BE-0676250E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86B6B44-5CCA-0C76-8700-7F4B3B7482D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B671E08-CD7D-9C02-097A-B348BBE28114}"/>
              </a:ext>
            </a:extLst>
          </p:cNvPr>
          <p:cNvSpPr txBox="1"/>
          <p:nvPr/>
        </p:nvSpPr>
        <p:spPr>
          <a:xfrm>
            <a:off x="5436158" y="1306708"/>
            <a:ext cx="565869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Private AI investments worldwide</a:t>
            </a:r>
          </a:p>
          <a:p>
            <a:r>
              <a:rPr lang="en-US" sz="1600" i="1" dirty="0">
                <a:solidFill>
                  <a:schemeClr val="bg1"/>
                </a:solidFill>
              </a:rPr>
              <a:t>bn USD</a:t>
            </a:r>
            <a:endParaRPr lang="de-DE" sz="1600" i="1" dirty="0">
              <a:solidFill>
                <a:schemeClr val="bg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52F91F1-3EC5-2D1D-3734-C9302ABED3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880" y="1997528"/>
            <a:ext cx="5588972" cy="3332485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7D3A5398-9173-4817-3088-AED15E877BA6}"/>
              </a:ext>
            </a:extLst>
          </p:cNvPr>
          <p:cNvSpPr txBox="1"/>
          <p:nvPr/>
        </p:nvSpPr>
        <p:spPr>
          <a:xfrm>
            <a:off x="7348118" y="5330013"/>
            <a:ext cx="38223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buClr>
                <a:schemeClr val="accent2"/>
              </a:buClr>
            </a:pPr>
            <a:r>
              <a:rPr lang="en-US" sz="1200" dirty="0">
                <a:solidFill>
                  <a:schemeClr val="bg1"/>
                </a:solidFill>
              </a:rPr>
              <a:t>Numerous sources evaluated and summarized by ChatGPT</a:t>
            </a:r>
            <a:endParaRPr lang="de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783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B6FE4CF-910F-DBEB-4F1E-880AAD617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Andreas Hamprecht | 29/04/2025 | CDAO Germany | Munich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CE7973D-4D29-6F4A-4F1E-EF05677A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78ABDCB-551E-43A3-47E8-0BE1BE8CA4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 descr="Premium Photo | The complexity of data processing in a technological world">
            <a:extLst>
              <a:ext uri="{FF2B5EF4-FFF2-40B4-BE49-F238E27FC236}">
                <a16:creationId xmlns:a16="http://schemas.microsoft.com/office/drawing/2014/main" id="{50004756-048F-6FE5-281B-C7C11DA5E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46" y="2445309"/>
            <a:ext cx="4161104" cy="233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F6E3CC4A-3D0F-4737-DDE9-8631E8927C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400" y="2445308"/>
            <a:ext cx="4161104" cy="2333143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EF29E6DE-AF8B-E4EF-00B3-080655D9843E}"/>
              </a:ext>
            </a:extLst>
          </p:cNvPr>
          <p:cNvSpPr txBox="1"/>
          <p:nvPr/>
        </p:nvSpPr>
        <p:spPr>
          <a:xfrm>
            <a:off x="941746" y="1433445"/>
            <a:ext cx="4161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Head Black"/>
                <a:ea typeface="+mj-ea"/>
                <a:cs typeface="+mj-cs"/>
              </a:rPr>
              <a:t>Data</a:t>
            </a:r>
            <a:endParaRPr lang="de-DE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E052F3FD-9CC7-3F05-771F-0B261B616E3D}"/>
              </a:ext>
            </a:extLst>
          </p:cNvPr>
          <p:cNvSpPr txBox="1"/>
          <p:nvPr/>
        </p:nvSpPr>
        <p:spPr>
          <a:xfrm>
            <a:off x="6601400" y="1433445"/>
            <a:ext cx="4161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Head Black"/>
                <a:ea typeface="+mj-ea"/>
                <a:cs typeface="+mj-cs"/>
              </a:rPr>
              <a:t>Business Potential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87893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>
            <a:extLst>
              <a:ext uri="{FF2B5EF4-FFF2-40B4-BE49-F238E27FC236}">
                <a16:creationId xmlns:a16="http://schemas.microsoft.com/office/drawing/2014/main" id="{84684039-0E9A-309E-3705-84CFA8B961C4}"/>
              </a:ext>
            </a:extLst>
          </p:cNvPr>
          <p:cNvSpPr/>
          <p:nvPr/>
        </p:nvSpPr>
        <p:spPr>
          <a:xfrm>
            <a:off x="1100388" y="2521818"/>
            <a:ext cx="3734602" cy="1692442"/>
          </a:xfrm>
          <a:prstGeom prst="rect">
            <a:avLst/>
          </a:prstGeom>
          <a:solidFill>
            <a:srgbClr val="6469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 rtl="0">
              <a:buClr>
                <a:schemeClr val="accent2"/>
              </a:buClr>
            </a:pPr>
            <a:endParaRPr lang="de-DE" sz="1000" b="1" i="0" u="none" baseline="0" dirty="0">
              <a:solidFill>
                <a:srgbClr val="FFFFFF"/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7A5B694-B2C0-5E2C-0B69-9658114A2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Andreas Hamprecht | 29/04/2025 | CDAO Germany | Munich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8392E94-12F9-EF62-B187-E470C288E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pPr/>
              <a:t>7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3924D33-DB06-B512-D5DA-0602080AF4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2759C06-7DEA-7F91-3CBB-818C970E9830}"/>
              </a:ext>
            </a:extLst>
          </p:cNvPr>
          <p:cNvSpPr txBox="1"/>
          <p:nvPr/>
        </p:nvSpPr>
        <p:spPr>
          <a:xfrm>
            <a:off x="1100388" y="2512657"/>
            <a:ext cx="37346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Sans"/>
                <a:ea typeface="+mn-ea"/>
                <a:cs typeface="+mn-cs"/>
              </a:rPr>
              <a:t>Market Share Public Transport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EB7F7534-774F-F786-DB27-EDB4125983B3}"/>
              </a:ext>
            </a:extLst>
          </p:cNvPr>
          <p:cNvSpPr txBox="1"/>
          <p:nvPr/>
        </p:nvSpPr>
        <p:spPr>
          <a:xfrm>
            <a:off x="6868648" y="2955923"/>
            <a:ext cx="18874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DB Sans"/>
                <a:ea typeface="+mn-ea"/>
                <a:cs typeface="+mn-cs"/>
              </a:rPr>
              <a:t>Ride Pooling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4A7B98D5-D1B1-6F96-ED1D-41DB36DE5EF5}"/>
              </a:ext>
            </a:extLst>
          </p:cNvPr>
          <p:cNvGrpSpPr/>
          <p:nvPr/>
        </p:nvGrpSpPr>
        <p:grpSpPr>
          <a:xfrm>
            <a:off x="1511760" y="2967617"/>
            <a:ext cx="2871534" cy="1275517"/>
            <a:chOff x="1491914" y="4721660"/>
            <a:chExt cx="2871534" cy="1275517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5A85E2D7-CC80-88E0-7731-D20F90E2624A}"/>
                </a:ext>
              </a:extLst>
            </p:cNvPr>
            <p:cNvSpPr txBox="1"/>
            <p:nvPr/>
          </p:nvSpPr>
          <p:spPr>
            <a:xfrm>
              <a:off x="1491914" y="5627845"/>
              <a:ext cx="4620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  <a:latin typeface="DB Sans"/>
                </a:rPr>
                <a:t>DB</a:t>
              </a:r>
              <a:endParaRPr lang="de-DE" dirty="0"/>
            </a:p>
          </p:txBody>
        </p:sp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A1C9C3BA-78F4-3E47-CEF9-42C6E2141B51}"/>
                </a:ext>
              </a:extLst>
            </p:cNvPr>
            <p:cNvSpPr txBox="1"/>
            <p:nvPr/>
          </p:nvSpPr>
          <p:spPr>
            <a:xfrm>
              <a:off x="2093492" y="5627845"/>
              <a:ext cx="4620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  <a:latin typeface="DB Sans"/>
                </a:rPr>
                <a:t>A</a:t>
              </a:r>
              <a:endParaRPr lang="de-DE" dirty="0"/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BF844F6F-7CA8-DC0B-DFF7-F7BC8867E600}"/>
                </a:ext>
              </a:extLst>
            </p:cNvPr>
            <p:cNvSpPr/>
            <p:nvPr/>
          </p:nvSpPr>
          <p:spPr>
            <a:xfrm>
              <a:off x="1491916" y="4721660"/>
              <a:ext cx="462012" cy="86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 rtl="0">
                <a:buClr>
                  <a:schemeClr val="accent2"/>
                </a:buClr>
              </a:pPr>
              <a:endParaRPr lang="de-DE" sz="1000" b="1" i="0" u="none" baseline="0" dirty="0">
                <a:solidFill>
                  <a:srgbClr val="FFFFFF"/>
                </a:solidFill>
              </a:endParaRP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B59C20D5-77B9-51CF-BCB6-5FA0135A66EE}"/>
                </a:ext>
              </a:extLst>
            </p:cNvPr>
            <p:cNvSpPr txBox="1"/>
            <p:nvPr/>
          </p:nvSpPr>
          <p:spPr>
            <a:xfrm>
              <a:off x="2695070" y="5627845"/>
              <a:ext cx="4620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  <a:latin typeface="DB Sans"/>
                </a:rPr>
                <a:t>B</a:t>
              </a:r>
              <a:endParaRPr lang="de-DE" dirty="0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4203565A-C2B0-C737-11B8-1C30B5609D00}"/>
                </a:ext>
              </a:extLst>
            </p:cNvPr>
            <p:cNvSpPr txBox="1"/>
            <p:nvPr/>
          </p:nvSpPr>
          <p:spPr>
            <a:xfrm>
              <a:off x="3296648" y="5627845"/>
              <a:ext cx="4620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  <a:latin typeface="DB Sans"/>
                </a:rPr>
                <a:t>C</a:t>
              </a:r>
              <a:endParaRPr lang="de-DE" dirty="0"/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E1688B03-FF5E-AEFB-56A4-F2203405FF10}"/>
                </a:ext>
              </a:extLst>
            </p:cNvPr>
            <p:cNvSpPr txBox="1"/>
            <p:nvPr/>
          </p:nvSpPr>
          <p:spPr>
            <a:xfrm>
              <a:off x="3898224" y="5627845"/>
              <a:ext cx="4620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  <a:latin typeface="DB Sans"/>
                </a:rPr>
                <a:t>D</a:t>
              </a:r>
              <a:endParaRPr lang="de-DE" dirty="0"/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7E747CDB-4649-1621-6851-1F7D4B30E69F}"/>
                </a:ext>
              </a:extLst>
            </p:cNvPr>
            <p:cNvSpPr/>
            <p:nvPr/>
          </p:nvSpPr>
          <p:spPr>
            <a:xfrm>
              <a:off x="2094296" y="5441660"/>
              <a:ext cx="462012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 rtl="0">
                <a:buClr>
                  <a:schemeClr val="accent2"/>
                </a:buClr>
              </a:pPr>
              <a:endParaRPr lang="de-DE" sz="1000" b="1" i="0" u="none" baseline="0" dirty="0">
                <a:solidFill>
                  <a:srgbClr val="FFFFFF"/>
                </a:solidFill>
              </a:endParaRP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24A79608-F0B1-9212-0119-06AE2E30C563}"/>
                </a:ext>
              </a:extLst>
            </p:cNvPr>
            <p:cNvSpPr/>
            <p:nvPr/>
          </p:nvSpPr>
          <p:spPr>
            <a:xfrm>
              <a:off x="2696676" y="5441660"/>
              <a:ext cx="462012" cy="14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 rtl="0">
                <a:buClr>
                  <a:schemeClr val="accent2"/>
                </a:buClr>
              </a:pPr>
              <a:endParaRPr lang="de-DE" sz="1000" b="1" i="0" u="none" baseline="0" dirty="0">
                <a:solidFill>
                  <a:srgbClr val="FFFFFF"/>
                </a:solidFill>
              </a:endParaRPr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17BEDC29-FE11-7998-F7A7-135A78013F1A}"/>
                </a:ext>
              </a:extLst>
            </p:cNvPr>
            <p:cNvSpPr/>
            <p:nvPr/>
          </p:nvSpPr>
          <p:spPr>
            <a:xfrm>
              <a:off x="3299056" y="5484860"/>
              <a:ext cx="462012" cy="100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 rtl="0">
                <a:buClr>
                  <a:schemeClr val="accent2"/>
                </a:buClr>
              </a:pPr>
              <a:endParaRPr lang="de-DE" sz="1000" b="1" i="0" u="none" baseline="0" dirty="0">
                <a:solidFill>
                  <a:srgbClr val="FFFFFF"/>
                </a:solidFill>
              </a:endParaRPr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970162BC-F347-E335-CE0B-F320DF95FD85}"/>
                </a:ext>
              </a:extLst>
            </p:cNvPr>
            <p:cNvSpPr/>
            <p:nvPr/>
          </p:nvSpPr>
          <p:spPr>
            <a:xfrm>
              <a:off x="3901436" y="5513660"/>
              <a:ext cx="462012" cy="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 rtl="0">
                <a:buClr>
                  <a:schemeClr val="accent2"/>
                </a:buClr>
              </a:pPr>
              <a:endParaRPr lang="de-DE" sz="1000" b="1" i="0" u="none" baseline="0" dirty="0">
                <a:solidFill>
                  <a:srgbClr val="FFFFFF"/>
                </a:solidFill>
              </a:endParaRPr>
            </a:p>
          </p:txBody>
        </p:sp>
      </p:grpSp>
      <p:sp>
        <p:nvSpPr>
          <p:cNvPr id="25" name="Textfeld 24">
            <a:extLst>
              <a:ext uri="{FF2B5EF4-FFF2-40B4-BE49-F238E27FC236}">
                <a16:creationId xmlns:a16="http://schemas.microsoft.com/office/drawing/2014/main" id="{74643A9A-5784-1797-9E6D-D46CBB048E7B}"/>
              </a:ext>
            </a:extLst>
          </p:cNvPr>
          <p:cNvSpPr txBox="1"/>
          <p:nvPr/>
        </p:nvSpPr>
        <p:spPr>
          <a:xfrm>
            <a:off x="1591278" y="4394706"/>
            <a:ext cx="32437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chemeClr val="bg1"/>
                </a:solidFill>
                <a:latin typeface="DB Sans"/>
              </a:rPr>
              <a:t>22,000 </a:t>
            </a:r>
            <a:r>
              <a:rPr lang="de-DE" sz="1800" dirty="0" err="1">
                <a:solidFill>
                  <a:schemeClr val="bg1"/>
                </a:solidFill>
                <a:latin typeface="DB Sans"/>
              </a:rPr>
              <a:t>daily</a:t>
            </a:r>
            <a:r>
              <a:rPr lang="de-DE" sz="1800" dirty="0">
                <a:solidFill>
                  <a:schemeClr val="bg1"/>
                </a:solidFill>
                <a:latin typeface="DB Sans"/>
              </a:rPr>
              <a:t> </a:t>
            </a:r>
            <a:r>
              <a:rPr lang="de-DE" sz="1800" dirty="0" err="1">
                <a:solidFill>
                  <a:schemeClr val="bg1"/>
                </a:solidFill>
                <a:latin typeface="DB Sans"/>
              </a:rPr>
              <a:t>trains</a:t>
            </a:r>
            <a:endParaRPr lang="de-DE" sz="1800" dirty="0">
              <a:solidFill>
                <a:schemeClr val="bg1"/>
              </a:solidFill>
              <a:latin typeface="DB Sans"/>
            </a:endParaRPr>
          </a:p>
          <a:p>
            <a:r>
              <a:rPr lang="de-DE" sz="1800" dirty="0">
                <a:solidFill>
                  <a:schemeClr val="bg1"/>
                </a:solidFill>
                <a:latin typeface="DB Sans"/>
              </a:rPr>
              <a:t>4,200 </a:t>
            </a:r>
            <a:r>
              <a:rPr lang="de-DE" sz="1800" dirty="0" err="1">
                <a:solidFill>
                  <a:schemeClr val="bg1"/>
                </a:solidFill>
                <a:latin typeface="DB Sans"/>
              </a:rPr>
              <a:t>trainsets</a:t>
            </a:r>
            <a:endParaRPr lang="de-DE" sz="1800" dirty="0">
              <a:solidFill>
                <a:schemeClr val="bg1"/>
              </a:solidFill>
              <a:latin typeface="DB Sans"/>
            </a:endParaRPr>
          </a:p>
          <a:p>
            <a:r>
              <a:rPr lang="de-DE" sz="1800" dirty="0">
                <a:solidFill>
                  <a:schemeClr val="bg1"/>
                </a:solidFill>
                <a:latin typeface="DB Sans"/>
              </a:rPr>
              <a:t>50 </a:t>
            </a:r>
            <a:r>
              <a:rPr lang="de-DE" dirty="0">
                <a:solidFill>
                  <a:schemeClr val="bg1"/>
                </a:solidFill>
                <a:latin typeface="DB Sans"/>
              </a:rPr>
              <a:t>Workshops</a:t>
            </a:r>
            <a:endParaRPr lang="de-DE" sz="1800" dirty="0">
              <a:solidFill>
                <a:schemeClr val="bg1"/>
              </a:solidFill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55B3BFE2-21D2-7184-ABB0-D66663DB36E9}"/>
              </a:ext>
            </a:extLst>
          </p:cNvPr>
          <p:cNvSpPr/>
          <p:nvPr/>
        </p:nvSpPr>
        <p:spPr>
          <a:xfrm>
            <a:off x="1100388" y="4369866"/>
            <a:ext cx="3734602" cy="984004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 rtl="0">
              <a:buClr>
                <a:schemeClr val="accent2"/>
              </a:buClr>
            </a:pPr>
            <a:endParaRPr lang="de-DE" sz="1000" b="1" i="0" u="none" baseline="0" dirty="0">
              <a:solidFill>
                <a:srgbClr val="FFFFFF"/>
              </a:solidFill>
            </a:endParaRPr>
          </a:p>
        </p:txBody>
      </p:sp>
      <p:cxnSp>
        <p:nvCxnSpPr>
          <p:cNvPr id="28" name="Gerader Verbinder 27">
            <a:extLst>
              <a:ext uri="{FF2B5EF4-FFF2-40B4-BE49-F238E27FC236}">
                <a16:creationId xmlns:a16="http://schemas.microsoft.com/office/drawing/2014/main" id="{3D300EB8-B697-88E0-DDF8-053660BEC51C}"/>
              </a:ext>
            </a:extLst>
          </p:cNvPr>
          <p:cNvCxnSpPr/>
          <p:nvPr/>
        </p:nvCxnSpPr>
        <p:spPr>
          <a:xfrm flipV="1">
            <a:off x="1726030" y="4214259"/>
            <a:ext cx="0" cy="15560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Grafik 28">
            <a:extLst>
              <a:ext uri="{FF2B5EF4-FFF2-40B4-BE49-F238E27FC236}">
                <a16:creationId xmlns:a16="http://schemas.microsoft.com/office/drawing/2014/main" id="{F433CA60-EC73-5AE5-F08F-14AFA2980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9200" y="2521818"/>
            <a:ext cx="1789572" cy="1342179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B25DA7CA-D311-F79C-5DF2-29C7B5B4EB86}"/>
              </a:ext>
            </a:extLst>
          </p:cNvPr>
          <p:cNvSpPr txBox="1"/>
          <p:nvPr/>
        </p:nvSpPr>
        <p:spPr>
          <a:xfrm>
            <a:off x="8756111" y="4269263"/>
            <a:ext cx="19826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Sans"/>
                <a:ea typeface="+mn-ea"/>
                <a:cs typeface="+mn-cs"/>
              </a:rPr>
              <a:t>Autonomous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Sans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2400" dirty="0" err="1">
                <a:solidFill>
                  <a:prstClr val="white"/>
                </a:solidFill>
                <a:latin typeface="DB Sans"/>
              </a:rPr>
              <a:t>Vehicles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B Sans"/>
              <a:ea typeface="+mn-ea"/>
              <a:cs typeface="+mn-cs"/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9F4F15A6-4313-C560-6C0A-8A55A0D22978}"/>
              </a:ext>
            </a:extLst>
          </p:cNvPr>
          <p:cNvSpPr/>
          <p:nvPr/>
        </p:nvSpPr>
        <p:spPr>
          <a:xfrm>
            <a:off x="6650360" y="2521818"/>
            <a:ext cx="4088411" cy="134217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 rtl="0">
              <a:buClr>
                <a:schemeClr val="accent2"/>
              </a:buClr>
            </a:pPr>
            <a:endParaRPr lang="de-DE" sz="1000" b="1" i="0" u="none" baseline="0" dirty="0">
              <a:solidFill>
                <a:srgbClr val="FFFFFF"/>
              </a:solidFill>
            </a:endParaRPr>
          </a:p>
        </p:txBody>
      </p:sp>
      <p:pic>
        <p:nvPicPr>
          <p:cNvPr id="34" name="Grafik 33">
            <a:extLst>
              <a:ext uri="{FF2B5EF4-FFF2-40B4-BE49-F238E27FC236}">
                <a16:creationId xmlns:a16="http://schemas.microsoft.com/office/drawing/2014/main" id="{86635A91-9234-0FD9-9C50-F91B48744C8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992" r="11133"/>
          <a:stretch/>
        </p:blipFill>
        <p:spPr>
          <a:xfrm>
            <a:off x="6650359" y="4011691"/>
            <a:ext cx="2036744" cy="1342179"/>
          </a:xfrm>
          <a:prstGeom prst="rect">
            <a:avLst/>
          </a:prstGeom>
        </p:spPr>
      </p:pic>
      <p:sp>
        <p:nvSpPr>
          <p:cNvPr id="33" name="Rechteck 32">
            <a:extLst>
              <a:ext uri="{FF2B5EF4-FFF2-40B4-BE49-F238E27FC236}">
                <a16:creationId xmlns:a16="http://schemas.microsoft.com/office/drawing/2014/main" id="{C2CCC3D2-8663-5280-8272-C2663EBB40CD}"/>
              </a:ext>
            </a:extLst>
          </p:cNvPr>
          <p:cNvSpPr/>
          <p:nvPr/>
        </p:nvSpPr>
        <p:spPr>
          <a:xfrm>
            <a:off x="6650359" y="4011691"/>
            <a:ext cx="4088411" cy="134217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 rtl="0">
              <a:buClr>
                <a:schemeClr val="accent2"/>
              </a:buClr>
            </a:pPr>
            <a:endParaRPr lang="de-DE" sz="1000" b="1" i="0" u="none" baseline="0" dirty="0">
              <a:solidFill>
                <a:srgbClr val="FFFFFF"/>
              </a:solidFill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C19A19F5-B66B-F225-2370-E51FB912602D}"/>
              </a:ext>
            </a:extLst>
          </p:cNvPr>
          <p:cNvSpPr txBox="1"/>
          <p:nvPr/>
        </p:nvSpPr>
        <p:spPr>
          <a:xfrm>
            <a:off x="941746" y="1433444"/>
            <a:ext cx="4161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Head Black"/>
                <a:ea typeface="+mj-ea"/>
                <a:cs typeface="+mj-cs"/>
              </a:rPr>
              <a:t>Competition</a:t>
            </a:r>
            <a:endParaRPr lang="de-DE" dirty="0"/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F8930461-797B-EB62-99F2-222301DA5A9C}"/>
              </a:ext>
            </a:extLst>
          </p:cNvPr>
          <p:cNvSpPr txBox="1"/>
          <p:nvPr/>
        </p:nvSpPr>
        <p:spPr>
          <a:xfrm>
            <a:off x="6601400" y="1433444"/>
            <a:ext cx="4161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Head Black"/>
                <a:ea typeface="+mj-ea"/>
                <a:cs typeface="+mj-cs"/>
              </a:rPr>
              <a:t>Innovation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7503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61DF4-CF6A-E43F-B0E4-7B4660AAB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6353EE9-6480-64F6-29C4-75E176AD6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Andreas Hamprecht | 29/04/2025 | CDAO Germany | Munich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1372095-5AC2-D2B4-9413-B5C67E3D8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pPr/>
              <a:t>8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3B92068-4024-E3A6-4904-7AA6937A3F4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5127FAD-9213-FE60-B861-BFDFEE0A4C1C}"/>
              </a:ext>
            </a:extLst>
          </p:cNvPr>
          <p:cNvSpPr txBox="1"/>
          <p:nvPr/>
        </p:nvSpPr>
        <p:spPr>
          <a:xfrm>
            <a:off x="6601400" y="1433445"/>
            <a:ext cx="416110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defRPr kumimoji="0" sz="36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Head Black"/>
                <a:ea typeface="+mj-ea"/>
                <a:cs typeface="+mj-cs"/>
              </a:defRPr>
            </a:lvl1pPr>
          </a:lstStyle>
          <a:p>
            <a:r>
              <a:rPr lang="en-US" b="1" dirty="0"/>
              <a:t>OneSource </a:t>
            </a:r>
            <a:br>
              <a:rPr lang="en-US" b="1" dirty="0"/>
            </a:br>
            <a:br>
              <a:rPr lang="en-US" b="1" dirty="0"/>
            </a:br>
            <a:r>
              <a:rPr lang="en-us" dirty="0"/>
              <a:t>Business Intelligence and Analytics Platform as a </a:t>
            </a:r>
            <a:r>
              <a:rPr lang="en-US" dirty="0"/>
              <a:t>single Point of Truth for DB Regio's data</a:t>
            </a:r>
          </a:p>
        </p:txBody>
      </p:sp>
      <p:sp>
        <p:nvSpPr>
          <p:cNvPr id="3" name="Abgerundetes Rechteck 38">
            <a:extLst>
              <a:ext uri="{FF2B5EF4-FFF2-40B4-BE49-F238E27FC236}">
                <a16:creationId xmlns:a16="http://schemas.microsoft.com/office/drawing/2014/main" id="{69A7AE20-8E67-E6ED-B2C3-D9625EEB5F85}"/>
              </a:ext>
            </a:extLst>
          </p:cNvPr>
          <p:cNvSpPr/>
          <p:nvPr/>
        </p:nvSpPr>
        <p:spPr>
          <a:xfrm>
            <a:off x="1010653" y="884361"/>
            <a:ext cx="4957009" cy="5197914"/>
          </a:xfrm>
          <a:prstGeom prst="roundRect">
            <a:avLst>
              <a:gd name="adj" fmla="val 1998"/>
            </a:avLst>
          </a:prstGeom>
          <a:solidFill>
            <a:srgbClr val="003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62000" rIns="180000" rtlCol="0" anchor="t"/>
          <a:lstStyle/>
          <a:p>
            <a:pPr marL="180975" indent="-180975"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de-DE" sz="1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Abgerundetes Rechteck 6">
            <a:extLst>
              <a:ext uri="{FF2B5EF4-FFF2-40B4-BE49-F238E27FC236}">
                <a16:creationId xmlns:a16="http://schemas.microsoft.com/office/drawing/2014/main" id="{63DDB86F-F389-B088-6F17-4961100F88C0}"/>
              </a:ext>
            </a:extLst>
          </p:cNvPr>
          <p:cNvSpPr/>
          <p:nvPr/>
        </p:nvSpPr>
        <p:spPr>
          <a:xfrm>
            <a:off x="3546283" y="4462532"/>
            <a:ext cx="2171864" cy="1441622"/>
          </a:xfrm>
          <a:prstGeom prst="roundRect">
            <a:avLst>
              <a:gd name="adj" fmla="val 32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62000" rIns="180000" rtlCol="0" anchor="t"/>
          <a:lstStyle/>
          <a:p>
            <a:pPr marL="180975" indent="-180975"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de-DE" sz="1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Abgerundetes Rechteck 38">
            <a:extLst>
              <a:ext uri="{FF2B5EF4-FFF2-40B4-BE49-F238E27FC236}">
                <a16:creationId xmlns:a16="http://schemas.microsoft.com/office/drawing/2014/main" id="{C555D3EA-3510-7D32-C862-E5C4A46280FE}"/>
              </a:ext>
            </a:extLst>
          </p:cNvPr>
          <p:cNvSpPr/>
          <p:nvPr/>
        </p:nvSpPr>
        <p:spPr>
          <a:xfrm>
            <a:off x="1224626" y="1082167"/>
            <a:ext cx="2157334" cy="4821987"/>
          </a:xfrm>
          <a:prstGeom prst="roundRect">
            <a:avLst>
              <a:gd name="adj" fmla="val 19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62000" rIns="180000" rtlCol="0" anchor="t"/>
          <a:lstStyle/>
          <a:p>
            <a:pPr marL="180975" indent="-180975"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de-DE" sz="1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Abgerundetes Rechteck 25">
            <a:extLst>
              <a:ext uri="{FF2B5EF4-FFF2-40B4-BE49-F238E27FC236}">
                <a16:creationId xmlns:a16="http://schemas.microsoft.com/office/drawing/2014/main" id="{3A76D91F-E3C5-6544-02B9-042224003F5F}"/>
              </a:ext>
            </a:extLst>
          </p:cNvPr>
          <p:cNvSpPr/>
          <p:nvPr/>
        </p:nvSpPr>
        <p:spPr>
          <a:xfrm>
            <a:off x="3545143" y="1093071"/>
            <a:ext cx="2171865" cy="1600022"/>
          </a:xfrm>
          <a:prstGeom prst="roundRect">
            <a:avLst>
              <a:gd name="adj" fmla="val 34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62000" rIns="180000" rtlCol="0" anchor="t"/>
          <a:lstStyle/>
          <a:p>
            <a:pPr marL="180975" indent="-180975"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de-DE" sz="1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Abgerundetes Rechteck 7">
            <a:extLst>
              <a:ext uri="{FF2B5EF4-FFF2-40B4-BE49-F238E27FC236}">
                <a16:creationId xmlns:a16="http://schemas.microsoft.com/office/drawing/2014/main" id="{E003CF07-C37D-3829-50BC-0134CBD9B587}"/>
              </a:ext>
            </a:extLst>
          </p:cNvPr>
          <p:cNvSpPr/>
          <p:nvPr/>
        </p:nvSpPr>
        <p:spPr>
          <a:xfrm>
            <a:off x="3545143" y="2766128"/>
            <a:ext cx="2171865" cy="1631142"/>
          </a:xfrm>
          <a:prstGeom prst="roundRect">
            <a:avLst>
              <a:gd name="adj" fmla="val 40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62000" rIns="180000" rtlCol="0" anchor="t"/>
          <a:lstStyle/>
          <a:p>
            <a:pPr marL="180975" indent="-180975"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de-DE" sz="1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FA4B753-FDCC-25AB-258C-1017AA2C9A45}"/>
              </a:ext>
            </a:extLst>
          </p:cNvPr>
          <p:cNvSpPr txBox="1"/>
          <p:nvPr/>
        </p:nvSpPr>
        <p:spPr>
          <a:xfrm>
            <a:off x="1224626" y="1111002"/>
            <a:ext cx="2157334" cy="365091"/>
          </a:xfrm>
          <a:prstGeom prst="rect">
            <a:avLst/>
          </a:prstGeom>
          <a:noFill/>
        </p:spPr>
        <p:txBody>
          <a:bodyPr wrap="square" lIns="108000" tIns="72000">
            <a:spAutoFit/>
          </a:bodyPr>
          <a:lstStyle/>
          <a:p>
            <a:pPr algn="ctr" rtl="0">
              <a:buClr>
                <a:schemeClr val="accent2"/>
              </a:buClr>
            </a:pPr>
            <a:r>
              <a:rPr lang="en-us" sz="1600" b="1" i="0" u="none" baseline="0" dirty="0">
                <a:solidFill>
                  <a:schemeClr val="tx1"/>
                </a:solidFill>
                <a:latin typeface="+mj-lt"/>
              </a:rPr>
              <a:t>Data Sources Network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526BAE0-C82A-5223-81F5-78EA6C82E0DD}"/>
              </a:ext>
            </a:extLst>
          </p:cNvPr>
          <p:cNvSpPr txBox="1"/>
          <p:nvPr/>
        </p:nvSpPr>
        <p:spPr>
          <a:xfrm>
            <a:off x="1540656" y="2565202"/>
            <a:ext cx="1469665" cy="611312"/>
          </a:xfrm>
          <a:prstGeom prst="rect">
            <a:avLst/>
          </a:prstGeom>
          <a:noFill/>
        </p:spPr>
        <p:txBody>
          <a:bodyPr wrap="square" lIns="108000" tIns="72000">
            <a:spAutoFit/>
          </a:bodyPr>
          <a:lstStyle/>
          <a:p>
            <a:pPr algn="ctr" rtl="0">
              <a:buClr>
                <a:schemeClr val="accent2"/>
              </a:buClr>
            </a:pPr>
            <a:r>
              <a:rPr lang="en-us" sz="1600" b="1" i="0" u="none" baseline="0" dirty="0">
                <a:solidFill>
                  <a:schemeClr val="tx1"/>
                </a:solidFill>
                <a:latin typeface="+mj-lt"/>
              </a:rPr>
              <a:t>Data </a:t>
            </a:r>
            <a:r>
              <a:rPr lang="de-DE" sz="1600" b="1" dirty="0">
                <a:latin typeface="+mj-lt"/>
              </a:rPr>
              <a:t>Ingestion</a:t>
            </a:r>
            <a:endParaRPr lang="en-us" sz="1600" b="1" dirty="0">
              <a:latin typeface="+mj-lt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5F90ED6-26CC-5B0A-5181-E2D8644B5DC9}"/>
              </a:ext>
            </a:extLst>
          </p:cNvPr>
          <p:cNvSpPr txBox="1"/>
          <p:nvPr/>
        </p:nvSpPr>
        <p:spPr>
          <a:xfrm>
            <a:off x="3742773" y="1148919"/>
            <a:ext cx="1773272" cy="365091"/>
          </a:xfrm>
          <a:prstGeom prst="rect">
            <a:avLst/>
          </a:prstGeom>
          <a:noFill/>
        </p:spPr>
        <p:txBody>
          <a:bodyPr wrap="square" lIns="108000" tIns="72000">
            <a:spAutoFit/>
          </a:bodyPr>
          <a:lstStyle/>
          <a:p>
            <a:pPr algn="ctr" rtl="0">
              <a:buClr>
                <a:schemeClr val="accent2"/>
              </a:buClr>
            </a:pPr>
            <a:r>
              <a:rPr lang="en-us" sz="1600" b="1" dirty="0">
                <a:latin typeface="+mj-lt"/>
              </a:rPr>
              <a:t>Data</a:t>
            </a:r>
            <a:r>
              <a:rPr lang="en-us" sz="1600" b="1" i="0" u="none" baseline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600" b="1" dirty="0">
                <a:latin typeface="+mj-lt"/>
              </a:rPr>
              <a:t>Consumption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287BE191-9B17-549B-3BF7-0D7FC393134A}"/>
              </a:ext>
            </a:extLst>
          </p:cNvPr>
          <p:cNvSpPr txBox="1"/>
          <p:nvPr/>
        </p:nvSpPr>
        <p:spPr>
          <a:xfrm>
            <a:off x="1487981" y="4199774"/>
            <a:ext cx="1630624" cy="1103755"/>
          </a:xfrm>
          <a:prstGeom prst="rect">
            <a:avLst/>
          </a:prstGeom>
          <a:noFill/>
        </p:spPr>
        <p:txBody>
          <a:bodyPr wrap="square" lIns="108000" tIns="72000">
            <a:spAutoFit/>
          </a:bodyPr>
          <a:lstStyle/>
          <a:p>
            <a:pPr algn="ctr" rtl="0">
              <a:buClr>
                <a:schemeClr val="accent2"/>
              </a:buClr>
            </a:pPr>
            <a:r>
              <a:rPr lang="en-US" sz="1600" b="1" i="0" u="none" baseline="0" dirty="0">
                <a:solidFill>
                  <a:schemeClr val="tx1"/>
                </a:solidFill>
                <a:latin typeface="+mj-lt"/>
              </a:rPr>
              <a:t>Big data governance and regulations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B5420A3-4876-FD9D-2A36-3D619523D99B}"/>
              </a:ext>
            </a:extLst>
          </p:cNvPr>
          <p:cNvSpPr txBox="1"/>
          <p:nvPr/>
        </p:nvSpPr>
        <p:spPr>
          <a:xfrm>
            <a:off x="3647236" y="2733915"/>
            <a:ext cx="1919544" cy="611312"/>
          </a:xfrm>
          <a:prstGeom prst="rect">
            <a:avLst/>
          </a:prstGeom>
          <a:noFill/>
        </p:spPr>
        <p:txBody>
          <a:bodyPr wrap="square" lIns="108000" tIns="72000">
            <a:spAutoFit/>
          </a:bodyPr>
          <a:lstStyle/>
          <a:p>
            <a:pPr algn="ctr">
              <a:buClr>
                <a:schemeClr val="accent2"/>
              </a:buClr>
            </a:pPr>
            <a:r>
              <a:rPr lang="en-us" sz="1600" b="1" dirty="0">
                <a:latin typeface="+mj-lt"/>
              </a:rPr>
              <a:t>Data</a:t>
            </a:r>
            <a:r>
              <a:rPr lang="en-us" sz="1600" b="1" i="0" u="none" baseline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600" b="1" dirty="0">
                <a:latin typeface="+mj-lt"/>
              </a:rPr>
              <a:t>Services / </a:t>
            </a:r>
            <a:br>
              <a:rPr lang="en-US" sz="1600" b="1" dirty="0">
                <a:latin typeface="+mj-lt"/>
              </a:rPr>
            </a:br>
            <a:r>
              <a:rPr lang="en-US" sz="1600" b="1" dirty="0">
                <a:latin typeface="+mj-lt"/>
              </a:rPr>
              <a:t>Analytics Services</a:t>
            </a:r>
            <a:endParaRPr lang="en-us" sz="1600" b="1" dirty="0">
              <a:latin typeface="+mj-lt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0A5C6D3-3BF2-F46C-1F0D-3E44EFB562F4}"/>
              </a:ext>
            </a:extLst>
          </p:cNvPr>
          <p:cNvSpPr txBox="1"/>
          <p:nvPr/>
        </p:nvSpPr>
        <p:spPr>
          <a:xfrm>
            <a:off x="3578662" y="4402293"/>
            <a:ext cx="2056692" cy="365091"/>
          </a:xfrm>
          <a:prstGeom prst="rect">
            <a:avLst/>
          </a:prstGeom>
          <a:noFill/>
        </p:spPr>
        <p:txBody>
          <a:bodyPr wrap="square" lIns="108000" tIns="72000">
            <a:spAutoFit/>
          </a:bodyPr>
          <a:lstStyle/>
          <a:p>
            <a:pPr algn="ctr" rtl="0">
              <a:buClr>
                <a:schemeClr val="accent2"/>
              </a:buClr>
            </a:pPr>
            <a:r>
              <a:rPr lang="en-us" sz="1600" b="1" i="0" u="none" baseline="0" dirty="0">
                <a:solidFill>
                  <a:schemeClr val="tx1"/>
                </a:solidFill>
                <a:latin typeface="+mj-lt"/>
              </a:rPr>
              <a:t>Data </a:t>
            </a:r>
            <a:r>
              <a:rPr lang="en-us" sz="1600" b="1" dirty="0">
                <a:latin typeface="+mj-lt"/>
              </a:rPr>
              <a:t>Storage</a:t>
            </a:r>
          </a:p>
        </p:txBody>
      </p:sp>
      <p:grpSp>
        <p:nvGrpSpPr>
          <p:cNvPr id="20" name="easyIcon">
            <a:extLst>
              <a:ext uri="{FF2B5EF4-FFF2-40B4-BE49-F238E27FC236}">
                <a16:creationId xmlns:a16="http://schemas.microsoft.com/office/drawing/2014/main" id="{26C17B16-2E9E-1555-AFC2-7EA7891F6846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788379" y="2905686"/>
            <a:ext cx="1029828" cy="1029829"/>
            <a:chOff x="10622990" y="2126977"/>
            <a:chExt cx="714052" cy="714051"/>
          </a:xfrm>
        </p:grpSpPr>
        <p:sp>
          <p:nvSpPr>
            <p:cNvPr id="40" name="Background">
              <a:extLst>
                <a:ext uri="{FF2B5EF4-FFF2-40B4-BE49-F238E27FC236}">
                  <a16:creationId xmlns:a16="http://schemas.microsoft.com/office/drawing/2014/main" id="{D55E16A3-2256-FD6B-7D4A-99BBBB288781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10622990" y="2126977"/>
              <a:ext cx="714052" cy="714051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5252"/>
                  </a:solidFill>
                </a14:hiddenFill>
              </a:ext>
              <a:ext uri="{91240B29-F687-4F45-9708-019B960494DF}">
                <a14:hiddenLine xmlns:a14="http://schemas.microsoft.com/office/drawing/2010/main" w="6350" cap="flat" cmpd="sng" algn="ctr">
                  <a:solidFill>
                    <a:srgbClr val="FF5252"/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 rtl="0"/>
              <a:endParaRPr lang="en-us" sz="1600">
                <a:solidFill>
                  <a:srgbClr val="FFFFFF"/>
                </a:solidFill>
                <a:latin typeface="DB Sans" panose="020B0502050202020204" pitchFamily="34" charset="0"/>
              </a:endParaRPr>
            </a:p>
          </p:txBody>
        </p:sp>
        <p:pic>
          <p:nvPicPr>
            <p:cNvPr id="41" name="Vector">
              <a:extLst>
                <a:ext uri="{FF2B5EF4-FFF2-40B4-BE49-F238E27FC236}">
                  <a16:creationId xmlns:a16="http://schemas.microsoft.com/office/drawing/2014/main" id="{1A09DA4B-DDA0-7A99-552A-07BCE9CA115F}"/>
                </a:ext>
              </a:extLst>
            </p:cNvPr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10691845" y="2195832"/>
              <a:ext cx="576342" cy="576341"/>
            </a:xfrm>
            <a:prstGeom prst="rect">
              <a:avLst/>
            </a:prstGeom>
          </p:spPr>
        </p:pic>
      </p:grpSp>
      <p:grpSp>
        <p:nvGrpSpPr>
          <p:cNvPr id="21" name="easyIcon">
            <a:extLst>
              <a:ext uri="{FF2B5EF4-FFF2-40B4-BE49-F238E27FC236}">
                <a16:creationId xmlns:a16="http://schemas.microsoft.com/office/drawing/2014/main" id="{AC8B8CBA-A66F-8A03-F9EC-E00A4C809EE6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4088859" y="1621429"/>
            <a:ext cx="1081101" cy="1081099"/>
            <a:chOff x="5006982" y="3062981"/>
            <a:chExt cx="714052" cy="714052"/>
          </a:xfrm>
        </p:grpSpPr>
        <p:sp>
          <p:nvSpPr>
            <p:cNvPr id="38" name="Background">
              <a:extLst>
                <a:ext uri="{FF2B5EF4-FFF2-40B4-BE49-F238E27FC236}">
                  <a16:creationId xmlns:a16="http://schemas.microsoft.com/office/drawing/2014/main" id="{DB8AC13A-4680-AD85-8BB1-16184F1BCE38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5006982" y="3062981"/>
              <a:ext cx="714052" cy="714052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5252"/>
                  </a:solidFill>
                </a14:hiddenFill>
              </a:ext>
              <a:ext uri="{91240B29-F687-4F45-9708-019B960494DF}">
                <a14:hiddenLine xmlns:a14="http://schemas.microsoft.com/office/drawing/2010/main" w="6350" cap="flat" cmpd="sng" algn="ctr">
                  <a:solidFill>
                    <a:srgbClr val="FF5252"/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 rtl="0"/>
              <a:endParaRPr lang="en-us" sz="1600">
                <a:solidFill>
                  <a:srgbClr val="FFFFFF"/>
                </a:solidFill>
                <a:latin typeface="DB Sans" panose="020B0502050202020204" pitchFamily="34" charset="0"/>
              </a:endParaRPr>
            </a:p>
          </p:txBody>
        </p:sp>
        <p:pic>
          <p:nvPicPr>
            <p:cNvPr id="39" name="Vector">
              <a:extLst>
                <a:ext uri="{FF2B5EF4-FFF2-40B4-BE49-F238E27FC236}">
                  <a16:creationId xmlns:a16="http://schemas.microsoft.com/office/drawing/2014/main" id="{041986BC-8A3B-6FA2-6081-EAFFE3990083}"/>
                </a:ext>
              </a:extLst>
            </p:cNvPr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5075837" y="3131836"/>
              <a:ext cx="576342" cy="576342"/>
            </a:xfrm>
            <a:prstGeom prst="rect">
              <a:avLst/>
            </a:prstGeom>
          </p:spPr>
        </p:pic>
      </p:grpSp>
      <p:grpSp>
        <p:nvGrpSpPr>
          <p:cNvPr id="22" name="easyIcon">
            <a:extLst>
              <a:ext uri="{FF2B5EF4-FFF2-40B4-BE49-F238E27FC236}">
                <a16:creationId xmlns:a16="http://schemas.microsoft.com/office/drawing/2014/main" id="{42069EFA-7C5B-47A3-9D92-7F9F1DCE0358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4104121" y="3310167"/>
            <a:ext cx="1005775" cy="1005775"/>
            <a:chOff x="6532393" y="1750514"/>
            <a:chExt cx="714050" cy="714050"/>
          </a:xfrm>
        </p:grpSpPr>
        <p:sp>
          <p:nvSpPr>
            <p:cNvPr id="36" name="Background">
              <a:extLst>
                <a:ext uri="{FF2B5EF4-FFF2-40B4-BE49-F238E27FC236}">
                  <a16:creationId xmlns:a16="http://schemas.microsoft.com/office/drawing/2014/main" id="{21C2F5AE-F5B3-0128-8450-FF8A437F4053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>
            <a:xfrm>
              <a:off x="6532393" y="1750514"/>
              <a:ext cx="714050" cy="714050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6350" cap="flat" cmpd="sng" algn="ctr">
                  <a:solidFill>
                    <a:srgbClr val="000000"/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 rtl="0"/>
              <a:endParaRPr lang="en-us" sz="1600">
                <a:solidFill>
                  <a:srgbClr val="FFFFFF"/>
                </a:solidFill>
                <a:latin typeface="DB Sans" panose="020B0502050202020204" pitchFamily="34" charset="0"/>
              </a:endParaRPr>
            </a:p>
          </p:txBody>
        </p:sp>
        <p:pic>
          <p:nvPicPr>
            <p:cNvPr id="37" name="Vector">
              <a:extLst>
                <a:ext uri="{FF2B5EF4-FFF2-40B4-BE49-F238E27FC236}">
                  <a16:creationId xmlns:a16="http://schemas.microsoft.com/office/drawing/2014/main" id="{AF87A900-E44E-4EDB-404F-7AA97EE2DCB8}"/>
                </a:ext>
              </a:extLst>
            </p:cNvPr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6601418" y="1819539"/>
              <a:ext cx="576001" cy="576001"/>
            </a:xfrm>
            <a:prstGeom prst="rect">
              <a:avLst/>
            </a:prstGeom>
          </p:spPr>
        </p:pic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7B144EC3-02D9-DF41-745F-37E80DE0E3CB}"/>
              </a:ext>
            </a:extLst>
          </p:cNvPr>
          <p:cNvGrpSpPr/>
          <p:nvPr/>
        </p:nvGrpSpPr>
        <p:grpSpPr>
          <a:xfrm>
            <a:off x="1658079" y="4984238"/>
            <a:ext cx="1290428" cy="722110"/>
            <a:chOff x="1292988" y="5297763"/>
            <a:chExt cx="1290428" cy="722110"/>
          </a:xfrm>
        </p:grpSpPr>
        <p:grpSp>
          <p:nvGrpSpPr>
            <p:cNvPr id="30" name="easyIcon">
              <a:extLst>
                <a:ext uri="{FF2B5EF4-FFF2-40B4-BE49-F238E27FC236}">
                  <a16:creationId xmlns:a16="http://schemas.microsoft.com/office/drawing/2014/main" id="{68683F1C-BFA5-0FE0-DAB6-D9A47DAD0D6F}"/>
                </a:ext>
              </a:extLst>
            </p:cNvPr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>
            <a:xfrm>
              <a:off x="1861304" y="5297763"/>
              <a:ext cx="722112" cy="722110"/>
              <a:chOff x="2106903" y="1896968"/>
              <a:chExt cx="714051" cy="714051"/>
            </a:xfrm>
          </p:grpSpPr>
          <p:sp>
            <p:nvSpPr>
              <p:cNvPr id="34" name="Background">
                <a:extLst>
                  <a:ext uri="{FF2B5EF4-FFF2-40B4-BE49-F238E27FC236}">
                    <a16:creationId xmlns:a16="http://schemas.microsoft.com/office/drawing/2014/main" id="{D2A60A93-42AC-985B-74E2-3D1FF5E0DBF3}"/>
                  </a:ext>
                </a:extLst>
              </p:cNvPr>
              <p:cNvSpPr/>
              <p:nvPr>
                <p:custDataLst>
                  <p:tags r:id="rId14"/>
                </p:custDataLst>
              </p:nvPr>
            </p:nvSpPr>
            <p:spPr>
              <a:xfrm>
                <a:off x="2106903" y="1896968"/>
                <a:ext cx="714051" cy="714051"/>
              </a:xfrm>
              <a:prstGeom prst="rect">
                <a:avLst/>
              </a:prstGeom>
              <a:noFill/>
              <a:ln w="6350" cap="flat" cmpd="sng" algn="ctr">
                <a:noFill/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5DAEDB"/>
                    </a:solidFill>
                  </a14:hiddenFill>
                </a:ext>
                <a:ext uri="{91240B29-F687-4F45-9708-019B960494DF}">
                  <a14:hiddenLine xmlns:a14="http://schemas.microsoft.com/office/drawing/2010/main" w="6350" cap="flat" cmpd="sng" algn="ctr">
                    <a:solidFill>
                      <a:srgbClr val="EBEFEF"/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 rtl="0">
                  <a:spcBef>
                    <a:spcPts val="600"/>
                  </a:spcBef>
                </a:pPr>
                <a:endParaRPr lang="en-us" sz="1200">
                  <a:solidFill>
                    <a:srgbClr val="000000"/>
                  </a:solidFill>
                  <a:latin typeface="DB Sans" panose="020B0502050202020204" pitchFamily="34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35" name="Vector">
                <a:extLst>
                  <a:ext uri="{FF2B5EF4-FFF2-40B4-BE49-F238E27FC236}">
                    <a16:creationId xmlns:a16="http://schemas.microsoft.com/office/drawing/2014/main" id="{218CAD0D-967F-8EAB-324D-0BC1D06753DC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29"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p:blipFill>
            <p:spPr>
              <a:xfrm>
                <a:off x="2175928" y="1965993"/>
                <a:ext cx="576001" cy="576001"/>
              </a:xfrm>
              <a:prstGeom prst="rect">
                <a:avLst/>
              </a:prstGeom>
            </p:spPr>
          </p:pic>
        </p:grpSp>
        <p:grpSp>
          <p:nvGrpSpPr>
            <p:cNvPr id="31" name="easyIcon">
              <a:extLst>
                <a:ext uri="{FF2B5EF4-FFF2-40B4-BE49-F238E27FC236}">
                  <a16:creationId xmlns:a16="http://schemas.microsoft.com/office/drawing/2014/main" id="{61ADDA09-04DD-229E-2D29-5CB3B9614241}"/>
                </a:ext>
              </a:extLst>
            </p:cNvPr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>
            <a:xfrm>
              <a:off x="1292988" y="5316580"/>
              <a:ext cx="683480" cy="683480"/>
              <a:chOff x="9307308" y="3066840"/>
              <a:chExt cx="714051" cy="714051"/>
            </a:xfrm>
          </p:grpSpPr>
          <p:sp>
            <p:nvSpPr>
              <p:cNvPr id="32" name="Background">
                <a:extLst>
                  <a:ext uri="{FF2B5EF4-FFF2-40B4-BE49-F238E27FC236}">
                    <a16:creationId xmlns:a16="http://schemas.microsoft.com/office/drawing/2014/main" id="{6D72F81E-09A1-599E-0FA2-E3E4837221A1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9307308" y="3066840"/>
                <a:ext cx="714051" cy="714051"/>
              </a:xfrm>
              <a:prstGeom prst="rect">
                <a:avLst/>
              </a:prstGeom>
              <a:noFill/>
              <a:ln w="6350" cap="flat" cmpd="sng" algn="ctr">
                <a:noFill/>
                <a:prstDash val="soli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00"/>
                    </a:solidFill>
                  </a14:hiddenFill>
                </a:ext>
                <a:ext uri="{91240B29-F687-4F45-9708-019B960494DF}">
                  <a14:hiddenLine xmlns:a14="http://schemas.microsoft.com/office/drawing/2010/main" w="6350" cap="flat" cmpd="sng" algn="ctr">
                    <a:solidFill>
                      <a:srgbClr val="000000"/>
                    </a:solidFill>
                    <a:prstDash val="soli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pPr algn="ctr" rtl="0">
                  <a:spcBef>
                    <a:spcPts val="600"/>
                  </a:spcBef>
                </a:pPr>
                <a:endParaRPr lang="en-us" sz="1200">
                  <a:solidFill>
                    <a:srgbClr val="000000"/>
                  </a:solidFill>
                  <a:latin typeface="DB Sans" panose="020B0502050202020204" pitchFamily="34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33" name="Vector">
                <a:extLst>
                  <a:ext uri="{FF2B5EF4-FFF2-40B4-BE49-F238E27FC236}">
                    <a16:creationId xmlns:a16="http://schemas.microsoft.com/office/drawing/2014/main" id="{1C81143B-E853-20A1-16ED-C36F301D24F8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p:blipFill>
            <p:spPr>
              <a:xfrm>
                <a:off x="9376333" y="3135865"/>
                <a:ext cx="576001" cy="576001"/>
              </a:xfrm>
              <a:prstGeom prst="rect">
                <a:avLst/>
              </a:prstGeom>
            </p:spPr>
          </p:pic>
        </p:grpSp>
      </p:grpSp>
      <p:grpSp>
        <p:nvGrpSpPr>
          <p:cNvPr id="24" name="easyIcon">
            <a:extLst>
              <a:ext uri="{FF2B5EF4-FFF2-40B4-BE49-F238E27FC236}">
                <a16:creationId xmlns:a16="http://schemas.microsoft.com/office/drawing/2014/main" id="{7ABCC269-1B6B-8696-32E3-B588E09DF97F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1788557" y="1378346"/>
            <a:ext cx="1029472" cy="1029472"/>
            <a:chOff x="9307308" y="5406585"/>
            <a:chExt cx="714051" cy="714051"/>
          </a:xfrm>
        </p:grpSpPr>
        <p:sp>
          <p:nvSpPr>
            <p:cNvPr id="28" name="Background">
              <a:extLst>
                <a:ext uri="{FF2B5EF4-FFF2-40B4-BE49-F238E27FC236}">
                  <a16:creationId xmlns:a16="http://schemas.microsoft.com/office/drawing/2014/main" id="{30A1CD3C-13E1-B53B-C96D-54125789DB6B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9307308" y="5406585"/>
              <a:ext cx="714051" cy="714051"/>
            </a:xfrm>
            <a:prstGeom prst="rect">
              <a:avLst/>
            </a:prstGeom>
            <a:noFill/>
            <a:ln w="635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DAEDB"/>
                  </a:solidFill>
                </a14:hiddenFill>
              </a:ext>
              <a:ext uri="{91240B29-F687-4F45-9708-019B960494DF}">
                <a14:hiddenLine xmlns:a14="http://schemas.microsoft.com/office/drawing/2010/main" w="6350" cap="flat" cmpd="sng" algn="ctr">
                  <a:solidFill>
                    <a:srgbClr val="EBEFEF"/>
                  </a:solidFill>
                  <a:prstDash val="solid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 rtl="0">
                <a:spcBef>
                  <a:spcPts val="600"/>
                </a:spcBef>
              </a:pPr>
              <a:endParaRPr lang="en-us" sz="1200">
                <a:solidFill>
                  <a:srgbClr val="000000"/>
                </a:solidFill>
                <a:latin typeface="DB Sans" panose="020B0502050202020204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9" name="Vector">
              <a:extLst>
                <a:ext uri="{FF2B5EF4-FFF2-40B4-BE49-F238E27FC236}">
                  <a16:creationId xmlns:a16="http://schemas.microsoft.com/office/drawing/2014/main" id="{3A861964-BC4C-F4EB-8E19-C30696C226A4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33">
              <a:extLs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9376333" y="5475610"/>
              <a:ext cx="576001" cy="576001"/>
            </a:xfrm>
            <a:prstGeom prst="rect">
              <a:avLst/>
            </a:prstGeom>
          </p:spPr>
        </p:pic>
      </p:grpSp>
      <p:grpSp>
        <p:nvGrpSpPr>
          <p:cNvPr id="25" name="easyIcon">
            <a:extLst>
              <a:ext uri="{FF2B5EF4-FFF2-40B4-BE49-F238E27FC236}">
                <a16:creationId xmlns:a16="http://schemas.microsoft.com/office/drawing/2014/main" id="{3707EEDD-EF74-0D8A-D002-EC6737EAE5C1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4060371" y="4768305"/>
            <a:ext cx="1095075" cy="1095075"/>
            <a:chOff x="2198976" y="2126975"/>
            <a:chExt cx="714051" cy="714051"/>
          </a:xfrm>
        </p:grpSpPr>
        <p:sp>
          <p:nvSpPr>
            <p:cNvPr id="26" name="Background">
              <a:extLst>
                <a:ext uri="{FF2B5EF4-FFF2-40B4-BE49-F238E27FC236}">
                  <a16:creationId xmlns:a16="http://schemas.microsoft.com/office/drawing/2014/main" id="{F6E8ABD1-10E3-E3DA-5C33-1EF3F97D40F2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2198976" y="2126975"/>
              <a:ext cx="714051" cy="714051"/>
            </a:xfrm>
            <a:prstGeom prst="rect">
              <a:avLst/>
            </a:prstGeom>
            <a:noFill/>
            <a:ln w="635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5252"/>
                  </a:solidFill>
                </a14:hiddenFill>
              </a:ext>
              <a:ext uri="{91240B29-F687-4F45-9708-019B960494DF}">
                <a14:hiddenLine xmlns:a14="http://schemas.microsoft.com/office/drawing/2010/main" w="6350" cap="flat" cmpd="sng" algn="ctr">
                  <a:solidFill>
                    <a:srgbClr val="FF5252"/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 rtl="0"/>
              <a:endParaRPr lang="en-us" sz="1600">
                <a:solidFill>
                  <a:srgbClr val="FFFFFF"/>
                </a:solidFill>
                <a:latin typeface="DB Sans" panose="020B0502050202020204" pitchFamily="34" charset="0"/>
              </a:endParaRPr>
            </a:p>
          </p:txBody>
        </p:sp>
        <p:pic>
          <p:nvPicPr>
            <p:cNvPr id="27" name="Vector">
              <a:extLst>
                <a:ext uri="{FF2B5EF4-FFF2-40B4-BE49-F238E27FC236}">
                  <a16:creationId xmlns:a16="http://schemas.microsoft.com/office/drawing/2014/main" id="{FF2FD645-33C6-B5E7-2A3B-CCBB241B6D53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35">
              <a:extLst>
                <a:ext uri="{96DAC541-7B7A-43D3-8B79-37D633B846F1}">
                  <asvg:svgBlip xmlns:asvg="http://schemas.microsoft.com/office/drawing/2016/SVG/main" r:embed="rId36"/>
                </a:ext>
              </a:extLst>
            </a:blip>
            <a:stretch>
              <a:fillRect/>
            </a:stretch>
          </p:blipFill>
          <p:spPr>
            <a:xfrm>
              <a:off x="2267834" y="2195833"/>
              <a:ext cx="576342" cy="5763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9388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D4789-9627-0B05-DB95-8152DA826E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1DB67CA-3273-07C3-76A5-665EC9D4B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Andreas Hamprecht | 29/04/2025 | CDAO Germany | Munich</a:t>
            </a:r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4DC757C-78DC-127E-7E57-2C4B01853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D9F7D-0C28-4C21-AA99-7C67E34F632A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11783FE-6E4E-FD7C-66D1-BC673F7C1DB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AD79ED36-E1B8-11B7-1A13-A771F365CCE0}"/>
              </a:ext>
            </a:extLst>
          </p:cNvPr>
          <p:cNvSpPr txBox="1"/>
          <p:nvPr/>
        </p:nvSpPr>
        <p:spPr>
          <a:xfrm>
            <a:off x="5497408" y="1433445"/>
            <a:ext cx="526509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defRPr kumimoji="0" sz="3600" b="0" i="0" u="none" strike="noStrike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B Head Black"/>
                <a:ea typeface="+mj-ea"/>
                <a:cs typeface="+mj-cs"/>
              </a:defRPr>
            </a:lvl1pPr>
          </a:lstStyle>
          <a:p>
            <a:r>
              <a:rPr lang="en-US" b="1" dirty="0"/>
              <a:t>IDDI </a:t>
            </a:r>
            <a:br>
              <a:rPr lang="en-US" b="1" dirty="0"/>
            </a:br>
            <a:br>
              <a:rPr lang="en-US" sz="1800" b="1" dirty="0"/>
            </a:br>
            <a:r>
              <a:rPr lang="en-US" dirty="0"/>
              <a:t>Central Platform for the event-based Exchange of Data between Systems serving as a Data Pipeline without any underlying Business Logic</a:t>
            </a:r>
          </a:p>
        </p:txBody>
      </p:sp>
      <p:sp>
        <p:nvSpPr>
          <p:cNvPr id="3" name="Abgerundetes Rechteck 38">
            <a:extLst>
              <a:ext uri="{FF2B5EF4-FFF2-40B4-BE49-F238E27FC236}">
                <a16:creationId xmlns:a16="http://schemas.microsoft.com/office/drawing/2014/main" id="{4961C21E-2DC7-0C89-B1FA-ABDFC669D47D}"/>
              </a:ext>
            </a:extLst>
          </p:cNvPr>
          <p:cNvSpPr/>
          <p:nvPr/>
        </p:nvSpPr>
        <p:spPr>
          <a:xfrm>
            <a:off x="1010654" y="1527024"/>
            <a:ext cx="4161104" cy="4277010"/>
          </a:xfrm>
          <a:prstGeom prst="roundRect">
            <a:avLst>
              <a:gd name="adj" fmla="val 1998"/>
            </a:avLst>
          </a:prstGeom>
          <a:solidFill>
            <a:srgbClr val="003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162000" rIns="180000" rtlCol="0" anchor="t"/>
          <a:lstStyle/>
          <a:p>
            <a:pPr marL="180975" indent="-180975">
              <a:spcAft>
                <a:spcPts val="1200"/>
              </a:spcAft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de-DE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Abgerundetes Rechteck 38">
            <a:extLst>
              <a:ext uri="{FF2B5EF4-FFF2-40B4-BE49-F238E27FC236}">
                <a16:creationId xmlns:a16="http://schemas.microsoft.com/office/drawing/2014/main" id="{9B47CE77-2447-FB88-F138-441B304E7C32}"/>
              </a:ext>
            </a:extLst>
          </p:cNvPr>
          <p:cNvSpPr/>
          <p:nvPr/>
        </p:nvSpPr>
        <p:spPr>
          <a:xfrm>
            <a:off x="1337946" y="3581891"/>
            <a:ext cx="3486516" cy="384984"/>
          </a:xfrm>
          <a:prstGeom prst="roundRect">
            <a:avLst>
              <a:gd name="adj" fmla="val 19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>
              <a:spcAft>
                <a:spcPts val="1200"/>
              </a:spcAft>
              <a:buClr>
                <a:schemeClr val="accent2"/>
              </a:buClr>
            </a:pPr>
            <a:r>
              <a:rPr lang="de-DE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IDDI</a:t>
            </a: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(Instant Dynamic Data Integration)</a:t>
            </a:r>
          </a:p>
        </p:txBody>
      </p:sp>
      <p:sp>
        <p:nvSpPr>
          <p:cNvPr id="9" name="Abgerundetes Rechteck 25">
            <a:extLst>
              <a:ext uri="{FF2B5EF4-FFF2-40B4-BE49-F238E27FC236}">
                <a16:creationId xmlns:a16="http://schemas.microsoft.com/office/drawing/2014/main" id="{26E2D8A0-C3C1-EDF4-CFB5-C0BF1BF2F1D5}"/>
              </a:ext>
            </a:extLst>
          </p:cNvPr>
          <p:cNvSpPr/>
          <p:nvPr/>
        </p:nvSpPr>
        <p:spPr>
          <a:xfrm>
            <a:off x="1340128" y="3005160"/>
            <a:ext cx="873681" cy="384984"/>
          </a:xfrm>
          <a:prstGeom prst="roundRect">
            <a:avLst>
              <a:gd name="adj" fmla="val 34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>
              <a:spcAft>
                <a:spcPts val="1200"/>
              </a:spcAft>
              <a:buClr>
                <a:schemeClr val="accent2"/>
              </a:buClr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Connector</a:t>
            </a:r>
          </a:p>
        </p:txBody>
      </p:sp>
      <p:sp>
        <p:nvSpPr>
          <p:cNvPr id="12" name="Abgerundetes Rechteck 25">
            <a:extLst>
              <a:ext uri="{FF2B5EF4-FFF2-40B4-BE49-F238E27FC236}">
                <a16:creationId xmlns:a16="http://schemas.microsoft.com/office/drawing/2014/main" id="{CEF97246-9BED-0383-81E4-6AA4D77E8EFB}"/>
              </a:ext>
            </a:extLst>
          </p:cNvPr>
          <p:cNvSpPr/>
          <p:nvPr/>
        </p:nvSpPr>
        <p:spPr>
          <a:xfrm>
            <a:off x="1340127" y="2223436"/>
            <a:ext cx="873681" cy="637726"/>
          </a:xfrm>
          <a:prstGeom prst="roundRect">
            <a:avLst>
              <a:gd name="adj" fmla="val 34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>
              <a:spcAft>
                <a:spcPts val="1200"/>
              </a:spcAft>
              <a:buClr>
                <a:schemeClr val="accent2"/>
              </a:buClr>
            </a:pPr>
            <a:r>
              <a:rPr lang="de-DE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Application</a:t>
            </a: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b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</a:t>
            </a:r>
          </a:p>
        </p:txBody>
      </p:sp>
      <p:sp>
        <p:nvSpPr>
          <p:cNvPr id="42" name="Abgerundetes Rechteck 25">
            <a:extLst>
              <a:ext uri="{FF2B5EF4-FFF2-40B4-BE49-F238E27FC236}">
                <a16:creationId xmlns:a16="http://schemas.microsoft.com/office/drawing/2014/main" id="{C0976400-03F3-85E1-199C-1460A58B908A}"/>
              </a:ext>
            </a:extLst>
          </p:cNvPr>
          <p:cNvSpPr/>
          <p:nvPr/>
        </p:nvSpPr>
        <p:spPr>
          <a:xfrm>
            <a:off x="1337946" y="4175218"/>
            <a:ext cx="873681" cy="384984"/>
          </a:xfrm>
          <a:prstGeom prst="roundRect">
            <a:avLst>
              <a:gd name="adj" fmla="val 34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>
              <a:spcAft>
                <a:spcPts val="1200"/>
              </a:spcAft>
              <a:buClr>
                <a:schemeClr val="accent2"/>
              </a:buClr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Connector</a:t>
            </a:r>
          </a:p>
        </p:txBody>
      </p:sp>
      <p:sp>
        <p:nvSpPr>
          <p:cNvPr id="43" name="Abgerundetes Rechteck 25">
            <a:extLst>
              <a:ext uri="{FF2B5EF4-FFF2-40B4-BE49-F238E27FC236}">
                <a16:creationId xmlns:a16="http://schemas.microsoft.com/office/drawing/2014/main" id="{9546E66D-9CB6-5BE4-BE5F-DC8E28A29007}"/>
              </a:ext>
            </a:extLst>
          </p:cNvPr>
          <p:cNvSpPr/>
          <p:nvPr/>
        </p:nvSpPr>
        <p:spPr>
          <a:xfrm>
            <a:off x="2645456" y="3005160"/>
            <a:ext cx="873681" cy="384984"/>
          </a:xfrm>
          <a:prstGeom prst="roundRect">
            <a:avLst>
              <a:gd name="adj" fmla="val 34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>
              <a:spcAft>
                <a:spcPts val="1200"/>
              </a:spcAft>
              <a:buClr>
                <a:schemeClr val="accent2"/>
              </a:buClr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Connector</a:t>
            </a:r>
          </a:p>
        </p:txBody>
      </p:sp>
      <p:sp>
        <p:nvSpPr>
          <p:cNvPr id="44" name="Abgerundetes Rechteck 25">
            <a:extLst>
              <a:ext uri="{FF2B5EF4-FFF2-40B4-BE49-F238E27FC236}">
                <a16:creationId xmlns:a16="http://schemas.microsoft.com/office/drawing/2014/main" id="{8349D9B6-7632-40C6-A843-4D83B8491AD1}"/>
              </a:ext>
            </a:extLst>
          </p:cNvPr>
          <p:cNvSpPr/>
          <p:nvPr/>
        </p:nvSpPr>
        <p:spPr>
          <a:xfrm>
            <a:off x="2645455" y="2223436"/>
            <a:ext cx="873681" cy="637726"/>
          </a:xfrm>
          <a:prstGeom prst="roundRect">
            <a:avLst>
              <a:gd name="adj" fmla="val 34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>
              <a:spcAft>
                <a:spcPts val="1200"/>
              </a:spcAft>
              <a:buClr>
                <a:schemeClr val="accent2"/>
              </a:buClr>
            </a:pPr>
            <a:r>
              <a:rPr lang="de-DE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Application</a:t>
            </a: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b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</a:t>
            </a:r>
          </a:p>
        </p:txBody>
      </p:sp>
      <p:sp>
        <p:nvSpPr>
          <p:cNvPr id="46" name="Abgerundetes Rechteck 25">
            <a:extLst>
              <a:ext uri="{FF2B5EF4-FFF2-40B4-BE49-F238E27FC236}">
                <a16:creationId xmlns:a16="http://schemas.microsoft.com/office/drawing/2014/main" id="{83C52A34-06E2-11F4-745A-DA482E3AEBB2}"/>
              </a:ext>
            </a:extLst>
          </p:cNvPr>
          <p:cNvSpPr/>
          <p:nvPr/>
        </p:nvSpPr>
        <p:spPr>
          <a:xfrm>
            <a:off x="3950784" y="3005160"/>
            <a:ext cx="873681" cy="384984"/>
          </a:xfrm>
          <a:prstGeom prst="roundRect">
            <a:avLst>
              <a:gd name="adj" fmla="val 34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>
              <a:spcAft>
                <a:spcPts val="1200"/>
              </a:spcAft>
              <a:buClr>
                <a:schemeClr val="accent2"/>
              </a:buClr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Connector</a:t>
            </a:r>
          </a:p>
        </p:txBody>
      </p:sp>
      <p:sp>
        <p:nvSpPr>
          <p:cNvPr id="47" name="Abgerundetes Rechteck 25">
            <a:extLst>
              <a:ext uri="{FF2B5EF4-FFF2-40B4-BE49-F238E27FC236}">
                <a16:creationId xmlns:a16="http://schemas.microsoft.com/office/drawing/2014/main" id="{668D01E5-5EDF-FA0C-0207-5B83D483637D}"/>
              </a:ext>
            </a:extLst>
          </p:cNvPr>
          <p:cNvSpPr/>
          <p:nvPr/>
        </p:nvSpPr>
        <p:spPr>
          <a:xfrm>
            <a:off x="3950783" y="2476178"/>
            <a:ext cx="873681" cy="384984"/>
          </a:xfrm>
          <a:prstGeom prst="roundRect">
            <a:avLst>
              <a:gd name="adj" fmla="val 34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>
              <a:spcAft>
                <a:spcPts val="1200"/>
              </a:spcAft>
              <a:buClr>
                <a:schemeClr val="accent2"/>
              </a:buClr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Gateway</a:t>
            </a:r>
          </a:p>
        </p:txBody>
      </p:sp>
      <p:sp>
        <p:nvSpPr>
          <p:cNvPr id="48" name="Abgerundetes Rechteck 25">
            <a:extLst>
              <a:ext uri="{FF2B5EF4-FFF2-40B4-BE49-F238E27FC236}">
                <a16:creationId xmlns:a16="http://schemas.microsoft.com/office/drawing/2014/main" id="{BB7A50EF-9598-9E28-58F2-8DCE5D55B50A}"/>
              </a:ext>
            </a:extLst>
          </p:cNvPr>
          <p:cNvSpPr/>
          <p:nvPr/>
        </p:nvSpPr>
        <p:spPr>
          <a:xfrm>
            <a:off x="3950781" y="1947163"/>
            <a:ext cx="873681" cy="384984"/>
          </a:xfrm>
          <a:prstGeom prst="roundRect">
            <a:avLst>
              <a:gd name="adj" fmla="val 34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>
              <a:spcAft>
                <a:spcPts val="1200"/>
              </a:spcAft>
              <a:buClr>
                <a:schemeClr val="accent2"/>
              </a:buClr>
            </a:pPr>
            <a:r>
              <a:rPr lang="de-DE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Trainsets</a:t>
            </a:r>
            <a:endParaRPr lang="de-DE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9" name="Abgerundetes Rechteck 25">
            <a:extLst>
              <a:ext uri="{FF2B5EF4-FFF2-40B4-BE49-F238E27FC236}">
                <a16:creationId xmlns:a16="http://schemas.microsoft.com/office/drawing/2014/main" id="{B7191F08-AF7F-792B-B5D4-BA3FD7D86E3B}"/>
              </a:ext>
            </a:extLst>
          </p:cNvPr>
          <p:cNvSpPr/>
          <p:nvPr/>
        </p:nvSpPr>
        <p:spPr>
          <a:xfrm>
            <a:off x="3950780" y="4158622"/>
            <a:ext cx="873681" cy="1166708"/>
          </a:xfrm>
          <a:prstGeom prst="roundRect">
            <a:avLst>
              <a:gd name="adj" fmla="val 34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>
              <a:spcAft>
                <a:spcPts val="1200"/>
              </a:spcAft>
              <a:buClr>
                <a:schemeClr val="accent2"/>
              </a:buClr>
            </a:pPr>
            <a:r>
              <a:rPr lang="de-DE" sz="1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IDDE</a:t>
            </a: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b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(Instant Dynamic Data Engineering)</a:t>
            </a:r>
          </a:p>
        </p:txBody>
      </p:sp>
      <p:sp>
        <p:nvSpPr>
          <p:cNvPr id="50" name="Abgerundetes Rechteck 25">
            <a:extLst>
              <a:ext uri="{FF2B5EF4-FFF2-40B4-BE49-F238E27FC236}">
                <a16:creationId xmlns:a16="http://schemas.microsoft.com/office/drawing/2014/main" id="{5B33F5B0-3DC1-7FD6-9F42-38057A79F8FF}"/>
              </a:ext>
            </a:extLst>
          </p:cNvPr>
          <p:cNvSpPr/>
          <p:nvPr/>
        </p:nvSpPr>
        <p:spPr>
          <a:xfrm>
            <a:off x="2644363" y="4158622"/>
            <a:ext cx="873681" cy="1166708"/>
          </a:xfrm>
          <a:prstGeom prst="roundRect">
            <a:avLst>
              <a:gd name="adj" fmla="val 34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>
              <a:spcAft>
                <a:spcPts val="1200"/>
              </a:spcAft>
              <a:buClr>
                <a:schemeClr val="accent2"/>
              </a:buClr>
            </a:pPr>
            <a:r>
              <a:rPr lang="de-DE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One</a:t>
            </a: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Source (BI </a:t>
            </a:r>
            <a:r>
              <a:rPr lang="de-DE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Platform</a:t>
            </a: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</p:txBody>
      </p:sp>
      <p:sp>
        <p:nvSpPr>
          <p:cNvPr id="51" name="Abgerundetes Rechteck 25">
            <a:extLst>
              <a:ext uri="{FF2B5EF4-FFF2-40B4-BE49-F238E27FC236}">
                <a16:creationId xmlns:a16="http://schemas.microsoft.com/office/drawing/2014/main" id="{C54F0C99-2386-CD62-8375-3EE7B1AED568}"/>
              </a:ext>
            </a:extLst>
          </p:cNvPr>
          <p:cNvSpPr/>
          <p:nvPr/>
        </p:nvSpPr>
        <p:spPr>
          <a:xfrm>
            <a:off x="1337946" y="4693250"/>
            <a:ext cx="873681" cy="637726"/>
          </a:xfrm>
          <a:prstGeom prst="roundRect">
            <a:avLst>
              <a:gd name="adj" fmla="val 343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>
              <a:spcAft>
                <a:spcPts val="1200"/>
              </a:spcAft>
              <a:buClr>
                <a:schemeClr val="accent2"/>
              </a:buClr>
            </a:pP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Other Event </a:t>
            </a:r>
            <a:r>
              <a:rPr lang="de-DE" sz="12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Platforms</a:t>
            </a:r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46201DA4-640A-4AAA-B282-9C6F5BBE2FA9}"/>
              </a:ext>
            </a:extLst>
          </p:cNvPr>
          <p:cNvSpPr txBox="1"/>
          <p:nvPr/>
        </p:nvSpPr>
        <p:spPr>
          <a:xfrm>
            <a:off x="2257948" y="2449188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Clr>
                <a:schemeClr val="accent2"/>
              </a:buClr>
            </a:pPr>
            <a:r>
              <a:rPr lang="de-DE" dirty="0">
                <a:solidFill>
                  <a:schemeClr val="bg1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284280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MASTER" val="DB 16_9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204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CONSECONDCOLOR" val="16777215"/>
  <p:tag name="EASYCOUNT" val=";88.;302.;303.;304.;630.;631.;632.;622.;623.;624.;501.;502.;503.;207.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CONSECONDCOLOR" val="16777215"/>
  <p:tag name="EASYCOUNT" val=";467.;468.;469.;194.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194.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207.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134.;135."/>
  <p:tag name="EASYCHECK" val=";OOWS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HECK" val=";OWL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244.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META" val="&lt;shapeElement&gt;&lt;name1&gt;UI&lt;/name1&gt;&lt;name2&gt;UI&lt;/name2&gt;&lt;category1&gt;&lt;/category1&gt;&lt;category2&gt;&lt;/category2&gt;&lt;tags1&gt;&lt;/tags1&gt;&lt;tags2&gt;&lt;/tags2&gt;&lt;fileName&gt;UI&lt;/fileName&gt;&lt;/shapeElement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155.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META" val="&lt;shapeElement&gt;&lt;name1&gt;Input&lt;/name1&gt;&lt;name2&gt;Input&lt;/name2&gt;&lt;category1&gt;&lt;/category1&gt;&lt;category2&gt;&lt;/category2&gt;&lt;tags1&gt;&lt;/tags1&gt;&lt;tags2&gt;&lt;/tags2&gt;&lt;fileName&gt;Input&lt;/fileName&gt;&lt;/shapeElement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M7wEZw67v0aWWwSU7JZNV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bOPwnyE.H_dHhLUwjV1k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QA2j_9BJVCjZJAocr5Rr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VXp3ZNBA2TUfaJPGOlqC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zC64q4QJ0.J09KwH.o83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hKw0uyIzuTrb_6l4KO92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CONSECONDCOLOR" val="16777215"/>
  <p:tag name="EASYCOUNT" val=";155.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hKw0uyIzuTrb_6l4KO92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bOPwnyE.H_dHhLUwjV1k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bOPwnyE.H_dHhLUwjV1k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EEPLEFT" val="31061,87"/>
  <p:tag name="KEEPTOP" val="30969,37"/>
  <p:tag name="KEEPWIDTH" val="10206,08"/>
  <p:tag name="KEEPHEIGHT" val="2835,024"/>
  <p:tag name="ZORDER" val="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EEPLEFT" val="31061,87"/>
  <p:tag name="KEEPTOP" val="30969,37"/>
  <p:tag name="KEEPWIDTH" val="10206,08"/>
  <p:tag name="KEEPHEIGHT" val="2835,024"/>
  <p:tag name="ZORDER" val="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EEPLEFT" val="31061,87"/>
  <p:tag name="KEEPTOP" val="30969,37"/>
  <p:tag name="KEEPWIDTH" val="10206,08"/>
  <p:tag name="KEEPHEIGHT" val="2835,024"/>
  <p:tag name="ZORDER" val="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EEPLEFT" val="31061,87"/>
  <p:tag name="KEEPTOP" val="30969,37"/>
  <p:tag name="KEEPWIDTH" val="10206,08"/>
  <p:tag name="KEEPHEIGHT" val="2835,024"/>
  <p:tag name="ZORDER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EEPLEFT" val="31061,87"/>
  <p:tag name="KEEPTOP" val="30969,37"/>
  <p:tag name="KEEPWIDTH" val="10206,08"/>
  <p:tag name="KEEPHEIGHT" val="2835,024"/>
  <p:tag name="ZORDER" val="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EEPLEFT" val="31061,87"/>
  <p:tag name="KEEPTOP" val="30969,37"/>
  <p:tag name="KEEPWIDTH" val="10206,08"/>
  <p:tag name="KEEPHEIGHT" val="2835,024"/>
  <p:tag name="ZORDER" val="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EEPLEFT" val="31061,87"/>
  <p:tag name="KEEPTOP" val="30969,37"/>
  <p:tag name="KEEPWIDTH" val="10206,08"/>
  <p:tag name="KEEPHEIGHT" val="2835,024"/>
  <p:tag name="Z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CONSECONDCOLOR" val="16777215"/>
  <p:tag name="EASYCOUNT" val=";244.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EEPLEFT" val="31061,87"/>
  <p:tag name="KEEPTOP" val="30969,37"/>
  <p:tag name="KEEPWIDTH" val="10206,08"/>
  <p:tag name="KEEPHEIGHT" val="2835,024"/>
  <p:tag name="Z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CONSECONDCOLOR" val="16777215"/>
  <p:tag name="EASYCOUNT" val=";351.;352.;353.;134.;135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CONSECONDCOLOR" val="16777215"/>
  <p:tag name="EASYCOUNT" val=";5.;84.;85.;86.;542.;543.;544.;536.;537.;538.;495.;496.;497.;204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CONSECONDCOLOR" val="16777215"/>
  <p:tag name="EASYCOUNT" val=";258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COUNT" val=";258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ASYMETA" val="&lt;shapeElement&gt;&lt;name1&gt;Database&lt;/name1&gt;&lt;name2&gt;Database&lt;/name2&gt;&lt;category1&gt;&lt;/category1&gt;&lt;category2&gt;&lt;/category2&gt;&lt;tags1&gt;&lt;/tags1&gt;&lt;tags2&gt;&lt;/tags2&gt;&lt;fileName&gt;Database&lt;/fileName&gt;&lt;/shapeElement&gt;"/>
</p:tagLst>
</file>

<file path=ppt/theme/theme1.xml><?xml version="1.0" encoding="utf-8"?>
<a:theme xmlns:a="http://schemas.openxmlformats.org/drawingml/2006/main" name="DB">
  <a:themeElements>
    <a:clrScheme name="Benutzerdefiniert 190">
      <a:dk1>
        <a:sysClr val="windowText" lastClr="000000"/>
      </a:dk1>
      <a:lt1>
        <a:sysClr val="window" lastClr="FFFFFF"/>
      </a:lt1>
      <a:dk2>
        <a:srgbClr val="000000"/>
      </a:dk2>
      <a:lt2>
        <a:srgbClr val="8D919B"/>
      </a:lt2>
      <a:accent1>
        <a:srgbClr val="D3D8DC"/>
      </a:accent1>
      <a:accent2>
        <a:srgbClr val="EC0016"/>
      </a:accent2>
      <a:accent3>
        <a:srgbClr val="EFF2F2"/>
      </a:accent3>
      <a:accent4>
        <a:srgbClr val="D3D8DC"/>
      </a:accent4>
      <a:accent5>
        <a:srgbClr val="555B63"/>
      </a:accent5>
      <a:accent6>
        <a:srgbClr val="EFF2F2"/>
      </a:accent6>
      <a:hlink>
        <a:srgbClr val="555B63"/>
      </a:hlink>
      <a:folHlink>
        <a:srgbClr val="D3D8DC"/>
      </a:folHlink>
    </a:clrScheme>
    <a:fontScheme name="Benutzerdefiniert 104">
      <a:majorFont>
        <a:latin typeface="DB Head Black"/>
        <a:ea typeface=""/>
        <a:cs typeface=""/>
      </a:majorFont>
      <a:minorFont>
        <a:latin typeface="D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646973"/>
        </a:solidFill>
        <a:ln>
          <a:noFill/>
        </a:ln>
      </a:spPr>
      <a:bodyPr tIns="0" bIns="0" rtlCol="0" anchor="ctr"/>
      <a:lstStyle>
        <a:defPPr algn="ctr" rtl="0">
          <a:buClr>
            <a:schemeClr val="accent2"/>
          </a:buClr>
          <a:defRPr sz="1000" b="1" i="0" u="none" baseline="0" dirty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marL="180975" indent="-180975" algn="l">
          <a:buClr>
            <a:schemeClr val="accent2"/>
          </a:buClr>
          <a:buFont typeface="DB Sans" panose="020B0502050202020204" pitchFamily="34" charset="0"/>
          <a:buChar char="‒"/>
          <a:defRPr sz="1600" dirty="0" err="1" smtClean="0"/>
        </a:defPPr>
      </a:lstStyle>
    </a:txDef>
  </a:objectDefaults>
  <a:extraClrSchemeLst/>
  <a:custClrLst>
    <a:custClr name="Yellow 700">
      <a:srgbClr val="FF9B00"/>
    </a:custClr>
    <a:custClr name="Orange 700">
      <a:srgbClr val="C05E00"/>
    </a:custClr>
    <a:custClr name="Red 700">
      <a:srgbClr val="9B000E"/>
    </a:custClr>
    <a:custClr name="Burgundry 700">
      <a:srgbClr val="641E32"/>
    </a:custClr>
    <a:custClr name="Pink 700">
      <a:srgbClr val="B80065"/>
    </a:custClr>
    <a:custClr name="Violett 700">
      <a:srgbClr val="581D70"/>
    </a:custClr>
    <a:custClr name="Blue 700">
      <a:srgbClr val="0A1E6E"/>
    </a:custClr>
    <a:custClr name="Cyan 700">
      <a:srgbClr val="0087B9"/>
    </a:custClr>
    <a:custClr name="Turquiose 700">
      <a:srgbClr val="006E6B"/>
    </a:custClr>
    <a:custClr name="Green 700">
      <a:srgbClr val="165C27"/>
    </a:custClr>
    <a:custClr name="Yellow 500">
      <a:srgbClr val="FFD800"/>
    </a:custClr>
    <a:custClr name="Orange 500">
      <a:srgbClr val="F39200"/>
    </a:custClr>
    <a:custClr name="Red 500">
      <a:srgbClr val="EC0016"/>
    </a:custClr>
    <a:custClr name="Burgundry 500">
      <a:srgbClr val="A9455D"/>
    </a:custClr>
    <a:custClr name="Pink 500">
      <a:srgbClr val="E93E8F"/>
    </a:custClr>
    <a:custClr name="Violett 500">
      <a:srgbClr val="814997"/>
    </a:custClr>
    <a:custClr name="Blue 500">
      <a:srgbClr val="1455C0"/>
    </a:custClr>
    <a:custClr name="Cyan 500">
      <a:srgbClr val="309FD1"/>
    </a:custClr>
    <a:custClr name="Turquiose 500">
      <a:srgbClr val="00A099"/>
    </a:custClr>
    <a:custClr name="Green 500">
      <a:srgbClr val="408335"/>
    </a:custClr>
    <a:custClr name="Yellow 300">
      <a:srgbClr val="FFF876"/>
    </a:custClr>
    <a:custClr name="Orange 300">
      <a:srgbClr val="FACA7F"/>
    </a:custClr>
    <a:custClr name="Red 300">
      <a:srgbClr val="FA9090"/>
    </a:custClr>
    <a:custClr name="Burgundry 300">
      <a:srgbClr val="DA9AA8"/>
    </a:custClr>
    <a:custClr name="Pink 300">
      <a:srgbClr val="F4AECE"/>
    </a:custClr>
    <a:custClr name="Violett 300">
      <a:srgbClr val="C2A1C7"/>
    </a:custClr>
    <a:custClr name="Blue 300">
      <a:srgbClr val="73AEF4"/>
    </a:custClr>
    <a:custClr name="Cyan 300">
      <a:srgbClr val="84CFEF"/>
    </a:custClr>
    <a:custClr name="Turquiose 300">
      <a:srgbClr val="83CACA"/>
    </a:custClr>
    <a:custClr name="Green 300">
      <a:srgbClr val="8CBC80"/>
    </a:custClr>
    <a:custClr name="Yellow 100">
      <a:srgbClr val="FFFFDC"/>
    </a:custClr>
    <a:custClr name="Orange 100">
      <a:srgbClr val="FFF4D8"/>
    </a:custClr>
    <a:custClr name="Red 100">
      <a:srgbClr val="FEE6E6"/>
    </a:custClr>
    <a:custClr name="Burgundry 100">
      <a:srgbClr val="F4E8ED"/>
    </a:custClr>
    <a:custClr name="Pink 100">
      <a:srgbClr val="FDEEF8"/>
    </a:custClr>
    <a:custClr name="Violett 100">
      <a:srgbClr val="F4EEFA"/>
    </a:custClr>
    <a:custClr name="Blue 100">
      <a:srgbClr val="E0EFFB"/>
    </a:custClr>
    <a:custClr name="Cyan 100">
      <a:srgbClr val="E5FAFF"/>
    </a:custClr>
    <a:custClr name="Turquiose 100">
      <a:srgbClr val="E3F5F4"/>
    </a:custClr>
    <a:custClr name="Green 100">
      <a:srgbClr val="E2F3E5"/>
    </a:custClr>
    <a:custClr name="Light Green 700">
      <a:srgbClr val="44741A"/>
    </a:custClr>
    <a:custClr name="Light Green 500">
      <a:srgbClr val="78BE14"/>
    </a:custClr>
    <a:custClr name="Light Green 300">
      <a:srgbClr val="9FD45F"/>
    </a:custClr>
    <a:custClr name="Light Green 100">
      <a:srgbClr val="EBF7DD"/>
    </a:custClr>
    <a:custClr name="Warm Grey 700">
      <a:srgbClr val="4F4B41"/>
    </a:custClr>
    <a:custClr name="Warm Grey 500">
      <a:srgbClr val="858379"/>
    </a:custClr>
    <a:custClr name="Warm Grey 300">
      <a:srgbClr val="BCBBB2"/>
    </a:custClr>
    <a:custClr name="Warm Grey 100">
      <a:srgbClr val="F5F4F1"/>
    </a:custClr>
    <a:custClr name="Black">
      <a:srgbClr val="000000"/>
    </a:custClr>
    <a:custClr name="White">
      <a:srgbClr val="FFFFFF"/>
    </a:custClr>
  </a:custClrLst>
  <a:extLst>
    <a:ext uri="{05A4C25C-085E-4340-85A3-A5531E510DB2}">
      <thm15:themeFamily xmlns:thm15="http://schemas.microsoft.com/office/thememl/2012/main" name="Präsentation3" id="{BBAD6257-7FD7-4085-874C-75E67771938F}" vid="{EDEAB5E4-C1EE-4367-B089-D5827964DAA7}"/>
    </a:ext>
  </a:extLst>
</a:theme>
</file>

<file path=ppt/theme/theme2.xml><?xml version="1.0" encoding="utf-8"?>
<a:theme xmlns:a="http://schemas.openxmlformats.org/drawingml/2006/main" name="Office">
  <a:themeElements>
    <a:clrScheme name="Benutzerdefiniert 190">
      <a:dk1>
        <a:sysClr val="windowText" lastClr="000000"/>
      </a:dk1>
      <a:lt1>
        <a:sysClr val="window" lastClr="FFFFFF"/>
      </a:lt1>
      <a:dk2>
        <a:srgbClr val="000000"/>
      </a:dk2>
      <a:lt2>
        <a:srgbClr val="8D919B"/>
      </a:lt2>
      <a:accent1>
        <a:srgbClr val="D3D8DC"/>
      </a:accent1>
      <a:accent2>
        <a:srgbClr val="EC0016"/>
      </a:accent2>
      <a:accent3>
        <a:srgbClr val="EFF2F2"/>
      </a:accent3>
      <a:accent4>
        <a:srgbClr val="D3D8DC"/>
      </a:accent4>
      <a:accent5>
        <a:srgbClr val="555B63"/>
      </a:accent5>
      <a:accent6>
        <a:srgbClr val="EFF2F2"/>
      </a:accent6>
      <a:hlink>
        <a:srgbClr val="555B63"/>
      </a:hlink>
      <a:folHlink>
        <a:srgbClr val="D3D8DC"/>
      </a:folHlink>
    </a:clrScheme>
    <a:fontScheme name="Benutzerdefiniert 104">
      <a:majorFont>
        <a:latin typeface="DB Head Black"/>
        <a:ea typeface=""/>
        <a:cs typeface=""/>
      </a:majorFont>
      <a:minorFont>
        <a:latin typeface="D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90">
      <a:dk1>
        <a:sysClr val="windowText" lastClr="000000"/>
      </a:dk1>
      <a:lt1>
        <a:sysClr val="window" lastClr="FFFFFF"/>
      </a:lt1>
      <a:dk2>
        <a:srgbClr val="000000"/>
      </a:dk2>
      <a:lt2>
        <a:srgbClr val="8D919B"/>
      </a:lt2>
      <a:accent1>
        <a:srgbClr val="D3D8DC"/>
      </a:accent1>
      <a:accent2>
        <a:srgbClr val="EC0016"/>
      </a:accent2>
      <a:accent3>
        <a:srgbClr val="EFF2F2"/>
      </a:accent3>
      <a:accent4>
        <a:srgbClr val="D3D8DC"/>
      </a:accent4>
      <a:accent5>
        <a:srgbClr val="555B63"/>
      </a:accent5>
      <a:accent6>
        <a:srgbClr val="EFF2F2"/>
      </a:accent6>
      <a:hlink>
        <a:srgbClr val="555B63"/>
      </a:hlink>
      <a:folHlink>
        <a:srgbClr val="D3D8DC"/>
      </a:folHlink>
    </a:clrScheme>
    <a:fontScheme name="Benutzerdefiniert 104">
      <a:majorFont>
        <a:latin typeface="DB Head Black"/>
        <a:ea typeface=""/>
        <a:cs typeface=""/>
      </a:majorFont>
      <a:minorFont>
        <a:latin typeface="DB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fad68c4-cd5b-457d-9bc7-a659450155b2">
      <Terms xmlns="http://schemas.microsoft.com/office/infopath/2007/PartnerControls"/>
    </lcf76f155ced4ddcb4097134ff3c332f>
    <SharedWithUsers xmlns="1b109615-451a-4df2-9a37-77a4691cf4c6">
      <UserInfo>
        <DisplayName>Janine Pohl</DisplayName>
        <AccountId>15</AccountId>
        <AccountType/>
      </UserInfo>
      <UserInfo>
        <DisplayName>Ines Hammer</DisplayName>
        <AccountId>16</AccountId>
        <AccountType/>
      </UserInfo>
      <UserInfo>
        <DisplayName>Wolfgang Wo Wagner</DisplayName>
        <AccountId>14</AccountId>
        <AccountType/>
      </UserInfo>
      <UserInfo>
        <DisplayName>Christine Schecke</DisplayName>
        <AccountId>22</AccountId>
        <AccountType/>
      </UserInfo>
      <UserInfo>
        <DisplayName>Elena Meyerhöffer</DisplayName>
        <AccountId>23</AccountId>
        <AccountType/>
      </UserInfo>
      <UserInfo>
        <DisplayName>SharingLinks.43e8bfbe-c5de-4ba0-b855-af8c9166edf4.OrganizationView.cdb2fe48-c809-4af3-a8e2-0845804a8d79</DisplayName>
        <AccountId>24</AccountId>
        <AccountType/>
      </UserInfo>
      <UserInfo>
        <DisplayName>Denis Liebetanz</DisplayName>
        <AccountId>2312</AccountId>
        <AccountType/>
      </UserInfo>
      <UserInfo>
        <DisplayName>Merle Kraeft</DisplayName>
        <AccountId>2311</AccountId>
        <AccountType/>
      </UserInfo>
      <UserInfo>
        <DisplayName>Martin Pütz</DisplayName>
        <AccountId>2458</AccountId>
        <AccountType/>
      </UserInfo>
      <UserInfo>
        <DisplayName>Eric Lerchl</DisplayName>
        <AccountId>2462</AccountId>
        <AccountType/>
      </UserInfo>
      <UserInfo>
        <DisplayName>Caroline Berthomieu</DisplayName>
        <AccountId>2463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BB667BB4E31D49B4572BE15A421D77" ma:contentTypeVersion="13" ma:contentTypeDescription="Create a new document." ma:contentTypeScope="" ma:versionID="e50b9da272b15f067f44cc753efc6828">
  <xsd:schema xmlns:xsd="http://www.w3.org/2001/XMLSchema" xmlns:xs="http://www.w3.org/2001/XMLSchema" xmlns:p="http://schemas.microsoft.com/office/2006/metadata/properties" xmlns:ns2="ffad68c4-cd5b-457d-9bc7-a659450155b2" xmlns:ns3="1b109615-451a-4df2-9a37-77a4691cf4c6" targetNamespace="http://schemas.microsoft.com/office/2006/metadata/properties" ma:root="true" ma:fieldsID="aa632dd3d504226bd91d74391b5d918d" ns2:_="" ns3:_="">
    <xsd:import namespace="ffad68c4-cd5b-457d-9bc7-a659450155b2"/>
    <xsd:import namespace="1b109615-451a-4df2-9a37-77a4691cf4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ad68c4-cd5b-457d-9bc7-a659450155b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f80f6d38-43b1-4def-ac06-3ce7426a3a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109615-451a-4df2-9a37-77a4691cf4c6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D70350-A7EE-422B-842A-72A232BD07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B6E1C62-DE17-4383-A4C4-3E68B83BB7DB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1b109615-451a-4df2-9a37-77a4691cf4c6"/>
    <ds:schemaRef ds:uri="http://schemas.microsoft.com/office/infopath/2007/PartnerControls"/>
    <ds:schemaRef ds:uri="http://purl.org/dc/elements/1.1/"/>
    <ds:schemaRef ds:uri="ffad68c4-cd5b-457d-9bc7-a659450155b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A0A83A1-A842-4B43-A6C3-6262B747E5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ad68c4-cd5b-457d-9bc7-a659450155b2"/>
    <ds:schemaRef ds:uri="1b109615-451a-4df2-9a37-77a4691cf4c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DB_Design_2020</Template>
  <TotalTime>0</TotalTime>
  <Words>901</Words>
  <Application>Microsoft Office PowerPoint</Application>
  <PresentationFormat>Breitbild</PresentationFormat>
  <Paragraphs>188</Paragraphs>
  <Slides>22</Slides>
  <Notes>5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30" baseType="lpstr">
      <vt:lpstr>Arial</vt:lpstr>
      <vt:lpstr>DB Head Black</vt:lpstr>
      <vt:lpstr>DB Head Light</vt:lpstr>
      <vt:lpstr>DB Sans</vt:lpstr>
      <vt:lpstr>Segoe UI Web (West European)</vt:lpstr>
      <vt:lpstr>Wingdings</vt:lpstr>
      <vt:lpstr>DB</vt:lpstr>
      <vt:lpstr>think-cell Folie</vt:lpstr>
      <vt:lpstr>AI, Gen-AI, Agentic-AI:  From Innovation to Industry Revolution</vt:lpstr>
      <vt:lpstr>PowerPoint-Präsentation</vt:lpstr>
      <vt:lpstr>PowerPoint-Präsentation</vt:lpstr>
      <vt:lpstr>AI: Where Do We Stand in The Hype Cycle? </vt:lpstr>
      <vt:lpstr>Driven by Generative AI, Private AI Investments Surged in 2024 After a Three-Year Plateau</vt:lpstr>
      <vt:lpstr>PowerPoint-Präsentation</vt:lpstr>
      <vt:lpstr>PowerPoint-Präsentation</vt:lpstr>
      <vt:lpstr>PowerPoint-Präsentation</vt:lpstr>
      <vt:lpstr>PowerPoint-Präsentation</vt:lpstr>
      <vt:lpstr>Challenge #1 Surviving Financially</vt:lpstr>
      <vt:lpstr>Challenge #2 Joining Forces</vt:lpstr>
      <vt:lpstr>Challenge #3 Act Systematically While Still Get Started</vt:lpstr>
      <vt:lpstr>Corporate AI Factory</vt:lpstr>
      <vt:lpstr>DB Regio‘s Most Beneficial AI Use Cases</vt:lpstr>
      <vt:lpstr>PowerPoint-Präsentation</vt:lpstr>
      <vt:lpstr>PowerPoint-Präsentation</vt:lpstr>
      <vt:lpstr>PowerPoint-Präsentation</vt:lpstr>
      <vt:lpstr>Gen AI</vt:lpstr>
      <vt:lpstr>DB Regio Example: Gen-AI Supported IT Requirements Management Process</vt:lpstr>
      <vt:lpstr>Resümée / Learnings</vt:lpstr>
      <vt:lpstr>Thank You!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Unser neues Design ist vielseitig, offen und klar. Lass dich hier von unseren Beispielfolien inspirieren.</dc:title>
  <dc:creator>Christoffer Neesen</dc:creator>
  <cp:lastModifiedBy>Andreas Hamprecht</cp:lastModifiedBy>
  <cp:revision>181</cp:revision>
  <cp:lastPrinted>2024-02-29T10:56:16Z</cp:lastPrinted>
  <dcterms:created xsi:type="dcterms:W3CDTF">2023-01-06T16:54:42Z</dcterms:created>
  <dcterms:modified xsi:type="dcterms:W3CDTF">2025-04-25T08:56:10Z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0x01010008BB667BB4E31D49B4572BE15A421D77</vt:lpwstr>
  </property>
</Properties>
</file>