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172" r:id="rId5"/>
    <p:sldId id="3098" r:id="rId6"/>
    <p:sldId id="3163" r:id="rId7"/>
    <p:sldId id="3165" r:id="rId8"/>
    <p:sldId id="3174" r:id="rId9"/>
    <p:sldId id="3178" r:id="rId10"/>
    <p:sldId id="3180" r:id="rId11"/>
    <p:sldId id="3181" r:id="rId12"/>
    <p:sldId id="3182" r:id="rId13"/>
    <p:sldId id="3183" r:id="rId14"/>
    <p:sldId id="3184" r:id="rId15"/>
    <p:sldId id="3169" r:id="rId16"/>
    <p:sldId id="3176" r:id="rId17"/>
    <p:sldId id="3177" r:id="rId18"/>
    <p:sldId id="3170" r:id="rId19"/>
    <p:sldId id="3173" r:id="rId20"/>
  </p:sldIdLst>
  <p:sldSz cx="9144000" cy="5143500" type="screen16x9"/>
  <p:notesSz cx="6792913" cy="9925050"/>
  <p:embeddedFontLst>
    <p:embeddedFont>
      <p:font typeface="PT Sans" panose="020B0503020203020204" pitchFamily="34" charset="77"/>
      <p:regular r:id="rId23"/>
      <p:bold r:id="rId24"/>
      <p:italic r:id="rId25"/>
      <p:boldItalic r:id="rId26"/>
    </p:embeddedFont>
    <p:embeddedFont>
      <p:font typeface="PT Sans Narrow" panose="020B0506020203020204" pitchFamily="34" charset="77"/>
      <p:regular r:id="rId27"/>
      <p:bold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Trueno Light" pitchFamily="2" charset="77"/>
      <p:regular r:id="rId31"/>
      <p: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10846B-6C58-B890-2A29-58AA909E9990}" name="Christian Mardeck" initials="CM" userId="Christian Mardeck" providerId="None"/>
  <p188:author id="{CA1E9586-1CB0-F0B3-92D4-D897D2336892}" name="Matthias van Randenborgh" initials="MvR" userId="Matthias van Randenborg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drik Steinbach" initials="HS" lastIdx="7" clrIdx="0">
    <p:extLst>
      <p:ext uri="{19B8F6BF-5375-455C-9EA6-DF929625EA0E}">
        <p15:presenceInfo xmlns:p15="http://schemas.microsoft.com/office/powerpoint/2012/main" userId="6a75e875a3ef9d10" providerId="Windows Live"/>
      </p:ext>
    </p:extLst>
  </p:cmAuthor>
  <p:cmAuthor id="2" name="Tim Braams" initials="TB" lastIdx="13" clrIdx="1">
    <p:extLst>
      <p:ext uri="{19B8F6BF-5375-455C-9EA6-DF929625EA0E}">
        <p15:presenceInfo xmlns:p15="http://schemas.microsoft.com/office/powerpoint/2012/main" userId="ef62d403782e9b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8D5"/>
    <a:srgbClr val="5BAEA8"/>
    <a:srgbClr val="44546A"/>
    <a:srgbClr val="F4F1DE"/>
    <a:srgbClr val="5DAEAA"/>
    <a:srgbClr val="229399"/>
    <a:srgbClr val="FE8844"/>
    <a:srgbClr val="A73A00"/>
    <a:srgbClr val="22899A"/>
    <a:srgbClr val="002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86"/>
    <p:restoredTop sz="94737"/>
  </p:normalViewPr>
  <p:slideViewPr>
    <p:cSldViewPr snapToGrid="0">
      <p:cViewPr varScale="1">
        <p:scale>
          <a:sx n="172" d="100"/>
          <a:sy n="172" d="100"/>
        </p:scale>
        <p:origin x="-472" y="184"/>
      </p:cViewPr>
      <p:guideLst>
        <p:guide orient="horz" pos="57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12696" y="34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/>
          <a:lstStyle>
            <a:lvl1pPr algn="l">
              <a:defRPr sz="1200"/>
            </a:lvl1pPr>
          </a:lstStyle>
          <a:p>
            <a:endParaRPr lang="en-US">
              <a:latin typeface="Trueno Light" pitchFamily="2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7746" y="1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>
                <a:latin typeface="Trueno Light" pitchFamily="2" charset="77"/>
              </a:rPr>
              <a:t>4/28/25</a:t>
            </a:fld>
            <a:endParaRPr lang="en-US">
              <a:latin typeface="Trueno Light" pitchFamily="2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7075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 anchor="b"/>
          <a:lstStyle>
            <a:lvl1pPr algn="l">
              <a:defRPr sz="1200"/>
            </a:lvl1pPr>
          </a:lstStyle>
          <a:p>
            <a:endParaRPr lang="en-US">
              <a:latin typeface="Trueno Light" pitchFamily="2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7746" y="9427075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>
                <a:latin typeface="Trueno Light" pitchFamily="2" charset="77"/>
              </a:rPr>
              <a:t>‹Nr.›</a:t>
            </a:fld>
            <a:endParaRPr lang="en-US">
              <a:latin typeface="Trueno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/>
          <a:lstStyle>
            <a:lvl1pPr algn="l">
              <a:defRPr sz="1200" b="0" i="0">
                <a:latin typeface="Trueno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6" y="1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/>
          <a:lstStyle>
            <a:lvl1pPr algn="r">
              <a:defRPr sz="1200" b="0" i="0">
                <a:latin typeface="Trueno Light" pitchFamily="2" charset="77"/>
              </a:defRPr>
            </a:lvl1pPr>
          </a:lstStyle>
          <a:p>
            <a:fld id="{07894DD2-0DDA-C24C-A772-AE987C62F897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2950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1" tIns="45687" rIns="91371" bIns="456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14400"/>
            <a:ext cx="5434330" cy="4466272"/>
          </a:xfrm>
          <a:prstGeom prst="rect">
            <a:avLst/>
          </a:prstGeom>
        </p:spPr>
        <p:txBody>
          <a:bodyPr vert="horz" lIns="91371" tIns="45687" rIns="91371" bIns="456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5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 anchor="b"/>
          <a:lstStyle>
            <a:lvl1pPr algn="l">
              <a:defRPr sz="1200" b="0" i="0">
                <a:latin typeface="Trueno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6" y="9427075"/>
            <a:ext cx="2943595" cy="496253"/>
          </a:xfrm>
          <a:prstGeom prst="rect">
            <a:avLst/>
          </a:prstGeom>
        </p:spPr>
        <p:txBody>
          <a:bodyPr vert="horz" lIns="91371" tIns="45687" rIns="91371" bIns="45687" rtlCol="0" anchor="b"/>
          <a:lstStyle>
            <a:lvl1pPr algn="r">
              <a:defRPr sz="1200" b="0" i="0">
                <a:latin typeface="Trueno Light" pitchFamily="2" charset="77"/>
              </a:defRPr>
            </a:lvl1pPr>
          </a:lstStyle>
          <a:p>
            <a:fld id="{3624DC8D-BEC2-D34A-81E1-6AC3BD4AB13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Trueno Light" pitchFamily="2" charset="77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5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2C26F-515B-7DC8-E9D0-D663F1C98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9D6BA7-22FB-2FA7-6B3F-154DEE876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7EAB64-74DB-4AC7-4B29-F2768C848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5534A0-4820-DBD7-DFC6-43701C276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71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B07D2-72C8-5A1F-005A-7FFD8DC37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7676F7-6F02-0D95-9A53-8CB325D61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F6E0C3-CAAF-C930-E631-CB165A1DF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3F92B9-C2CC-55BD-C0A8-4DB9C401B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27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4F228-3BCE-8F17-5177-2E4950CB2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4BB360-E871-8704-AB5E-11F999AE4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BCA803-D39C-D00B-E8E3-7654D3AE7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>
                <a:latin typeface="Trueno Light"/>
              </a:rPr>
              <a:t>Data </a:t>
            </a:r>
            <a:r>
              <a:rPr lang="de-DE" err="1">
                <a:latin typeface="Trueno Light"/>
              </a:rPr>
              <a:t>backfilling</a:t>
            </a: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err="1">
                <a:latin typeface="Trueno Light"/>
              </a:rPr>
              <a:t>Nightly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updates</a:t>
            </a:r>
            <a:r>
              <a:rPr lang="de-DE">
                <a:latin typeface="Trueno Light"/>
              </a:rPr>
              <a:t> and </a:t>
            </a:r>
            <a:r>
              <a:rPr lang="de-DE" err="1">
                <a:latin typeface="Trueno Light"/>
              </a:rPr>
              <a:t>cleaning</a:t>
            </a:r>
            <a:r>
              <a:rPr lang="de-DE">
                <a:latin typeface="Trueno Light"/>
              </a:rPr>
              <a:t>: </a:t>
            </a:r>
            <a:r>
              <a:rPr lang="de-DE" err="1">
                <a:latin typeface="Trueno Light"/>
              </a:rPr>
              <a:t>what</a:t>
            </a:r>
            <a:r>
              <a:rPr lang="de-DE">
                <a:latin typeface="Trueno Light"/>
              </a:rPr>
              <a:t> I </a:t>
            </a:r>
            <a:r>
              <a:rPr lang="de-DE" err="1">
                <a:latin typeface="Trueno Light"/>
              </a:rPr>
              <a:t>want</a:t>
            </a:r>
            <a:r>
              <a:rPr lang="de-DE">
                <a:latin typeface="Trueno Light"/>
              </a:rPr>
              <a:t>: "Check out </a:t>
            </a:r>
            <a:r>
              <a:rPr lang="de-DE" err="1">
                <a:latin typeface="Trueno Light"/>
              </a:rPr>
              <a:t>new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data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with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my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coffee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every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morning</a:t>
            </a:r>
            <a:r>
              <a:rPr lang="de-DE">
                <a:latin typeface="Trueno Light"/>
              </a:rPr>
              <a:t>"</a:t>
            </a: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err="1">
                <a:latin typeface="Trueno Light"/>
              </a:rPr>
              <a:t>How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to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add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new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data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provider</a:t>
            </a: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sz="1200">
                <a:latin typeface="PT Sans"/>
                <a:ea typeface="Tahoma"/>
                <a:cs typeface="Tahoma"/>
              </a:rPr>
              <a:t>- Modern </a:t>
            </a:r>
            <a:r>
              <a:rPr lang="de-DE" sz="1200" err="1">
                <a:latin typeface="PT Sans"/>
                <a:ea typeface="Tahoma"/>
                <a:cs typeface="Tahoma"/>
              </a:rPr>
              <a:t>orchestration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with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full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visibility</a:t>
            </a:r>
            <a:r>
              <a:rPr lang="de-DE" sz="1200">
                <a:latin typeface="PT Sans"/>
                <a:ea typeface="Tahoma"/>
                <a:cs typeface="Tahoma"/>
              </a:rPr>
              <a:t>, </a:t>
            </a:r>
            <a:r>
              <a:rPr lang="de-DE" sz="1200" err="1">
                <a:latin typeface="PT Sans"/>
                <a:ea typeface="Tahoma"/>
                <a:cs typeface="Tahoma"/>
              </a:rPr>
              <a:t>lineage</a:t>
            </a:r>
            <a:r>
              <a:rPr lang="de-DE" sz="1200">
                <a:latin typeface="PT Sans"/>
                <a:ea typeface="Tahoma"/>
                <a:cs typeface="Tahoma"/>
              </a:rPr>
              <a:t>, and </a:t>
            </a:r>
            <a:r>
              <a:rPr lang="de-DE" sz="1200" err="1">
                <a:latin typeface="PT Sans"/>
                <a:ea typeface="Tahoma"/>
                <a:cs typeface="Tahoma"/>
              </a:rPr>
              <a:t>control</a:t>
            </a:r>
            <a:endParaRPr lang="de-DE">
              <a:latin typeface="Trueno Ligh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12B9C4-DD2A-13C4-324A-B12EBD9D8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8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850B9-C9F2-5B45-2474-D1B8E1EB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814845-D287-797B-4986-E733BBB0B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3FE8AB-1C4C-D94F-0E1C-DD7C4050E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>
                <a:latin typeface="Trueno Light"/>
              </a:rPr>
              <a:t>Data </a:t>
            </a:r>
            <a:r>
              <a:rPr lang="de-DE" err="1">
                <a:latin typeface="Trueno Light"/>
              </a:rPr>
              <a:t>backfilling</a:t>
            </a: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err="1">
                <a:latin typeface="Trueno Light"/>
              </a:rPr>
              <a:t>Nightly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updates</a:t>
            </a:r>
            <a:r>
              <a:rPr lang="de-DE">
                <a:latin typeface="Trueno Light"/>
              </a:rPr>
              <a:t> and </a:t>
            </a:r>
            <a:r>
              <a:rPr lang="de-DE" err="1">
                <a:latin typeface="Trueno Light"/>
              </a:rPr>
              <a:t>cleaning</a:t>
            </a:r>
            <a:r>
              <a:rPr lang="de-DE">
                <a:latin typeface="Trueno Light"/>
              </a:rPr>
              <a:t>: </a:t>
            </a:r>
            <a:r>
              <a:rPr lang="de-DE" err="1">
                <a:latin typeface="Trueno Light"/>
              </a:rPr>
              <a:t>what</a:t>
            </a:r>
            <a:r>
              <a:rPr lang="de-DE">
                <a:latin typeface="Trueno Light"/>
              </a:rPr>
              <a:t> I </a:t>
            </a:r>
            <a:r>
              <a:rPr lang="de-DE" err="1">
                <a:latin typeface="Trueno Light"/>
              </a:rPr>
              <a:t>want</a:t>
            </a:r>
            <a:r>
              <a:rPr lang="de-DE">
                <a:latin typeface="Trueno Light"/>
              </a:rPr>
              <a:t>: "Check out </a:t>
            </a:r>
            <a:r>
              <a:rPr lang="de-DE" err="1">
                <a:latin typeface="Trueno Light"/>
              </a:rPr>
              <a:t>new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data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with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my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coffee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every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morning</a:t>
            </a:r>
            <a:r>
              <a:rPr lang="de-DE">
                <a:latin typeface="Trueno Light"/>
              </a:rPr>
              <a:t>"</a:t>
            </a: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err="1">
                <a:latin typeface="Trueno Light"/>
              </a:rPr>
              <a:t>How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to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add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new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data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provider</a:t>
            </a: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sz="1200">
                <a:latin typeface="PT Sans"/>
                <a:ea typeface="Tahoma"/>
                <a:cs typeface="Tahoma"/>
              </a:rPr>
              <a:t>- Modern </a:t>
            </a:r>
            <a:r>
              <a:rPr lang="de-DE" sz="1200" err="1">
                <a:latin typeface="PT Sans"/>
                <a:ea typeface="Tahoma"/>
                <a:cs typeface="Tahoma"/>
              </a:rPr>
              <a:t>orchestration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with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full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visibility</a:t>
            </a:r>
            <a:r>
              <a:rPr lang="de-DE" sz="1200">
                <a:latin typeface="PT Sans"/>
                <a:ea typeface="Tahoma"/>
                <a:cs typeface="Tahoma"/>
              </a:rPr>
              <a:t>, </a:t>
            </a:r>
            <a:r>
              <a:rPr lang="de-DE" sz="1200" err="1">
                <a:latin typeface="PT Sans"/>
                <a:ea typeface="Tahoma"/>
                <a:cs typeface="Tahoma"/>
              </a:rPr>
              <a:t>lineage</a:t>
            </a:r>
            <a:r>
              <a:rPr lang="de-DE" sz="1200">
                <a:latin typeface="PT Sans"/>
                <a:ea typeface="Tahoma"/>
                <a:cs typeface="Tahoma"/>
              </a:rPr>
              <a:t>, and </a:t>
            </a:r>
            <a:r>
              <a:rPr lang="de-DE" sz="1200" err="1">
                <a:latin typeface="PT Sans"/>
                <a:ea typeface="Tahoma"/>
                <a:cs typeface="Tahoma"/>
              </a:rPr>
              <a:t>control</a:t>
            </a:r>
            <a:endParaRPr lang="de-DE">
              <a:latin typeface="Trueno Ligh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65FE4C-5B96-1481-7D29-40E5C7C5A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1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88F5C-55D8-5188-4ADC-2C42CDF1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6AEE4C-4F28-087E-BD65-BE8164AB5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ADFF7C-C55A-9B2F-9CA0-2A6255D8E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>
                <a:latin typeface="Trueno Light"/>
              </a:rPr>
              <a:t>Data </a:t>
            </a:r>
            <a:r>
              <a:rPr lang="de-DE" err="1">
                <a:latin typeface="Trueno Light"/>
              </a:rPr>
              <a:t>backfilling</a:t>
            </a: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err="1">
                <a:latin typeface="Trueno Light"/>
              </a:rPr>
              <a:t>Nightly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updates</a:t>
            </a:r>
            <a:r>
              <a:rPr lang="de-DE">
                <a:latin typeface="Trueno Light"/>
              </a:rPr>
              <a:t> and </a:t>
            </a:r>
            <a:r>
              <a:rPr lang="de-DE" err="1">
                <a:latin typeface="Trueno Light"/>
              </a:rPr>
              <a:t>cleaning</a:t>
            </a:r>
            <a:r>
              <a:rPr lang="de-DE">
                <a:latin typeface="Trueno Light"/>
              </a:rPr>
              <a:t>: </a:t>
            </a:r>
            <a:r>
              <a:rPr lang="de-DE" err="1">
                <a:latin typeface="Trueno Light"/>
              </a:rPr>
              <a:t>what</a:t>
            </a:r>
            <a:r>
              <a:rPr lang="de-DE">
                <a:latin typeface="Trueno Light"/>
              </a:rPr>
              <a:t> I </a:t>
            </a:r>
            <a:r>
              <a:rPr lang="de-DE" err="1">
                <a:latin typeface="Trueno Light"/>
              </a:rPr>
              <a:t>want</a:t>
            </a:r>
            <a:r>
              <a:rPr lang="de-DE">
                <a:latin typeface="Trueno Light"/>
              </a:rPr>
              <a:t>: "Check out </a:t>
            </a:r>
            <a:r>
              <a:rPr lang="de-DE" err="1">
                <a:latin typeface="Trueno Light"/>
              </a:rPr>
              <a:t>new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data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with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my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coffee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every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morning</a:t>
            </a:r>
            <a:r>
              <a:rPr lang="de-DE">
                <a:latin typeface="Trueno Light"/>
              </a:rPr>
              <a:t>"</a:t>
            </a: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err="1">
                <a:latin typeface="Trueno Light"/>
              </a:rPr>
              <a:t>How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to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add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new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data</a:t>
            </a:r>
            <a:r>
              <a:rPr lang="de-DE">
                <a:latin typeface="Trueno Light"/>
              </a:rPr>
              <a:t> </a:t>
            </a:r>
            <a:r>
              <a:rPr lang="de-DE" err="1">
                <a:latin typeface="Trueno Light"/>
              </a:rPr>
              <a:t>provider</a:t>
            </a: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endParaRPr lang="de-DE">
              <a:latin typeface="Trueno Light"/>
            </a:endParaRPr>
          </a:p>
          <a:p>
            <a:pPr marL="267970" indent="-267970">
              <a:spcAft>
                <a:spcPts val="300"/>
              </a:spcAft>
              <a:buFont typeface="Arial"/>
              <a:buChar char="•"/>
            </a:pPr>
            <a:r>
              <a:rPr lang="de-DE" sz="1200">
                <a:latin typeface="PT Sans"/>
                <a:ea typeface="Tahoma"/>
                <a:cs typeface="Tahoma"/>
              </a:rPr>
              <a:t>- Modern </a:t>
            </a:r>
            <a:r>
              <a:rPr lang="de-DE" sz="1200" err="1">
                <a:latin typeface="PT Sans"/>
                <a:ea typeface="Tahoma"/>
                <a:cs typeface="Tahoma"/>
              </a:rPr>
              <a:t>orchestration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with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full</a:t>
            </a:r>
            <a:r>
              <a:rPr lang="de-DE" sz="1200">
                <a:latin typeface="PT Sans"/>
                <a:ea typeface="Tahoma"/>
                <a:cs typeface="Tahoma"/>
              </a:rPr>
              <a:t> </a:t>
            </a:r>
            <a:r>
              <a:rPr lang="de-DE" sz="1200" err="1">
                <a:latin typeface="PT Sans"/>
                <a:ea typeface="Tahoma"/>
                <a:cs typeface="Tahoma"/>
              </a:rPr>
              <a:t>visibility</a:t>
            </a:r>
            <a:r>
              <a:rPr lang="de-DE" sz="1200">
                <a:latin typeface="PT Sans"/>
                <a:ea typeface="Tahoma"/>
                <a:cs typeface="Tahoma"/>
              </a:rPr>
              <a:t>, </a:t>
            </a:r>
            <a:r>
              <a:rPr lang="de-DE" sz="1200" err="1">
                <a:latin typeface="PT Sans"/>
                <a:ea typeface="Tahoma"/>
                <a:cs typeface="Tahoma"/>
              </a:rPr>
              <a:t>lineage</a:t>
            </a:r>
            <a:r>
              <a:rPr lang="de-DE" sz="1200">
                <a:latin typeface="PT Sans"/>
                <a:ea typeface="Tahoma"/>
                <a:cs typeface="Tahoma"/>
              </a:rPr>
              <a:t>, and </a:t>
            </a:r>
            <a:r>
              <a:rPr lang="de-DE" sz="1200" err="1">
                <a:latin typeface="PT Sans"/>
                <a:ea typeface="Tahoma"/>
                <a:cs typeface="Tahoma"/>
              </a:rPr>
              <a:t>control</a:t>
            </a:r>
            <a:endParaRPr lang="de-DE">
              <a:latin typeface="Trueno Ligh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58F21C-27FE-6263-01AF-0A27E42B3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7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26D1-08FF-A363-50C3-32628A61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8406E2-DC83-ABC8-B407-DBAB822CA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94B737-8906-6AA9-ACF9-A25DD71C0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84B713-EEFA-5147-ACFB-EDB75FFC4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96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0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60E57-DC10-8530-0F99-47B5CB34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E7C4D44-BBB8-CCAA-571B-42C45B695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896F6C-621F-E075-847E-06C12217E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- Highlight </a:t>
            </a:r>
            <a:r>
              <a:rPr lang="de-DE" err="1"/>
              <a:t>why</a:t>
            </a:r>
            <a:r>
              <a:rPr lang="de-DE"/>
              <a:t> </a:t>
            </a:r>
            <a:r>
              <a:rPr lang="de-DE" err="1"/>
              <a:t>nexdos</a:t>
            </a:r>
            <a:r>
              <a:rPr lang="de-DE"/>
              <a:t> and </a:t>
            </a:r>
            <a:r>
              <a:rPr lang="de-DE" err="1"/>
              <a:t>infrafin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working</a:t>
            </a:r>
            <a:r>
              <a:rPr lang="de-DE"/>
              <a:t> </a:t>
            </a:r>
            <a:r>
              <a:rPr lang="de-DE" err="1"/>
              <a:t>together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CE2B37-672E-ADE5-0637-32BC00B2A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6074-D561-5F1B-B471-847C7134B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3850019-F4C9-C431-81C1-0B74FA36B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BC3AD7-DC8C-72F9-CF47-C17E53CA7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3B14E6-28CE-9CDC-ECB2-4173797265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5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D9F23-CDEF-3CFD-214E-87AAC540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10A77D-B500-1E24-3B1A-5C2465401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98A029-B718-F22D-52CB-C44850808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7B00B-BFBB-826C-3B0A-C26680956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0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80E7A-FE67-566C-D514-B9F8364CC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1DCB81D-CC90-D981-B11C-04DAEF5AC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82838D-D0F2-E80A-1AE3-2D731D112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463206-AD8F-C500-AD02-D7A856406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66973-8E87-BAE9-2C3F-515F4C46F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2830B4-13DB-0FC4-83CA-30B2194B3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180AC67-BE67-F44C-8249-89EA8C757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0685F7-1F94-E536-0DDE-CCC0A8FFA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38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60B38-97BC-1F16-2AD3-48389C852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8A167E-2748-6239-A123-E8A90AD78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AEB4A1-289D-A452-0333-2388F8D30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26D1A9-28ED-6103-2508-75A272B0B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2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2D641-E46E-388C-3534-C3CE7C69A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870954F-FD8B-0978-D93F-CFF94AE64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639DA1-C390-2200-166B-33729AC57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CB75C8-0A5B-66AF-86DA-DF6DF83C5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4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7A9FE-0283-ECAD-45A5-5D36CCD43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18BC1A-1647-B830-8768-68698D79EE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D7F7A3-8995-E51B-3CDC-41443E4AF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1F2CF3-70CF-FADC-69F8-B0B625058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9">
            <a:extLst>
              <a:ext uri="{FF2B5EF4-FFF2-40B4-BE49-F238E27FC236}">
                <a16:creationId xmlns:a16="http://schemas.microsoft.com/office/drawing/2014/main" id="{7712EBEF-0A2C-D5B6-F314-0736C4328C0E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rgbClr val="229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955" y="3096659"/>
            <a:ext cx="6400800" cy="665019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PT Sans" panose="020B0503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Präsentationstitel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8D9322A4-F4D8-8630-12A7-EE4B2665F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509" y="928596"/>
            <a:ext cx="3657289" cy="10292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FDB565-B48D-9E72-8B0E-1BD157504CA3}"/>
              </a:ext>
            </a:extLst>
          </p:cNvPr>
          <p:cNvSpPr/>
          <p:nvPr userDrawn="1"/>
        </p:nvSpPr>
        <p:spPr>
          <a:xfrm>
            <a:off x="7508488" y="327102"/>
            <a:ext cx="1241502" cy="5352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A4B3F2-48E2-A861-6F35-CB330059B0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150" y="3904989"/>
            <a:ext cx="6400800" cy="714375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de-DE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de-DE" noProof="0"/>
              <a:t>Kunde </a:t>
            </a:r>
          </a:p>
          <a:p>
            <a:pPr marL="0" lvl="0" indent="0">
              <a:buNone/>
            </a:pPr>
            <a:r>
              <a:rPr lang="de-DE" noProof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9">
            <a:extLst>
              <a:ext uri="{FF2B5EF4-FFF2-40B4-BE49-F238E27FC236}">
                <a16:creationId xmlns:a16="http://schemas.microsoft.com/office/drawing/2014/main" id="{69F353CA-8909-512B-0656-2CCC052ADC0A}"/>
              </a:ext>
            </a:extLst>
          </p:cNvPr>
          <p:cNvSpPr/>
          <p:nvPr userDrawn="1"/>
        </p:nvSpPr>
        <p:spPr>
          <a:xfrm>
            <a:off x="0" y="-5389"/>
            <a:ext cx="9144000" cy="1132253"/>
          </a:xfrm>
          <a:prstGeom prst="rect">
            <a:avLst/>
          </a:prstGeom>
          <a:solidFill>
            <a:srgbClr val="229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544" y="1497519"/>
            <a:ext cx="8203143" cy="3126869"/>
          </a:xfrm>
        </p:spPr>
        <p:txBody>
          <a:bodyPr>
            <a:normAutofit/>
          </a:bodyPr>
          <a:lstStyle>
            <a:lvl1pPr marL="198437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SzPct val="100000"/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SzPct val="100000"/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 b="0" i="0">
                <a:latin typeface="PT Sans Narrow" panose="020B0506020203020204" pitchFamily="34" charset="0"/>
              </a:defRPr>
            </a:lvl4pPr>
            <a:lvl5pPr>
              <a:defRPr sz="1600" b="0" i="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de-DE" noProof="0"/>
              <a:t>Text erste Ebene </a:t>
            </a:r>
          </a:p>
          <a:p>
            <a:pPr lvl="1"/>
            <a:r>
              <a:rPr lang="de-DE" noProof="0"/>
              <a:t>Text zweite Ebene</a:t>
            </a:r>
          </a:p>
          <a:p>
            <a:pPr lvl="2"/>
            <a:r>
              <a:rPr lang="de-DE" noProof="0"/>
              <a:t>Text dritte Ebene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FB8C7F-0268-B1E2-35EC-15A59BAA6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2192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1C80CE-F3B9-AAD7-7938-8915E8115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0" y="382206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Titel</a:t>
            </a: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746D821-F3D8-DDE3-3910-1746C1409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3086" y="449682"/>
            <a:ext cx="784800" cy="2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7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hne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190" y="387230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de-DE" noProof="0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544" y="1131888"/>
            <a:ext cx="8203143" cy="3492500"/>
          </a:xfrm>
        </p:spPr>
        <p:txBody>
          <a:bodyPr>
            <a:normAutofit/>
          </a:bodyPr>
          <a:lstStyle>
            <a:lvl1pPr marL="198437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SzPct val="100000"/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SzPct val="100000"/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 b="0" i="0">
                <a:latin typeface="PT Sans Narrow" panose="020B0506020203020204" pitchFamily="34" charset="0"/>
              </a:defRPr>
            </a:lvl4pPr>
            <a:lvl5pPr>
              <a:defRPr sz="1600" b="0" i="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de-DE" noProof="0"/>
              <a:t>Text erste Ebene </a:t>
            </a:r>
          </a:p>
          <a:p>
            <a:pPr lvl="1"/>
            <a:r>
              <a:rPr lang="de-DE" noProof="0"/>
              <a:t>Text zweite Ebene</a:t>
            </a:r>
          </a:p>
          <a:p>
            <a:pPr lvl="2"/>
            <a:r>
              <a:rPr lang="de-DE" noProof="0"/>
              <a:t>Text dritte Ebene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FB8C7F-0268-B1E2-35EC-15A59BAA6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2192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9481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190" y="387230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de-DE" noProof="0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544" y="1131888"/>
            <a:ext cx="8203143" cy="3491941"/>
          </a:xfrm>
        </p:spPr>
        <p:txBody>
          <a:bodyPr>
            <a:norm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PT Sans Narrow" panose="020B0506020203020204" pitchFamily="34" charset="0"/>
              </a:defRPr>
            </a:lvl4pPr>
            <a:lvl5pPr>
              <a:defRPr sz="1600" b="0" i="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de-DE" noProof="0"/>
              <a:t>Text erste Ebene </a:t>
            </a:r>
          </a:p>
          <a:p>
            <a:pPr lvl="1"/>
            <a:r>
              <a:rPr lang="de-DE" noProof="0"/>
              <a:t>Text zweite Ebene</a:t>
            </a:r>
          </a:p>
          <a:p>
            <a:pPr lvl="2"/>
            <a:r>
              <a:rPr lang="de-DE" noProof="0"/>
              <a:t>Text dritte Ebene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FB8C7F-0268-B1E2-35EC-15A59BAA6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2192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8D142-7D0A-D95B-2723-22EE085899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1488" y="4724400"/>
            <a:ext cx="7302500" cy="273050"/>
          </a:xfrm>
        </p:spPr>
        <p:txBody>
          <a:bodyPr anchor="t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26CE51-D5D1-3E19-2621-8FBD916E2409}"/>
              </a:ext>
            </a:extLst>
          </p:cNvPr>
          <p:cNvCxnSpPr/>
          <p:nvPr userDrawn="1"/>
        </p:nvCxnSpPr>
        <p:spPr>
          <a:xfrm>
            <a:off x="462204" y="4674116"/>
            <a:ext cx="1134514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t Text ohne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190" y="387230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de-DE" noProof="0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546" y="1131888"/>
            <a:ext cx="3961365" cy="3492500"/>
          </a:xfrm>
        </p:spPr>
        <p:txBody>
          <a:bodyPr rIns="180000">
            <a:norm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PT Sans Narrow" panose="020B0506020203020204" pitchFamily="34" charset="0"/>
              </a:defRPr>
            </a:lvl4pPr>
            <a:lvl5pPr>
              <a:defRPr sz="1600" b="0" i="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de-DE" noProof="0"/>
              <a:t>Text erste Ebene </a:t>
            </a:r>
          </a:p>
          <a:p>
            <a:pPr lvl="1"/>
            <a:r>
              <a:rPr lang="de-DE" noProof="0"/>
              <a:t>Text zweite Ebene</a:t>
            </a:r>
          </a:p>
          <a:p>
            <a:pPr lvl="2"/>
            <a:r>
              <a:rPr lang="de-DE" noProof="0"/>
              <a:t>Text dritte Ebene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FB8C7F-0268-B1E2-35EC-15A59BAA6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461A4D-15FC-41EA-A8C1-9549BB8D06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7701" y="1131888"/>
            <a:ext cx="3961365" cy="3492500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de-DE"/>
            </a:lvl5pPr>
          </a:lstStyle>
          <a:p>
            <a:pPr lvl="0"/>
            <a:r>
              <a:rPr lang="de-DE" noProof="0"/>
              <a:t>Text erste Ebene </a:t>
            </a:r>
          </a:p>
          <a:p>
            <a:pPr lvl="1"/>
            <a:r>
              <a:rPr lang="de-DE" noProof="0"/>
              <a:t>Text zweite Ebene</a:t>
            </a:r>
          </a:p>
          <a:p>
            <a:pPr lvl="2"/>
            <a:r>
              <a:rPr lang="de-DE" noProof="0"/>
              <a:t>Text dritte Ebene</a:t>
            </a:r>
          </a:p>
        </p:txBody>
      </p:sp>
    </p:spTree>
    <p:extLst>
      <p:ext uri="{BB962C8B-B14F-4D97-AF65-F5344CB8AC3E}">
        <p14:creationId xmlns:p14="http://schemas.microsoft.com/office/powerpoint/2010/main" val="27274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t Tex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190" y="387230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de-DE" noProof="0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545" y="1131888"/>
            <a:ext cx="3958778" cy="3491945"/>
          </a:xfrm>
        </p:spPr>
        <p:txBody>
          <a:bodyPr rIns="180000">
            <a:norm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PT Sans Narrow" panose="020B0506020203020204" pitchFamily="34" charset="0"/>
              </a:defRPr>
            </a:lvl4pPr>
            <a:lvl5pPr>
              <a:defRPr sz="1600" b="0" i="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de-DE" noProof="0"/>
              <a:t>Text erste Ebene </a:t>
            </a:r>
          </a:p>
          <a:p>
            <a:pPr lvl="1"/>
            <a:r>
              <a:rPr lang="de-DE" noProof="0"/>
              <a:t>Text zweite Ebene</a:t>
            </a:r>
          </a:p>
          <a:p>
            <a:pPr lvl="2"/>
            <a:r>
              <a:rPr lang="de-DE" noProof="0"/>
              <a:t>Text dritte Ebene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FB8C7F-0268-B1E2-35EC-15A59BAA6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8D142-7D0A-D95B-2723-22EE085899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1488" y="4724400"/>
            <a:ext cx="7302500" cy="273050"/>
          </a:xfrm>
        </p:spPr>
        <p:txBody>
          <a:bodyPr anchor="t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26CE51-D5D1-3E19-2621-8FBD916E2409}"/>
              </a:ext>
            </a:extLst>
          </p:cNvPr>
          <p:cNvCxnSpPr/>
          <p:nvPr userDrawn="1"/>
        </p:nvCxnSpPr>
        <p:spPr>
          <a:xfrm>
            <a:off x="462204" y="4674116"/>
            <a:ext cx="1134514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461A4D-15FC-41EA-A8C1-9549BB8D06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1817" y="1131888"/>
            <a:ext cx="3958779" cy="3490854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de-DE"/>
            </a:lvl5pPr>
          </a:lstStyle>
          <a:p>
            <a:pPr lvl="0"/>
            <a:r>
              <a:rPr lang="de-DE" noProof="0"/>
              <a:t>Text erste Ebene </a:t>
            </a:r>
          </a:p>
          <a:p>
            <a:pPr lvl="1"/>
            <a:r>
              <a:rPr lang="de-DE" noProof="0"/>
              <a:t>Text zweite Ebene</a:t>
            </a:r>
          </a:p>
          <a:p>
            <a:pPr lvl="2"/>
            <a:r>
              <a:rPr lang="de-DE" noProof="0"/>
              <a:t>Text dritte Ebene</a:t>
            </a:r>
          </a:p>
        </p:txBody>
      </p:sp>
    </p:spTree>
    <p:extLst>
      <p:ext uri="{BB962C8B-B14F-4D97-AF65-F5344CB8AC3E}">
        <p14:creationId xmlns:p14="http://schemas.microsoft.com/office/powerpoint/2010/main" val="317793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>
            <a:extLst>
              <a:ext uri="{FF2B5EF4-FFF2-40B4-BE49-F238E27FC236}">
                <a16:creationId xmlns:a16="http://schemas.microsoft.com/office/drawing/2014/main" id="{207F3EEC-9251-0E57-A384-B7A75710914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29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505373D-90EF-91A9-79E5-88C4CE47C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2192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solidFill>
                  <a:schemeClr val="bg1"/>
                </a:solidFill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8DB0D8-6F86-4BA4-5710-614513267D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544" y="1131888"/>
            <a:ext cx="3953755" cy="3492500"/>
          </a:xfrm>
        </p:spPr>
        <p:txBody>
          <a:bodyPr anchor="ctr">
            <a:normAutofit/>
          </a:bodyPr>
          <a:lstStyle>
            <a:lvl1pPr marL="180975" indent="0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None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5138" indent="-285750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30238" indent="-180975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PT Sans Narrow" panose="020B0506020203020204" pitchFamily="34" charset="0"/>
              </a:defRPr>
            </a:lvl4pPr>
            <a:lvl5pPr>
              <a:defRPr sz="1600" b="0" i="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29E157-1063-7567-0E0F-294FCD6EF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7701" y="1131888"/>
            <a:ext cx="3957987" cy="3492500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1400">
                <a:solidFill>
                  <a:schemeClr val="bg1"/>
                </a:solidFill>
                <a:latin typeface="PT Sans" panose="020B0503020203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PT Sans" panose="020B0503020203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PT Sans" panose="020B0503020203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PT Sans" panose="020B0503020203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PT Sans" panose="020B0503020203020204" pitchFamily="34" charset="0"/>
              </a:defRPr>
            </a:lvl5pPr>
          </a:lstStyle>
          <a:p>
            <a:pPr lvl="0"/>
            <a:r>
              <a:rPr lang="de-DE" noProof="0"/>
              <a:t>Point 1</a:t>
            </a:r>
          </a:p>
          <a:p>
            <a:pPr lvl="0"/>
            <a:r>
              <a:rPr lang="de-DE" noProof="0"/>
              <a:t>Point 2</a:t>
            </a:r>
          </a:p>
          <a:p>
            <a:pPr lvl="0"/>
            <a:r>
              <a:rPr lang="de-DE" noProof="0"/>
              <a:t>Point 3</a:t>
            </a:r>
          </a:p>
          <a:p>
            <a:pPr lvl="0"/>
            <a:r>
              <a:rPr lang="de-DE" noProof="0"/>
              <a:t>Point 4</a:t>
            </a:r>
          </a:p>
          <a:p>
            <a:pPr lvl="0"/>
            <a:r>
              <a:rPr lang="de-DE" noProof="0" err="1"/>
              <a:t>Ksl</a:t>
            </a:r>
            <a:endParaRPr lang="de-DE" noProof="0"/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E76D7E7-D6A5-23BD-62C5-760F8E0DA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3086" y="449682"/>
            <a:ext cx="784800" cy="21940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F6E637-FECB-ACFF-8638-3D2ACC86A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0" y="382206"/>
            <a:ext cx="38664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5F96552-D37D-DB99-1826-7DA5114DE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544" y="1131888"/>
            <a:ext cx="8203143" cy="3492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0" i="0" noProof="0">
              <a:latin typeface="Trueno Light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E42E0B-AB12-97C4-7437-854ED831E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2192" y="4723820"/>
            <a:ext cx="621851" cy="27384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 b="0" i="0">
                <a:latin typeface="PT Sans Narrow" panose="020B0506020203020204" pitchFamily="34" charset="0"/>
              </a:defRPr>
            </a:lvl1pPr>
          </a:lstStyle>
          <a:p>
            <a:pPr algn="r"/>
            <a:r>
              <a:rPr lang="de-DE" noProof="0"/>
              <a:t>Seite </a:t>
            </a:r>
            <a:fld id="{D60D1EDE-7116-2443-9BDD-368CE5B37660}" type="slidenum">
              <a:rPr lang="de-DE" noProof="0" smtClean="0"/>
              <a:pPr algn="r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2" r:id="rId3"/>
    <p:sldLayoutId id="2147483650" r:id="rId4"/>
    <p:sldLayoutId id="2147483664" r:id="rId5"/>
    <p:sldLayoutId id="2147483663" r:id="rId6"/>
    <p:sldLayoutId id="2147483661" r:id="rId7"/>
    <p:sldLayoutId id="2147483660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800" b="0" i="0" kern="1200">
          <a:solidFill>
            <a:srgbClr val="229399"/>
          </a:solidFill>
          <a:latin typeface="PT Sans" panose="020B050302020302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68288" indent="-268288" algn="l" defTabSz="457200" rtl="0" eaLnBrk="1" latinLnBrk="0" hangingPunct="1">
        <a:spcBef>
          <a:spcPct val="20000"/>
        </a:spcBef>
        <a:buClr>
          <a:srgbClr val="229399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PT Sans" panose="020B0503020203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5475" indent="-268288" algn="l" defTabSz="457200" rtl="0" eaLnBrk="1" latinLnBrk="0" hangingPunct="1">
        <a:spcBef>
          <a:spcPct val="20000"/>
        </a:spcBef>
        <a:buClr>
          <a:srgbClr val="229399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PT Sans" panose="020B0503020203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82663" indent="-268288" algn="l" defTabSz="457200" rtl="0" eaLnBrk="1" latinLnBrk="0" hangingPunct="1">
        <a:spcBef>
          <a:spcPct val="20000"/>
        </a:spcBef>
        <a:buClr>
          <a:srgbClr val="229399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PT Sans" panose="020B0503020203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PT Sans Narrow" panose="020B0506020203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PT Sans Narrow" panose="020B0506020203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295" userDrawn="1">
          <p15:clr>
            <a:srgbClr val="F26B43"/>
          </p15:clr>
        </p15:guide>
        <p15:guide id="5" orient="horz" pos="2913" userDrawn="1">
          <p15:clr>
            <a:srgbClr val="F26B43"/>
          </p15:clr>
        </p15:guide>
        <p15:guide id="6" orient="horz" pos="418" userDrawn="1">
          <p15:clr>
            <a:srgbClr val="F26B43"/>
          </p15:clr>
        </p15:guide>
        <p15:guide id="7" orient="horz" pos="713" userDrawn="1">
          <p15:clr>
            <a:srgbClr val="F26B43"/>
          </p15:clr>
        </p15:guide>
        <p15:guide id="8" orient="horz" pos="113" userDrawn="1">
          <p15:clr>
            <a:srgbClr val="F26B43"/>
          </p15:clr>
        </p15:guide>
        <p15:guide id="9" orient="horz" pos="6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5.jpe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7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8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9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hyperlink" Target="https://datalore.k8s.nexdos.de/report/interactive/Qje0U1DPZvlbusEHH1tfAP/0hAk7VTI2W1QarR7mYMqm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64B44C9E-765D-6E63-2C0F-9D09A37C6889}"/>
              </a:ext>
            </a:extLst>
          </p:cNvPr>
          <p:cNvSpPr/>
          <p:nvPr/>
        </p:nvSpPr>
        <p:spPr>
          <a:xfrm>
            <a:off x="3465" y="3465"/>
            <a:ext cx="9140535" cy="5140035"/>
          </a:xfrm>
          <a:prstGeom prst="rect">
            <a:avLst/>
          </a:prstGeom>
          <a:gradFill>
            <a:gsLst>
              <a:gs pos="0">
                <a:srgbClr val="5DAEAA"/>
              </a:gs>
              <a:gs pos="55000">
                <a:srgbClr val="5BAEA8"/>
              </a:gs>
              <a:gs pos="100000">
                <a:srgbClr val="F4F1DE"/>
              </a:gs>
              <a:gs pos="90000">
                <a:srgbClr val="F4F1DE"/>
              </a:gs>
            </a:gsLst>
            <a:lin ang="5400000" scaled="1"/>
          </a:gradFill>
          <a:ln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Text, Darstellung, Grafiken, Poster enthält.&#10;&#10;KI-generierte Inhalte können fehlerhaft sein.">
            <a:extLst>
              <a:ext uri="{FF2B5EF4-FFF2-40B4-BE49-F238E27FC236}">
                <a16:creationId xmlns:a16="http://schemas.microsoft.com/office/drawing/2014/main" id="{287CF91A-1A1E-1F20-8010-66175F041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682" y="640772"/>
            <a:ext cx="3082637" cy="3082637"/>
          </a:xfrm>
          <a:prstGeom prst="rect">
            <a:avLst/>
          </a:prstGeom>
          <a:ln>
            <a:noFill/>
          </a:ln>
          <a:effectLst>
            <a:softEdge rad="31936"/>
          </a:effectLst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E73D487B-BCA7-7832-D8DB-CFC8ACA05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511" y="3428497"/>
            <a:ext cx="4315212" cy="59408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de-DE" sz="1600" b="1">
                <a:solidFill>
                  <a:schemeClr val="tx1">
                    <a:lumMod val="95000"/>
                    <a:lumOff val="5000"/>
                  </a:schemeClr>
                </a:solidFill>
                <a:latin typeface="PT Sans Narrow"/>
                <a:ea typeface="Tahoma"/>
                <a:cs typeface="Tahoma"/>
              </a:rPr>
              <a:t> Infrastructure for Data Teams in Finance</a:t>
            </a:r>
            <a:endParaRPr lang="de-DE" sz="1800">
              <a:solidFill>
                <a:schemeClr val="tx1">
                  <a:lumMod val="95000"/>
                  <a:lumOff val="5000"/>
                </a:schemeClr>
              </a:solidFill>
              <a:ea typeface="Tahoma"/>
              <a:cs typeface="Tahoma"/>
            </a:endParaRP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385019C-F2A1-3C8F-F835-279131C7DCB5}"/>
              </a:ext>
            </a:extLst>
          </p:cNvPr>
          <p:cNvSpPr txBox="1">
            <a:spLocks/>
          </p:cNvSpPr>
          <p:nvPr/>
        </p:nvSpPr>
        <p:spPr>
          <a:xfrm>
            <a:off x="3205354" y="2875181"/>
            <a:ext cx="2734929" cy="594085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marL="198437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SzPct val="100000"/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SzPct val="100000"/>
              <a:buFont typeface="Wingdings" panose="05000000000000000000" pitchFamily="2" charset="2"/>
              <a:buChar char="§"/>
              <a:defRPr lang="de-DE" sz="1400" b="0" i="0" kern="1200" dirty="0" smtClean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 Narrow"/>
                <a:ea typeface="Tahoma"/>
                <a:cs typeface="Tahoma"/>
              </a:rPr>
              <a:t>Balancing</a:t>
            </a: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 Narrow"/>
                <a:ea typeface="Tahoma"/>
                <a:cs typeface="Tahoma"/>
              </a:rPr>
              <a:t> Innovation &amp; </a:t>
            </a:r>
            <a:r>
              <a:rPr lang="de-DE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 Narrow"/>
                <a:ea typeface="Tahoma"/>
                <a:cs typeface="Tahoma"/>
              </a:rPr>
              <a:t>Governance</a:t>
            </a:r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  <a:latin typeface="PT Sans Narrow"/>
              <a:ea typeface="Tahoma"/>
              <a:cs typeface="Tahoma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FA2DA51-5BB7-190A-4341-78645FB133E5}"/>
              </a:ext>
            </a:extLst>
          </p:cNvPr>
          <p:cNvSpPr/>
          <p:nvPr/>
        </p:nvSpPr>
        <p:spPr>
          <a:xfrm>
            <a:off x="3205354" y="3753347"/>
            <a:ext cx="2734929" cy="640569"/>
          </a:xfrm>
          <a:prstGeom prst="rect">
            <a:avLst/>
          </a:prstGeom>
          <a:noFill/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  <a:latin typeface="PT Sans" panose="020B0503020203020204" pitchFamily="34" charset="77"/>
              </a:rPr>
              <a:t>By Rudi Bauer and Hendrik Steinbach</a:t>
            </a:r>
          </a:p>
          <a:p>
            <a:pPr algn="ctr"/>
            <a:r>
              <a:rPr lang="de-DE" sz="1100" b="1" dirty="0">
                <a:solidFill>
                  <a:schemeClr val="tx1"/>
                </a:solidFill>
                <a:latin typeface="PT Sans" panose="020B0503020203020204" pitchFamily="34" charset="77"/>
              </a:rPr>
              <a:t>- CDAO Germany</a:t>
            </a:r>
          </a:p>
        </p:txBody>
      </p:sp>
    </p:spTree>
    <p:extLst>
      <p:ext uri="{BB962C8B-B14F-4D97-AF65-F5344CB8AC3E}">
        <p14:creationId xmlns:p14="http://schemas.microsoft.com/office/powerpoint/2010/main" val="189592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F415A-A04D-FE16-43FB-1BE0ECD0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BA2505F2-C67C-4568-9261-EF5E499F2F1F}"/>
              </a:ext>
            </a:extLst>
          </p:cNvPr>
          <p:cNvGraphicFramePr>
            <a:graphicFrameLocks noGrp="1"/>
          </p:cNvGraphicFramePr>
          <p:nvPr/>
        </p:nvGraphicFramePr>
        <p:xfrm>
          <a:off x="675665" y="853567"/>
          <a:ext cx="8276159" cy="390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541">
                  <a:extLst>
                    <a:ext uri="{9D8B030D-6E8A-4147-A177-3AD203B41FA5}">
                      <a16:colId xmlns:a16="http://schemas.microsoft.com/office/drawing/2014/main" val="1322819837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576698194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99640911"/>
                    </a:ext>
                  </a:extLst>
                </a:gridCol>
                <a:gridCol w="1064623">
                  <a:extLst>
                    <a:ext uri="{9D8B030D-6E8A-4147-A177-3AD203B41FA5}">
                      <a16:colId xmlns:a16="http://schemas.microsoft.com/office/drawing/2014/main" val="1637881223"/>
                    </a:ext>
                  </a:extLst>
                </a:gridCol>
                <a:gridCol w="1276459">
                  <a:extLst>
                    <a:ext uri="{9D8B030D-6E8A-4147-A177-3AD203B41FA5}">
                      <a16:colId xmlns:a16="http://schemas.microsoft.com/office/drawing/2014/main" val="1048002755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2276598906"/>
                    </a:ext>
                  </a:extLst>
                </a:gridCol>
                <a:gridCol w="1252913">
                  <a:extLst>
                    <a:ext uri="{9D8B030D-6E8A-4147-A177-3AD203B41FA5}">
                      <a16:colId xmlns:a16="http://schemas.microsoft.com/office/drawing/2014/main" val="2413492664"/>
                    </a:ext>
                  </a:extLst>
                </a:gridCol>
              </a:tblGrid>
              <a:tr h="458552">
                <a:tc>
                  <a:txBody>
                    <a:bodyPr/>
                    <a:lstStyle/>
                    <a:p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PT Sans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 dirty="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43535"/>
                  </a:ext>
                </a:extLst>
              </a:tr>
              <a:tr h="72025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Access</a:t>
                      </a: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Central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store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Multiple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database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access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with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hidden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secrets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workflows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backfilling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lineage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2558"/>
                  </a:ext>
                </a:extLst>
              </a:tr>
              <a:tr h="45855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Low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Barrier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Entry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Visual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DevOps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Wide-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spread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Python Notebooks, AI assistence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Single-Sign-On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3765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Collaboration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Workflows, deployments</a:t>
                      </a: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Live-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editing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on same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notebook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13110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Robust Infrastructure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High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availability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fault-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tolerance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Replication, clustering</a:t>
                      </a:r>
                      <a:endParaRPr lang="de-DE" sz="100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16807"/>
                  </a:ext>
                </a:extLst>
              </a:tr>
              <a:tr h="57993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Security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Full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encryption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rest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and in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transit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isolation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>
                          <a:latin typeface="PT Sans"/>
                        </a:rPr>
                        <a:t>RBAC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Full encryption at rest and in transit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Passwordless database connections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IAM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Secret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management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6870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Reporting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Logging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Metering,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Alerting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Security compliance, code changes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Audits</a:t>
                      </a: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Notebook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report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functionality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Centralized access log, audits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1605"/>
                  </a:ext>
                </a:extLst>
              </a:tr>
            </a:tbl>
          </a:graphicData>
        </a:graphic>
      </p:graphicFrame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983BC2BF-4DCD-C045-B7B7-6A96AA138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10</a:t>
            </a:fld>
            <a:endParaRPr lang="de-DE" noProof="0">
              <a:latin typeface="PT Sans" panose="020B0503020203020204" pitchFamily="34" charset="77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1E0730F8-99D3-CA42-9155-141AF151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19" y="715513"/>
            <a:ext cx="1184317" cy="3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fik 41" descr="Ein Bild, das Logo, Grafiken, Design, Screenshot enthält.&#10;&#10;KI-generierte Inhalte können fehlerhaft sein.">
            <a:extLst>
              <a:ext uri="{FF2B5EF4-FFF2-40B4-BE49-F238E27FC236}">
                <a16:creationId xmlns:a16="http://schemas.microsoft.com/office/drawing/2014/main" id="{59C04E71-CDDD-9DA2-D119-3B8BA46DC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38" y="612172"/>
            <a:ext cx="870054" cy="580036"/>
          </a:xfrm>
          <a:prstGeom prst="rect">
            <a:avLst/>
          </a:prstGeom>
        </p:spPr>
      </p:pic>
      <p:pic>
        <p:nvPicPr>
          <p:cNvPr id="44" name="Grafik 43" descr="Ein Bild, das Grafiken, Clipart, Schrift, Logo enthält.&#10;&#10;KI-generierte Inhalte können fehlerhaft sein.">
            <a:extLst>
              <a:ext uri="{FF2B5EF4-FFF2-40B4-BE49-F238E27FC236}">
                <a16:creationId xmlns:a16="http://schemas.microsoft.com/office/drawing/2014/main" id="{033759FA-1AF1-35B3-9D48-57F8D0F4D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910" y="581309"/>
            <a:ext cx="538494" cy="585387"/>
          </a:xfrm>
          <a:prstGeom prst="rect">
            <a:avLst/>
          </a:prstGeom>
        </p:spPr>
      </p:pic>
      <p:sp>
        <p:nvSpPr>
          <p:cNvPr id="57" name="Titel 56">
            <a:extLst>
              <a:ext uri="{FF2B5EF4-FFF2-40B4-BE49-F238E27FC236}">
                <a16:creationId xmlns:a16="http://schemas.microsoft.com/office/drawing/2014/main" id="{E033F453-8A02-1C57-4595-3D30149EA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PT Sans" panose="020B0503020203020204" pitchFamily="34" charset="77"/>
                <a:ea typeface="Tahoma"/>
                <a:cs typeface="Tahoma"/>
              </a:rPr>
              <a:t>Architecture </a:t>
            </a:r>
            <a:r>
              <a:rPr lang="de-DE" dirty="0" err="1">
                <a:latin typeface="PT Sans" panose="020B0503020203020204" pitchFamily="34" charset="77"/>
                <a:ea typeface="Tahoma"/>
                <a:cs typeface="Tahoma"/>
              </a:rPr>
              <a:t>choices</a:t>
            </a:r>
            <a:endParaRPr lang="de-DE" dirty="0">
              <a:latin typeface="PT Sans" panose="020B0503020203020204" pitchFamily="34" charset="77"/>
            </a:endParaRPr>
          </a:p>
        </p:txBody>
      </p:sp>
      <p:pic>
        <p:nvPicPr>
          <p:cNvPr id="2" name="Grafik 1" descr="Dagster Brand: How to use the Dagster brand assets">
            <a:extLst>
              <a:ext uri="{FF2B5EF4-FFF2-40B4-BE49-F238E27FC236}">
                <a16:creationId xmlns:a16="http://schemas.microsoft.com/office/drawing/2014/main" id="{0F21EE1B-5224-95D4-275A-16BFA1306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039" y="718317"/>
            <a:ext cx="1048204" cy="301887"/>
          </a:xfrm>
          <a:prstGeom prst="rect">
            <a:avLst/>
          </a:prstGeom>
          <a:ln>
            <a:noFill/>
          </a:ln>
        </p:spPr>
      </p:pic>
      <p:pic>
        <p:nvPicPr>
          <p:cNvPr id="10" name="Grafik 9" descr="Ein Bild, das Logo, Symbol, Electric Blue (Farbe), Markenzeichen enthält.&#10;&#10;KI-generierte Inhalte können fehlerhaft sein.">
            <a:extLst>
              <a:ext uri="{FF2B5EF4-FFF2-40B4-BE49-F238E27FC236}">
                <a16:creationId xmlns:a16="http://schemas.microsoft.com/office/drawing/2014/main" id="{2788166B-5E73-882B-F2D2-E94623CA8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993" y="715513"/>
            <a:ext cx="713909" cy="49315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499101D-03BC-A08C-2D41-F80850DFB6BF}"/>
              </a:ext>
            </a:extLst>
          </p:cNvPr>
          <p:cNvSpPr/>
          <p:nvPr/>
        </p:nvSpPr>
        <p:spPr>
          <a:xfrm>
            <a:off x="7689068" y="505522"/>
            <a:ext cx="1402892" cy="4250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Logo, Schrift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2D864FAE-7F8B-F971-4CF5-F1977D2FA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049" y="790694"/>
            <a:ext cx="1027706" cy="2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CAD9E-05DD-C51B-ECB4-9C404109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0512369-688E-D4E5-58B5-AA41E00DE592}"/>
              </a:ext>
            </a:extLst>
          </p:cNvPr>
          <p:cNvGraphicFramePr>
            <a:graphicFrameLocks noGrp="1"/>
          </p:cNvGraphicFramePr>
          <p:nvPr/>
        </p:nvGraphicFramePr>
        <p:xfrm>
          <a:off x="675665" y="853567"/>
          <a:ext cx="8276159" cy="390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541">
                  <a:extLst>
                    <a:ext uri="{9D8B030D-6E8A-4147-A177-3AD203B41FA5}">
                      <a16:colId xmlns:a16="http://schemas.microsoft.com/office/drawing/2014/main" val="1322819837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576698194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99640911"/>
                    </a:ext>
                  </a:extLst>
                </a:gridCol>
                <a:gridCol w="1064623">
                  <a:extLst>
                    <a:ext uri="{9D8B030D-6E8A-4147-A177-3AD203B41FA5}">
                      <a16:colId xmlns:a16="http://schemas.microsoft.com/office/drawing/2014/main" val="1637881223"/>
                    </a:ext>
                  </a:extLst>
                </a:gridCol>
                <a:gridCol w="1276459">
                  <a:extLst>
                    <a:ext uri="{9D8B030D-6E8A-4147-A177-3AD203B41FA5}">
                      <a16:colId xmlns:a16="http://schemas.microsoft.com/office/drawing/2014/main" val="1048002755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2276598906"/>
                    </a:ext>
                  </a:extLst>
                </a:gridCol>
                <a:gridCol w="1252913">
                  <a:extLst>
                    <a:ext uri="{9D8B030D-6E8A-4147-A177-3AD203B41FA5}">
                      <a16:colId xmlns:a16="http://schemas.microsoft.com/office/drawing/2014/main" val="2413492664"/>
                    </a:ext>
                  </a:extLst>
                </a:gridCol>
              </a:tblGrid>
              <a:tr h="458552">
                <a:tc>
                  <a:txBody>
                    <a:bodyPr/>
                    <a:lstStyle/>
                    <a:p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PT Sans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43535"/>
                  </a:ext>
                </a:extLst>
              </a:tr>
              <a:tr h="72025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Access</a:t>
                      </a: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Central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store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Multiple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database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access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with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hidden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secrets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workflows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backfilling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lineage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2558"/>
                  </a:ext>
                </a:extLst>
              </a:tr>
              <a:tr h="45855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Low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Barrier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Entry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Visual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DevOps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Wide-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spread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Python Notebooks, AI assistence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Single-Sign-On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3765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Collaboration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Workflows,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deployments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Live-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editing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on same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notebook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13110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Robust Infrastructure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High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availability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fault-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tolerance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Replication,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clustering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16807"/>
                  </a:ext>
                </a:extLst>
              </a:tr>
              <a:tr h="57993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Security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Full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encryption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rest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and in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transit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isolation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>
                          <a:latin typeface="PT Sans"/>
                        </a:rPr>
                        <a:t>RBAC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Full encryption at rest and in transit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Passwordless database connections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IAM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Secret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management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6870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Reporting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Logging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Metering,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Alerting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Security compliance, code changes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Audits</a:t>
                      </a: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Notebook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report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functionality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Centralized access log, audits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1605"/>
                  </a:ext>
                </a:extLst>
              </a:tr>
            </a:tbl>
          </a:graphicData>
        </a:graphic>
      </p:graphicFrame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8A33AA6C-1FDA-0DD1-34CB-F8D039DF7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11</a:t>
            </a:fld>
            <a:endParaRPr lang="de-DE" noProof="0">
              <a:latin typeface="PT Sans" panose="020B0503020203020204" pitchFamily="34" charset="77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3A4B8B34-7725-BC44-52D9-BCC19E374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19" y="715513"/>
            <a:ext cx="1184317" cy="3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fik 41" descr="Ein Bild, das Logo, Grafiken, Design, Screenshot enthält.&#10;&#10;KI-generierte Inhalte können fehlerhaft sein.">
            <a:extLst>
              <a:ext uri="{FF2B5EF4-FFF2-40B4-BE49-F238E27FC236}">
                <a16:creationId xmlns:a16="http://schemas.microsoft.com/office/drawing/2014/main" id="{AB2B4BA1-210E-709F-305D-6A4C309D2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38" y="612172"/>
            <a:ext cx="870054" cy="580036"/>
          </a:xfrm>
          <a:prstGeom prst="rect">
            <a:avLst/>
          </a:prstGeom>
        </p:spPr>
      </p:pic>
      <p:pic>
        <p:nvPicPr>
          <p:cNvPr id="44" name="Grafik 43" descr="Ein Bild, das Grafiken, Clipart, Schrift, Logo enthält.&#10;&#10;KI-generierte Inhalte können fehlerhaft sein.">
            <a:extLst>
              <a:ext uri="{FF2B5EF4-FFF2-40B4-BE49-F238E27FC236}">
                <a16:creationId xmlns:a16="http://schemas.microsoft.com/office/drawing/2014/main" id="{976D41A9-6818-69E5-3963-0C53C5611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910" y="581309"/>
            <a:ext cx="538494" cy="585387"/>
          </a:xfrm>
          <a:prstGeom prst="rect">
            <a:avLst/>
          </a:prstGeom>
        </p:spPr>
      </p:pic>
      <p:sp>
        <p:nvSpPr>
          <p:cNvPr id="57" name="Titel 56">
            <a:extLst>
              <a:ext uri="{FF2B5EF4-FFF2-40B4-BE49-F238E27FC236}">
                <a16:creationId xmlns:a16="http://schemas.microsoft.com/office/drawing/2014/main" id="{7685034B-A167-BE77-B8F4-6DFA01EE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PT Sans" panose="020B0503020203020204" pitchFamily="34" charset="77"/>
                <a:ea typeface="Tahoma"/>
                <a:cs typeface="Tahoma"/>
              </a:rPr>
              <a:t>Architecture </a:t>
            </a:r>
            <a:r>
              <a:rPr lang="de-DE" dirty="0" err="1">
                <a:latin typeface="PT Sans" panose="020B0503020203020204" pitchFamily="34" charset="77"/>
                <a:ea typeface="Tahoma"/>
                <a:cs typeface="Tahoma"/>
              </a:rPr>
              <a:t>choices</a:t>
            </a:r>
            <a:endParaRPr lang="de-DE" dirty="0">
              <a:latin typeface="PT Sans" panose="020B0503020203020204" pitchFamily="34" charset="77"/>
            </a:endParaRPr>
          </a:p>
        </p:txBody>
      </p:sp>
      <p:pic>
        <p:nvPicPr>
          <p:cNvPr id="2" name="Grafik 1" descr="Dagster Brand: How to use the Dagster brand assets">
            <a:extLst>
              <a:ext uri="{FF2B5EF4-FFF2-40B4-BE49-F238E27FC236}">
                <a16:creationId xmlns:a16="http://schemas.microsoft.com/office/drawing/2014/main" id="{A79ADCDA-834D-FD1D-7C66-36E330CED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039" y="718317"/>
            <a:ext cx="1048204" cy="301887"/>
          </a:xfrm>
          <a:prstGeom prst="rect">
            <a:avLst/>
          </a:prstGeom>
          <a:ln>
            <a:noFill/>
          </a:ln>
        </p:spPr>
      </p:pic>
      <p:pic>
        <p:nvPicPr>
          <p:cNvPr id="10" name="Grafik 9" descr="Ein Bild, das Logo, Symbol, Electric Blue (Farbe), Markenzeichen enthält.&#10;&#10;KI-generierte Inhalte können fehlerhaft sein.">
            <a:extLst>
              <a:ext uri="{FF2B5EF4-FFF2-40B4-BE49-F238E27FC236}">
                <a16:creationId xmlns:a16="http://schemas.microsoft.com/office/drawing/2014/main" id="{17245AEC-5392-DF89-3718-2017081CB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993" y="715513"/>
            <a:ext cx="713909" cy="493150"/>
          </a:xfrm>
          <a:prstGeom prst="rect">
            <a:avLst/>
          </a:prstGeom>
        </p:spPr>
      </p:pic>
      <p:pic>
        <p:nvPicPr>
          <p:cNvPr id="4" name="Grafik 3" descr="Ein Bild, das Logo, Schrift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FD2F577D-6909-34BF-CC5F-4C63D836F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049" y="790694"/>
            <a:ext cx="1027706" cy="2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C557-BE3A-134B-400D-EF6003D93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A36C8-8C9E-C482-9C7B-F6630B2B9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57991"/>
            <a:ext cx="6946773" cy="25558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Data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workflows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using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the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data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orchestrator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dagster</a:t>
            </a:r>
            <a:endParaRPr lang="de-DE" sz="1400" dirty="0">
              <a:latin typeface="PT Sans" panose="020B0503020203020204" pitchFamily="34" charset="77"/>
              <a:ea typeface="Tahoma"/>
              <a:cs typeface="Tahoma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F0FA60AE-692C-F4CA-4614-ADC1942A1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12</a:t>
            </a:fld>
            <a:endParaRPr lang="de-DE" noProof="0">
              <a:latin typeface="PT Sans" panose="020B0503020203020204" pitchFamily="34" charset="77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0E66637-5E99-6741-6A4A-F12EDAB3E7BA}"/>
              </a:ext>
            </a:extLst>
          </p:cNvPr>
          <p:cNvSpPr/>
          <p:nvPr/>
        </p:nvSpPr>
        <p:spPr>
          <a:xfrm>
            <a:off x="530676" y="3900217"/>
            <a:ext cx="279400" cy="643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pic>
        <p:nvPicPr>
          <p:cNvPr id="7" name="Grafik 6" descr="Dagster Brand: How to use the Dagster brand assets">
            <a:extLst>
              <a:ext uri="{FF2B5EF4-FFF2-40B4-BE49-F238E27FC236}">
                <a16:creationId xmlns:a16="http://schemas.microsoft.com/office/drawing/2014/main" id="{2DE11762-A53E-A4DF-CDE7-2D19CF9CE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169" y="298796"/>
            <a:ext cx="1561217" cy="449637"/>
          </a:xfrm>
          <a:prstGeom prst="rect">
            <a:avLst/>
          </a:prstGeom>
          <a:ln>
            <a:noFill/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69D408E-C1AC-EC0A-1A06-3E3264A6FD19}"/>
              </a:ext>
            </a:extLst>
          </p:cNvPr>
          <p:cNvSpPr txBox="1"/>
          <p:nvPr/>
        </p:nvSpPr>
        <p:spPr>
          <a:xfrm>
            <a:off x="4895328" y="1099883"/>
            <a:ext cx="21812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>
                <a:latin typeface="PT Sans" panose="020B0503020203020204" pitchFamily="34" charset="77"/>
                <a:ea typeface="Calibri"/>
                <a:cs typeface="Calibri"/>
              </a:rPr>
              <a:t>Lineage</a:t>
            </a:r>
            <a:endParaRPr lang="de-DE" sz="1400" b="1" dirty="0">
              <a:latin typeface="PT Sans" panose="020B0503020203020204" pitchFamily="34" charset="77"/>
            </a:endParaRPr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36DBBED7-ADFC-1AFD-9DD1-84278B712659}"/>
              </a:ext>
            </a:extLst>
          </p:cNvPr>
          <p:cNvSpPr/>
          <p:nvPr/>
        </p:nvSpPr>
        <p:spPr>
          <a:xfrm>
            <a:off x="7485584" y="221576"/>
            <a:ext cx="1298945" cy="314452"/>
          </a:xfrm>
          <a:prstGeom prst="roundRect">
            <a:avLst/>
          </a:prstGeom>
          <a:solidFill>
            <a:srgbClr val="B1D8D5">
              <a:alpha val="3392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  <a:latin typeface="PT Sans" panose="020B0503020203020204" pitchFamily="34" charset="77"/>
              </a:rPr>
              <a:t>Portfoliomanagement</a:t>
            </a:r>
          </a:p>
        </p:txBody>
      </p:sp>
      <p:pic>
        <p:nvPicPr>
          <p:cNvPr id="18" name="Grafik 17" descr="Schlüssel Silhouette">
            <a:extLst>
              <a:ext uri="{FF2B5EF4-FFF2-40B4-BE49-F238E27FC236}">
                <a16:creationId xmlns:a16="http://schemas.microsoft.com/office/drawing/2014/main" id="{6E1DD369-D862-0C5E-0F1D-8470A28CF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236" y="1056325"/>
            <a:ext cx="442478" cy="412173"/>
          </a:xfrm>
          <a:prstGeom prst="rect">
            <a:avLst/>
          </a:prstGeom>
        </p:spPr>
      </p:pic>
      <p:pic>
        <p:nvPicPr>
          <p:cNvPr id="19" name="Grafik 18" descr="Hürde Silhouette">
            <a:extLst>
              <a:ext uri="{FF2B5EF4-FFF2-40B4-BE49-F238E27FC236}">
                <a16:creationId xmlns:a16="http://schemas.microsoft.com/office/drawing/2014/main" id="{C24FA0B8-0550-5745-99E7-48B17933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946" y="1495016"/>
            <a:ext cx="442480" cy="420832"/>
          </a:xfrm>
          <a:prstGeom prst="rect">
            <a:avLst/>
          </a:prstGeom>
        </p:spPr>
      </p:pic>
      <p:pic>
        <p:nvPicPr>
          <p:cNvPr id="20" name="Grafik 19" descr="Gruppenbrainstorming Silhouette">
            <a:extLst>
              <a:ext uri="{FF2B5EF4-FFF2-40B4-BE49-F238E27FC236}">
                <a16:creationId xmlns:a16="http://schemas.microsoft.com/office/drawing/2014/main" id="{E418E712-60B2-7362-2A98-379DD0558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616" y="1941368"/>
            <a:ext cx="446810" cy="433821"/>
          </a:xfrm>
          <a:prstGeom prst="rect">
            <a:avLst/>
          </a:prstGeom>
        </p:spPr>
      </p:pic>
      <p:pic>
        <p:nvPicPr>
          <p:cNvPr id="21" name="Grafik 20" descr="Server Silhouette">
            <a:extLst>
              <a:ext uri="{FF2B5EF4-FFF2-40B4-BE49-F238E27FC236}">
                <a16:creationId xmlns:a16="http://schemas.microsoft.com/office/drawing/2014/main" id="{F8D4763E-4991-D35A-8C98-BF709AFE32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617" y="2465244"/>
            <a:ext cx="457549" cy="507422"/>
          </a:xfrm>
          <a:prstGeom prst="rect">
            <a:avLst/>
          </a:prstGeom>
        </p:spPr>
      </p:pic>
      <p:pic>
        <p:nvPicPr>
          <p:cNvPr id="22" name="Grafik 21" descr="Dokument Silhouette">
            <a:extLst>
              <a:ext uri="{FF2B5EF4-FFF2-40B4-BE49-F238E27FC236}">
                <a16:creationId xmlns:a16="http://schemas.microsoft.com/office/drawing/2014/main" id="{C41B32A0-DE5D-E1CE-7D46-6FB3ADA20C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607" y="3027977"/>
            <a:ext cx="446809" cy="425162"/>
          </a:xfrm>
          <a:prstGeom prst="rect">
            <a:avLst/>
          </a:prstGeom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D820C31D-A9BF-C300-D219-D364FD5CBDBA}"/>
              </a:ext>
            </a:extLst>
          </p:cNvPr>
          <p:cNvSpPr txBox="1">
            <a:spLocks/>
          </p:cNvSpPr>
          <p:nvPr/>
        </p:nvSpPr>
        <p:spPr>
          <a:xfrm>
            <a:off x="1263900" y="1164040"/>
            <a:ext cx="2118141" cy="19199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Multiple </a:t>
            </a:r>
            <a:r>
              <a:rPr lang="de-DE" sz="1200" dirty="0" err="1">
                <a:latin typeface="PT Sans" panose="020B0503020203020204" pitchFamily="34" charset="77"/>
                <a:ea typeface="Tahoma"/>
                <a:cs typeface="Tahoma"/>
              </a:rPr>
              <a:t>databases</a:t>
            </a: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dirty="0" err="1">
                <a:latin typeface="PT Sans" panose="020B0503020203020204" pitchFamily="34" charset="77"/>
                <a:ea typeface="Tahoma"/>
                <a:cs typeface="Tahoma"/>
              </a:rPr>
              <a:t>access</a:t>
            </a: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endParaRPr lang="de-DE" sz="1200" dirty="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 dirty="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B1E07EB1-2D4B-FB9A-0841-A497A4A963F7}"/>
              </a:ext>
            </a:extLst>
          </p:cNvPr>
          <p:cNvSpPr txBox="1">
            <a:spLocks/>
          </p:cNvSpPr>
          <p:nvPr/>
        </p:nvSpPr>
        <p:spPr>
          <a:xfrm>
            <a:off x="1263901" y="1649042"/>
            <a:ext cx="1736052" cy="251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Python-first API</a:t>
            </a:r>
            <a:endParaRPr lang="de-DE" sz="1200" dirty="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3BF91861-006C-4BDA-ABCC-E819D308E278}"/>
              </a:ext>
            </a:extLst>
          </p:cNvPr>
          <p:cNvSpPr txBox="1">
            <a:spLocks/>
          </p:cNvSpPr>
          <p:nvPr/>
        </p:nvSpPr>
        <p:spPr>
          <a:xfrm>
            <a:off x="1263901" y="2126497"/>
            <a:ext cx="1572624" cy="19321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Modular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pipelines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8361E659-FCAF-C2EA-9CD7-3AEAF7D7CA03}"/>
              </a:ext>
            </a:extLst>
          </p:cNvPr>
          <p:cNvSpPr txBox="1">
            <a:spLocks/>
          </p:cNvSpPr>
          <p:nvPr/>
        </p:nvSpPr>
        <p:spPr>
          <a:xfrm>
            <a:off x="1263900" y="2603953"/>
            <a:ext cx="1838807" cy="287260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Kubernetes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supportable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A1C23058-F172-414C-A69A-C8F60892768A}"/>
              </a:ext>
            </a:extLst>
          </p:cNvPr>
          <p:cNvSpPr txBox="1">
            <a:spLocks/>
          </p:cNvSpPr>
          <p:nvPr/>
        </p:nvSpPr>
        <p:spPr>
          <a:xfrm>
            <a:off x="1263901" y="3143950"/>
            <a:ext cx="1736052" cy="193216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Dagster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UI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with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intutive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dashboards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DD4228-9A86-C6E2-DED2-5F5DC687B5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1562285"/>
            <a:ext cx="2913584" cy="305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21227-FB49-EE20-B6F8-EB9B59F2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DDA3A-E775-B4A8-6867-75B35BC8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57991"/>
            <a:ext cx="6946773" cy="25558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600">
                <a:latin typeface="PT Sans" panose="020B0503020203020204" pitchFamily="34" charset="77"/>
                <a:ea typeface="Tahoma"/>
                <a:cs typeface="Tahoma"/>
              </a:rPr>
              <a:t>Data </a:t>
            </a:r>
            <a:r>
              <a:rPr lang="de-DE" sz="1600" err="1">
                <a:latin typeface="PT Sans" panose="020B0503020203020204" pitchFamily="34" charset="77"/>
                <a:ea typeface="Tahoma"/>
                <a:cs typeface="Tahoma"/>
              </a:rPr>
              <a:t>workflows</a:t>
            </a:r>
            <a:r>
              <a:rPr lang="de-DE" sz="16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err="1">
                <a:latin typeface="PT Sans" panose="020B0503020203020204" pitchFamily="34" charset="77"/>
                <a:ea typeface="Tahoma"/>
                <a:cs typeface="Tahoma"/>
              </a:rPr>
              <a:t>using</a:t>
            </a:r>
            <a:r>
              <a:rPr lang="de-DE" sz="16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err="1">
                <a:latin typeface="PT Sans" panose="020B0503020203020204" pitchFamily="34" charset="77"/>
                <a:ea typeface="Tahoma"/>
                <a:cs typeface="Tahoma"/>
              </a:rPr>
              <a:t>the</a:t>
            </a:r>
            <a:r>
              <a:rPr lang="de-DE" sz="16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err="1">
                <a:latin typeface="PT Sans" panose="020B0503020203020204" pitchFamily="34" charset="77"/>
                <a:ea typeface="Tahoma"/>
                <a:cs typeface="Tahoma"/>
              </a:rPr>
              <a:t>data</a:t>
            </a:r>
            <a:r>
              <a:rPr lang="de-DE" sz="16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err="1">
                <a:latin typeface="PT Sans" panose="020B0503020203020204" pitchFamily="34" charset="77"/>
                <a:ea typeface="Tahoma"/>
                <a:cs typeface="Tahoma"/>
              </a:rPr>
              <a:t>orchestrator</a:t>
            </a:r>
            <a:r>
              <a:rPr lang="de-DE" sz="16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err="1">
                <a:latin typeface="PT Sans" panose="020B0503020203020204" pitchFamily="34" charset="77"/>
                <a:ea typeface="Tahoma"/>
                <a:cs typeface="Tahoma"/>
              </a:rPr>
              <a:t>dagster</a:t>
            </a:r>
            <a:endParaRPr lang="de-DE" sz="1400">
              <a:latin typeface="PT Sans" panose="020B0503020203020204" pitchFamily="34" charset="77"/>
              <a:ea typeface="Tahoma"/>
              <a:cs typeface="Tahoma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BB951D20-B60A-ADE9-0B30-42DB42276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13</a:t>
            </a:fld>
            <a:endParaRPr lang="de-DE" noProof="0">
              <a:latin typeface="PT Sans" panose="020B0503020203020204" pitchFamily="34" charset="77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065B14D-241F-E2AE-71BE-9EC9FC1D3D51}"/>
              </a:ext>
            </a:extLst>
          </p:cNvPr>
          <p:cNvSpPr/>
          <p:nvPr/>
        </p:nvSpPr>
        <p:spPr>
          <a:xfrm>
            <a:off x="530676" y="3900217"/>
            <a:ext cx="279400" cy="643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pic>
        <p:nvPicPr>
          <p:cNvPr id="12" name="Grafik 11" descr="Ein Bild, das Text, Screenshot, Software, Zahl enthält.&#10;&#10;KI-generierte Inhalte können fehlerhaft sein.">
            <a:extLst>
              <a:ext uri="{FF2B5EF4-FFF2-40B4-BE49-F238E27FC236}">
                <a16:creationId xmlns:a16="http://schemas.microsoft.com/office/drawing/2014/main" id="{01A3A1BE-CFBC-09D8-B689-4DDD06C7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883" y="1602807"/>
            <a:ext cx="3683560" cy="2002292"/>
          </a:xfrm>
          <a:prstGeom prst="rect">
            <a:avLst/>
          </a:prstGeom>
        </p:spPr>
      </p:pic>
      <p:pic>
        <p:nvPicPr>
          <p:cNvPr id="18" name="Grafik 17" descr="Schlüssel Silhouette">
            <a:extLst>
              <a:ext uri="{FF2B5EF4-FFF2-40B4-BE49-F238E27FC236}">
                <a16:creationId xmlns:a16="http://schemas.microsoft.com/office/drawing/2014/main" id="{943C9193-B0FD-C76C-954A-00A894AAB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236" y="1056325"/>
            <a:ext cx="442478" cy="412173"/>
          </a:xfrm>
          <a:prstGeom prst="rect">
            <a:avLst/>
          </a:prstGeom>
        </p:spPr>
      </p:pic>
      <p:pic>
        <p:nvPicPr>
          <p:cNvPr id="19" name="Grafik 18" descr="Hürde Silhouette">
            <a:extLst>
              <a:ext uri="{FF2B5EF4-FFF2-40B4-BE49-F238E27FC236}">
                <a16:creationId xmlns:a16="http://schemas.microsoft.com/office/drawing/2014/main" id="{F7AE5A27-D54A-369D-4617-F03F19F73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946" y="1495016"/>
            <a:ext cx="442480" cy="420832"/>
          </a:xfrm>
          <a:prstGeom prst="rect">
            <a:avLst/>
          </a:prstGeom>
        </p:spPr>
      </p:pic>
      <p:pic>
        <p:nvPicPr>
          <p:cNvPr id="20" name="Grafik 19" descr="Gruppenbrainstorming Silhouette">
            <a:extLst>
              <a:ext uri="{FF2B5EF4-FFF2-40B4-BE49-F238E27FC236}">
                <a16:creationId xmlns:a16="http://schemas.microsoft.com/office/drawing/2014/main" id="{39D2A126-93D7-CBDB-109A-4E826D64E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616" y="1941368"/>
            <a:ext cx="446810" cy="433821"/>
          </a:xfrm>
          <a:prstGeom prst="rect">
            <a:avLst/>
          </a:prstGeom>
        </p:spPr>
      </p:pic>
      <p:pic>
        <p:nvPicPr>
          <p:cNvPr id="21" name="Grafik 20" descr="Server Silhouette">
            <a:extLst>
              <a:ext uri="{FF2B5EF4-FFF2-40B4-BE49-F238E27FC236}">
                <a16:creationId xmlns:a16="http://schemas.microsoft.com/office/drawing/2014/main" id="{79A75665-A3BD-CCB9-26B0-55AF30FB07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617" y="2465244"/>
            <a:ext cx="457549" cy="507422"/>
          </a:xfrm>
          <a:prstGeom prst="rect">
            <a:avLst/>
          </a:prstGeom>
        </p:spPr>
      </p:pic>
      <p:pic>
        <p:nvPicPr>
          <p:cNvPr id="22" name="Grafik 21" descr="Dokument Silhouette">
            <a:extLst>
              <a:ext uri="{FF2B5EF4-FFF2-40B4-BE49-F238E27FC236}">
                <a16:creationId xmlns:a16="http://schemas.microsoft.com/office/drawing/2014/main" id="{7FF40EBF-9326-6821-20A3-E5847C8F0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607" y="3027977"/>
            <a:ext cx="446809" cy="425162"/>
          </a:xfrm>
          <a:prstGeom prst="rect">
            <a:avLst/>
          </a:prstGeom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7BD38135-B20D-321F-DB6D-5A0B68D0028C}"/>
              </a:ext>
            </a:extLst>
          </p:cNvPr>
          <p:cNvSpPr txBox="1">
            <a:spLocks/>
          </p:cNvSpPr>
          <p:nvPr/>
        </p:nvSpPr>
        <p:spPr>
          <a:xfrm>
            <a:off x="1263900" y="1164040"/>
            <a:ext cx="2118141" cy="19199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Multiple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databases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access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51BC5F11-37E3-EBA1-E8FB-35EF7D25F51A}"/>
              </a:ext>
            </a:extLst>
          </p:cNvPr>
          <p:cNvSpPr txBox="1">
            <a:spLocks/>
          </p:cNvSpPr>
          <p:nvPr/>
        </p:nvSpPr>
        <p:spPr>
          <a:xfrm>
            <a:off x="1263901" y="1649042"/>
            <a:ext cx="1736052" cy="251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Python-first API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75B456EC-E1FB-F901-B282-1635F8380AA5}"/>
              </a:ext>
            </a:extLst>
          </p:cNvPr>
          <p:cNvSpPr txBox="1">
            <a:spLocks/>
          </p:cNvSpPr>
          <p:nvPr/>
        </p:nvSpPr>
        <p:spPr>
          <a:xfrm>
            <a:off x="1263901" y="2126497"/>
            <a:ext cx="1572624" cy="19321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Modular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pipelines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83B4B77B-1A85-D4D8-4174-AC9D9DA26EFE}"/>
              </a:ext>
            </a:extLst>
          </p:cNvPr>
          <p:cNvSpPr txBox="1">
            <a:spLocks/>
          </p:cNvSpPr>
          <p:nvPr/>
        </p:nvSpPr>
        <p:spPr>
          <a:xfrm>
            <a:off x="1263900" y="2603953"/>
            <a:ext cx="1838807" cy="287260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Kubernetes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supportable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0E2FAC82-A597-C6D3-1D6E-4F4F323C5756}"/>
              </a:ext>
            </a:extLst>
          </p:cNvPr>
          <p:cNvSpPr txBox="1">
            <a:spLocks/>
          </p:cNvSpPr>
          <p:nvPr/>
        </p:nvSpPr>
        <p:spPr>
          <a:xfrm>
            <a:off x="1263901" y="3143950"/>
            <a:ext cx="1736052" cy="193216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Dagster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UI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with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intutive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dashboards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13223F-A26B-C95D-240E-6BB069E9C552}"/>
              </a:ext>
            </a:extLst>
          </p:cNvPr>
          <p:cNvSpPr txBox="1"/>
          <p:nvPr/>
        </p:nvSpPr>
        <p:spPr>
          <a:xfrm>
            <a:off x="4895328" y="1099883"/>
            <a:ext cx="21812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 err="1">
                <a:latin typeface="PT Sans" panose="020B0503020203020204" pitchFamily="34" charset="77"/>
                <a:ea typeface="Calibri"/>
                <a:cs typeface="Calibri"/>
              </a:rPr>
              <a:t>Observability</a:t>
            </a:r>
            <a:endParaRPr lang="de-DE" sz="1400" b="1" dirty="0">
              <a:latin typeface="PT Sans" panose="020B0503020203020204" pitchFamily="34" charset="77"/>
            </a:endParaRPr>
          </a:p>
        </p:txBody>
      </p:sp>
      <p:pic>
        <p:nvPicPr>
          <p:cNvPr id="5" name="Grafik 4" descr="Dagster Brand: How to use the Dagster brand assets">
            <a:extLst>
              <a:ext uri="{FF2B5EF4-FFF2-40B4-BE49-F238E27FC236}">
                <a16:creationId xmlns:a16="http://schemas.microsoft.com/office/drawing/2014/main" id="{52ABCB76-0AC3-FF5F-388E-73309FF124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2169" y="298796"/>
            <a:ext cx="1561217" cy="449637"/>
          </a:xfrm>
          <a:prstGeom prst="rect">
            <a:avLst/>
          </a:prstGeom>
          <a:ln>
            <a:noFill/>
          </a:ln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F81BB438-2091-5AA2-0697-24451B334572}"/>
              </a:ext>
            </a:extLst>
          </p:cNvPr>
          <p:cNvSpPr/>
          <p:nvPr/>
        </p:nvSpPr>
        <p:spPr>
          <a:xfrm>
            <a:off x="7485584" y="221576"/>
            <a:ext cx="1298945" cy="314452"/>
          </a:xfrm>
          <a:prstGeom prst="roundRect">
            <a:avLst/>
          </a:prstGeom>
          <a:solidFill>
            <a:srgbClr val="B1D8D5">
              <a:alpha val="3392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  <a:latin typeface="PT Sans" panose="020B0503020203020204" pitchFamily="34" charset="77"/>
              </a:rPr>
              <a:t>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683856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7992-9420-B4A0-6342-AFC862A34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79E14-894B-7BC5-584E-EAEBD63E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57991"/>
            <a:ext cx="6946773" cy="25558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Data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workflows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using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the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data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orchestrator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dagster</a:t>
            </a:r>
            <a:endParaRPr lang="de-DE" sz="1400" dirty="0">
              <a:latin typeface="PT Sans" panose="020B0503020203020204" pitchFamily="34" charset="77"/>
              <a:ea typeface="Tahoma"/>
              <a:cs typeface="Tahoma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3D903A57-86E2-F994-BE60-D89C22376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14</a:t>
            </a:fld>
            <a:endParaRPr lang="de-DE" noProof="0">
              <a:latin typeface="PT Sans" panose="020B0503020203020204" pitchFamily="34" charset="77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5E7EAC1-99F1-6CC8-114A-59CCD46E58DA}"/>
              </a:ext>
            </a:extLst>
          </p:cNvPr>
          <p:cNvSpPr/>
          <p:nvPr/>
        </p:nvSpPr>
        <p:spPr>
          <a:xfrm>
            <a:off x="530676" y="3900217"/>
            <a:ext cx="279400" cy="643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pic>
        <p:nvPicPr>
          <p:cNvPr id="8" name="Grafik 7" descr="Ein Bild, das Text, Screenshot, Software, Display enthält.&#10;&#10;KI-generierte Inhalte können fehlerhaft sein.">
            <a:extLst>
              <a:ext uri="{FF2B5EF4-FFF2-40B4-BE49-F238E27FC236}">
                <a16:creationId xmlns:a16="http://schemas.microsoft.com/office/drawing/2014/main" id="{8CD7CDEE-739A-883E-EE42-0B7970732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98" y="1497565"/>
            <a:ext cx="3328701" cy="2637055"/>
          </a:xfrm>
          <a:prstGeom prst="rect">
            <a:avLst/>
          </a:prstGeom>
        </p:spPr>
      </p:pic>
      <p:pic>
        <p:nvPicPr>
          <p:cNvPr id="18" name="Grafik 17" descr="Schlüssel Silhouette">
            <a:extLst>
              <a:ext uri="{FF2B5EF4-FFF2-40B4-BE49-F238E27FC236}">
                <a16:creationId xmlns:a16="http://schemas.microsoft.com/office/drawing/2014/main" id="{19443C28-FA22-B7F2-6957-49EE17934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236" y="1056325"/>
            <a:ext cx="442478" cy="412173"/>
          </a:xfrm>
          <a:prstGeom prst="rect">
            <a:avLst/>
          </a:prstGeom>
        </p:spPr>
      </p:pic>
      <p:pic>
        <p:nvPicPr>
          <p:cNvPr id="19" name="Grafik 18" descr="Hürde Silhouette">
            <a:extLst>
              <a:ext uri="{FF2B5EF4-FFF2-40B4-BE49-F238E27FC236}">
                <a16:creationId xmlns:a16="http://schemas.microsoft.com/office/drawing/2014/main" id="{4BCFAE23-E281-04C8-8C1C-CC1604FA2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946" y="1495016"/>
            <a:ext cx="442480" cy="420832"/>
          </a:xfrm>
          <a:prstGeom prst="rect">
            <a:avLst/>
          </a:prstGeom>
        </p:spPr>
      </p:pic>
      <p:pic>
        <p:nvPicPr>
          <p:cNvPr id="20" name="Grafik 19" descr="Gruppenbrainstorming Silhouette">
            <a:extLst>
              <a:ext uri="{FF2B5EF4-FFF2-40B4-BE49-F238E27FC236}">
                <a16:creationId xmlns:a16="http://schemas.microsoft.com/office/drawing/2014/main" id="{A81C1BD7-A2B6-327E-2063-7897C2273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616" y="1941368"/>
            <a:ext cx="446810" cy="433821"/>
          </a:xfrm>
          <a:prstGeom prst="rect">
            <a:avLst/>
          </a:prstGeom>
        </p:spPr>
      </p:pic>
      <p:pic>
        <p:nvPicPr>
          <p:cNvPr id="21" name="Grafik 20" descr="Server Silhouette">
            <a:extLst>
              <a:ext uri="{FF2B5EF4-FFF2-40B4-BE49-F238E27FC236}">
                <a16:creationId xmlns:a16="http://schemas.microsoft.com/office/drawing/2014/main" id="{93D10C47-9186-EE4B-950A-6E87CBFAC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617" y="2465244"/>
            <a:ext cx="457549" cy="507422"/>
          </a:xfrm>
          <a:prstGeom prst="rect">
            <a:avLst/>
          </a:prstGeom>
        </p:spPr>
      </p:pic>
      <p:pic>
        <p:nvPicPr>
          <p:cNvPr id="22" name="Grafik 21" descr="Dokument Silhouette">
            <a:extLst>
              <a:ext uri="{FF2B5EF4-FFF2-40B4-BE49-F238E27FC236}">
                <a16:creationId xmlns:a16="http://schemas.microsoft.com/office/drawing/2014/main" id="{6C6A7CFA-BF2B-00E0-5462-F205AA184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5607" y="3027977"/>
            <a:ext cx="446809" cy="425162"/>
          </a:xfrm>
          <a:prstGeom prst="rect">
            <a:avLst/>
          </a:prstGeom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463BAE4A-A1BC-D019-4254-1464259C1780}"/>
              </a:ext>
            </a:extLst>
          </p:cNvPr>
          <p:cNvSpPr txBox="1">
            <a:spLocks/>
          </p:cNvSpPr>
          <p:nvPr/>
        </p:nvSpPr>
        <p:spPr>
          <a:xfrm>
            <a:off x="1263900" y="1164040"/>
            <a:ext cx="2118141" cy="19199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Multiple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databases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access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E0470C6A-3760-9024-13E4-B4377E5EB305}"/>
              </a:ext>
            </a:extLst>
          </p:cNvPr>
          <p:cNvSpPr txBox="1">
            <a:spLocks/>
          </p:cNvSpPr>
          <p:nvPr/>
        </p:nvSpPr>
        <p:spPr>
          <a:xfrm>
            <a:off x="1263901" y="1649042"/>
            <a:ext cx="1736052" cy="251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Python-first API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22E65F3-9D52-7C2F-A3EA-D1C04D45A80B}"/>
              </a:ext>
            </a:extLst>
          </p:cNvPr>
          <p:cNvSpPr txBox="1">
            <a:spLocks/>
          </p:cNvSpPr>
          <p:nvPr/>
        </p:nvSpPr>
        <p:spPr>
          <a:xfrm>
            <a:off x="1263901" y="2126497"/>
            <a:ext cx="1572624" cy="19321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Modular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pipelines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AC2A61EF-4103-75D7-3659-DD748880B0C5}"/>
              </a:ext>
            </a:extLst>
          </p:cNvPr>
          <p:cNvSpPr txBox="1">
            <a:spLocks/>
          </p:cNvSpPr>
          <p:nvPr/>
        </p:nvSpPr>
        <p:spPr>
          <a:xfrm>
            <a:off x="1263900" y="2603953"/>
            <a:ext cx="1838807" cy="287260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Kubernetes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supportable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1A0CDA5D-12F9-07AB-2697-2DA6505D7A06}"/>
              </a:ext>
            </a:extLst>
          </p:cNvPr>
          <p:cNvSpPr txBox="1">
            <a:spLocks/>
          </p:cNvSpPr>
          <p:nvPr/>
        </p:nvSpPr>
        <p:spPr>
          <a:xfrm>
            <a:off x="1263901" y="3143950"/>
            <a:ext cx="1736052" cy="193216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Dagster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UI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with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intutive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dashboards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61C60F9-571D-33CF-C8A1-A0E254C1565F}"/>
              </a:ext>
            </a:extLst>
          </p:cNvPr>
          <p:cNvSpPr txBox="1"/>
          <p:nvPr/>
        </p:nvSpPr>
        <p:spPr>
          <a:xfrm>
            <a:off x="4895328" y="1099883"/>
            <a:ext cx="21812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 err="1">
                <a:latin typeface="PT Sans" panose="020B0503020203020204" pitchFamily="34" charset="77"/>
                <a:ea typeface="Calibri"/>
                <a:cs typeface="Calibri"/>
              </a:rPr>
              <a:t>Backfilling</a:t>
            </a:r>
            <a:endParaRPr lang="de-DE" sz="1400" b="1" dirty="0">
              <a:latin typeface="PT Sans" panose="020B0503020203020204" pitchFamily="34" charset="77"/>
            </a:endParaRPr>
          </a:p>
        </p:txBody>
      </p:sp>
      <p:pic>
        <p:nvPicPr>
          <p:cNvPr id="5" name="Grafik 4" descr="Dagster Brand: How to use the Dagster brand assets">
            <a:extLst>
              <a:ext uri="{FF2B5EF4-FFF2-40B4-BE49-F238E27FC236}">
                <a16:creationId xmlns:a16="http://schemas.microsoft.com/office/drawing/2014/main" id="{5BBB07C4-C7B3-5CCC-2A2F-B4CA6AB027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2169" y="298796"/>
            <a:ext cx="1561217" cy="449637"/>
          </a:xfrm>
          <a:prstGeom prst="rect">
            <a:avLst/>
          </a:prstGeom>
          <a:ln>
            <a:noFill/>
          </a:ln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0E1784E7-AE01-7650-8DEE-2AED57D49F59}"/>
              </a:ext>
            </a:extLst>
          </p:cNvPr>
          <p:cNvSpPr/>
          <p:nvPr/>
        </p:nvSpPr>
        <p:spPr>
          <a:xfrm>
            <a:off x="7485584" y="221576"/>
            <a:ext cx="1298945" cy="314452"/>
          </a:xfrm>
          <a:prstGeom prst="roundRect">
            <a:avLst/>
          </a:prstGeom>
          <a:solidFill>
            <a:srgbClr val="B1D8D5">
              <a:alpha val="3392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  <a:latin typeface="PT Sans" panose="020B0503020203020204" pitchFamily="34" charset="77"/>
              </a:rPr>
              <a:t>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830617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575D-BFB8-1575-5641-C673E6F98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15389-9629-5A92-769B-5C8D1943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57991"/>
            <a:ext cx="6946773" cy="25558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Development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workflow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with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JetBrains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Datalore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endParaRPr lang="de-DE" sz="1600" dirty="0">
              <a:latin typeface="PT Sans" panose="020B0503020203020204" pitchFamily="34" charset="77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5BFE1B02-78BB-4082-9754-72220825A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15</a:t>
            </a:fld>
            <a:endParaRPr lang="de-DE" noProof="0">
              <a:latin typeface="PT Sans" panose="020B0503020203020204" pitchFamily="34" charset="77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6C3F03F-9A14-70C4-A770-5EF620210C6A}"/>
              </a:ext>
            </a:extLst>
          </p:cNvPr>
          <p:cNvSpPr/>
          <p:nvPr/>
        </p:nvSpPr>
        <p:spPr>
          <a:xfrm>
            <a:off x="530676" y="3900217"/>
            <a:ext cx="279400" cy="643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pic>
        <p:nvPicPr>
          <p:cNvPr id="7" name="Grafik 6" descr="Schlüssel Silhouette">
            <a:extLst>
              <a:ext uri="{FF2B5EF4-FFF2-40B4-BE49-F238E27FC236}">
                <a16:creationId xmlns:a16="http://schemas.microsoft.com/office/drawing/2014/main" id="{D77EC1F6-374F-9A6E-BC3D-8E98445C8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236" y="1056325"/>
            <a:ext cx="442478" cy="412173"/>
          </a:xfrm>
          <a:prstGeom prst="rect">
            <a:avLst/>
          </a:prstGeom>
        </p:spPr>
      </p:pic>
      <p:pic>
        <p:nvPicPr>
          <p:cNvPr id="8" name="Grafik 7" descr="Hürde Silhouette">
            <a:extLst>
              <a:ext uri="{FF2B5EF4-FFF2-40B4-BE49-F238E27FC236}">
                <a16:creationId xmlns:a16="http://schemas.microsoft.com/office/drawing/2014/main" id="{2603A8C0-DB4A-B94D-C1D9-2D84AEC95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6946" y="1495016"/>
            <a:ext cx="442480" cy="420832"/>
          </a:xfrm>
          <a:prstGeom prst="rect">
            <a:avLst/>
          </a:prstGeom>
        </p:spPr>
      </p:pic>
      <p:pic>
        <p:nvPicPr>
          <p:cNvPr id="9" name="Grafik 8" descr="Gruppenbrainstorming Silhouette">
            <a:extLst>
              <a:ext uri="{FF2B5EF4-FFF2-40B4-BE49-F238E27FC236}">
                <a16:creationId xmlns:a16="http://schemas.microsoft.com/office/drawing/2014/main" id="{BFEF4181-D385-1761-B631-6D0B36C589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616" y="1941368"/>
            <a:ext cx="446810" cy="433821"/>
          </a:xfrm>
          <a:prstGeom prst="rect">
            <a:avLst/>
          </a:prstGeom>
        </p:spPr>
      </p:pic>
      <p:pic>
        <p:nvPicPr>
          <p:cNvPr id="10" name="Grafik 9" descr="Server Silhouette">
            <a:extLst>
              <a:ext uri="{FF2B5EF4-FFF2-40B4-BE49-F238E27FC236}">
                <a16:creationId xmlns:a16="http://schemas.microsoft.com/office/drawing/2014/main" id="{6AD41BA9-FC9F-8B39-4295-2837119C8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2617" y="2465244"/>
            <a:ext cx="457549" cy="507422"/>
          </a:xfrm>
          <a:prstGeom prst="rect">
            <a:avLst/>
          </a:prstGeom>
        </p:spPr>
      </p:pic>
      <p:pic>
        <p:nvPicPr>
          <p:cNvPr id="11" name="Grafik 10" descr="Dokument Silhouette">
            <a:extLst>
              <a:ext uri="{FF2B5EF4-FFF2-40B4-BE49-F238E27FC236}">
                <a16:creationId xmlns:a16="http://schemas.microsoft.com/office/drawing/2014/main" id="{6B2A527C-4C54-B006-A86F-918476BF11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607" y="3027977"/>
            <a:ext cx="446809" cy="425162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3AB7BEE-6C43-5DEA-AAAD-181BC8CD0E19}"/>
              </a:ext>
            </a:extLst>
          </p:cNvPr>
          <p:cNvSpPr txBox="1">
            <a:spLocks/>
          </p:cNvSpPr>
          <p:nvPr/>
        </p:nvSpPr>
        <p:spPr>
          <a:xfrm>
            <a:off x="1263901" y="1123966"/>
            <a:ext cx="1572624" cy="19199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Native </a:t>
            </a:r>
            <a:r>
              <a:rPr lang="de-DE" sz="1200" dirty="0" err="1">
                <a:latin typeface="PT Sans" panose="020B0503020203020204" pitchFamily="34" charset="77"/>
                <a:ea typeface="Tahoma"/>
                <a:cs typeface="Tahoma"/>
              </a:rPr>
              <a:t>integration</a:t>
            </a: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dirty="0" err="1">
                <a:latin typeface="PT Sans" panose="020B0503020203020204" pitchFamily="34" charset="77"/>
                <a:ea typeface="Tahoma"/>
                <a:cs typeface="Tahoma"/>
              </a:rPr>
              <a:t>to</a:t>
            </a: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dirty="0" err="1">
                <a:latin typeface="PT Sans" panose="020B0503020203020204" pitchFamily="34" charset="77"/>
                <a:ea typeface="Tahoma"/>
                <a:cs typeface="Tahoma"/>
              </a:rPr>
              <a:t>many</a:t>
            </a: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dirty="0" err="1">
                <a:latin typeface="PT Sans" panose="020B0503020203020204" pitchFamily="34" charset="77"/>
                <a:ea typeface="Tahoma"/>
                <a:cs typeface="Tahoma"/>
              </a:rPr>
              <a:t>databases</a:t>
            </a:r>
            <a:endParaRPr lang="de-DE" sz="1200" dirty="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 dirty="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4FC43046-E371-DF1C-A1E4-C9EAD92F1FC9}"/>
              </a:ext>
            </a:extLst>
          </p:cNvPr>
          <p:cNvSpPr txBox="1">
            <a:spLocks/>
          </p:cNvSpPr>
          <p:nvPr/>
        </p:nvSpPr>
        <p:spPr>
          <a:xfrm>
            <a:off x="1263901" y="1649042"/>
            <a:ext cx="1736052" cy="251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dirty="0">
                <a:latin typeface="PT Sans" panose="020B0503020203020204" pitchFamily="34" charset="77"/>
                <a:ea typeface="Tahoma"/>
                <a:cs typeface="Tahoma"/>
              </a:rPr>
              <a:t>Notebook-like </a:t>
            </a:r>
            <a:r>
              <a:rPr lang="de-DE" sz="1200" dirty="0" err="1">
                <a:latin typeface="PT Sans" panose="020B0503020203020204" pitchFamily="34" charset="77"/>
                <a:ea typeface="Tahoma"/>
                <a:cs typeface="Tahoma"/>
              </a:rPr>
              <a:t>coding</a:t>
            </a:r>
            <a:endParaRPr lang="de-DE" sz="1200" dirty="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 dirty="0">
              <a:latin typeface="PT Sans" panose="020B0503020203020204" pitchFamily="34" charset="77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B29F22A3-DFAE-6313-6FAE-3314BD211794}"/>
              </a:ext>
            </a:extLst>
          </p:cNvPr>
          <p:cNvSpPr txBox="1">
            <a:spLocks/>
          </p:cNvSpPr>
          <p:nvPr/>
        </p:nvSpPr>
        <p:spPr>
          <a:xfrm>
            <a:off x="1263901" y="2126497"/>
            <a:ext cx="1572624" cy="19321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Live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collaboration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A26F3512-E410-D7FF-1D1A-CC831332DE04}"/>
              </a:ext>
            </a:extLst>
          </p:cNvPr>
          <p:cNvSpPr txBox="1">
            <a:spLocks/>
          </p:cNvSpPr>
          <p:nvPr/>
        </p:nvSpPr>
        <p:spPr>
          <a:xfrm>
            <a:off x="1263901" y="2603953"/>
            <a:ext cx="1572624" cy="287260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K8s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supportable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92671151-46AE-8A7C-C52D-0E23D0DB0919}"/>
              </a:ext>
            </a:extLst>
          </p:cNvPr>
          <p:cNvSpPr txBox="1">
            <a:spLocks/>
          </p:cNvSpPr>
          <p:nvPr/>
        </p:nvSpPr>
        <p:spPr>
          <a:xfrm>
            <a:off x="1263901" y="3143950"/>
            <a:ext cx="1736052" cy="193216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Native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report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creation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D86668-22C0-61F2-BE8C-4FFF3D38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35" y="221133"/>
            <a:ext cx="1788474" cy="5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D53152A-C153-EE8E-8E15-5324D2D6B710}"/>
              </a:ext>
            </a:extLst>
          </p:cNvPr>
          <p:cNvSpPr txBox="1"/>
          <p:nvPr/>
        </p:nvSpPr>
        <p:spPr>
          <a:xfrm>
            <a:off x="512616" y="4625594"/>
            <a:ext cx="636379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latin typeface="PT Sans" panose="020B0503020203020204" pitchFamily="34" charset="77"/>
                <a:hlinkClick r:id="rId14"/>
              </a:rPr>
              <a:t>https://datalore.k8s.nexdos.de/report/interactive/Qje0U1DPZvlbusEHH1tfAP/0hAk7VTI2W1QarR7mYMqm3</a:t>
            </a:r>
            <a:endParaRPr lang="de-DE" sz="1050" dirty="0">
              <a:latin typeface="PT Sans" panose="020B0503020203020204" pitchFamily="34" charset="77"/>
            </a:endParaRPr>
          </a:p>
          <a:p>
            <a:endParaRPr lang="de-DE" sz="1050" dirty="0">
              <a:latin typeface="PT Sans" panose="020B0503020203020204" pitchFamily="34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CDC2BF4-63FE-A8D9-DEA6-6B1764B7B803}"/>
              </a:ext>
            </a:extLst>
          </p:cNvPr>
          <p:cNvSpPr txBox="1"/>
          <p:nvPr/>
        </p:nvSpPr>
        <p:spPr>
          <a:xfrm>
            <a:off x="512616" y="4349520"/>
            <a:ext cx="3095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PT Sans" panose="020B0503020203020204" pitchFamily="34" charset="77"/>
              </a:rPr>
              <a:t>Access </a:t>
            </a:r>
            <a:r>
              <a:rPr lang="de-DE" sz="1100" b="1" dirty="0" err="1">
                <a:latin typeface="PT Sans" panose="020B0503020203020204" pitchFamily="34" charset="77"/>
              </a:rPr>
              <a:t>report</a:t>
            </a:r>
            <a:r>
              <a:rPr lang="de-DE" sz="1100" b="1" dirty="0">
                <a:latin typeface="PT Sans" panose="020B0503020203020204" pitchFamily="34" charset="77"/>
              </a:rPr>
              <a:t> on </a:t>
            </a:r>
            <a:r>
              <a:rPr lang="de-DE" sz="1100" b="1" dirty="0" err="1">
                <a:latin typeface="PT Sans" panose="020B0503020203020204" pitchFamily="34" charset="77"/>
              </a:rPr>
              <a:t>laptop</a:t>
            </a:r>
            <a:r>
              <a:rPr lang="de-DE" sz="1100" b="1" dirty="0">
                <a:latin typeface="PT Sans" panose="020B0503020203020204" pitchFamily="34" charset="77"/>
              </a:rPr>
              <a:t>: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C5F550D5-8980-3EFA-DD12-32E3AE400FAD}"/>
              </a:ext>
            </a:extLst>
          </p:cNvPr>
          <p:cNvSpPr/>
          <p:nvPr/>
        </p:nvSpPr>
        <p:spPr>
          <a:xfrm>
            <a:off x="7485584" y="221576"/>
            <a:ext cx="1298945" cy="314452"/>
          </a:xfrm>
          <a:prstGeom prst="roundRect">
            <a:avLst/>
          </a:prstGeom>
          <a:solidFill>
            <a:srgbClr val="B1D8D5">
              <a:alpha val="3392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  <a:latin typeface="PT Sans" panose="020B0503020203020204" pitchFamily="34" charset="77"/>
              </a:rPr>
              <a:t>Research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21AFED-F411-5B66-4B5F-6E092B7A98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5575" y="1214244"/>
            <a:ext cx="4199475" cy="26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5646C7FC-14E3-18E6-D6AD-DEAD085E1EA3}"/>
              </a:ext>
            </a:extLst>
          </p:cNvPr>
          <p:cNvSpPr/>
          <p:nvPr/>
        </p:nvSpPr>
        <p:spPr>
          <a:xfrm>
            <a:off x="1767594" y="1527055"/>
            <a:ext cx="3947156" cy="1200329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200" dirty="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8AB4858-A101-8DB8-621A-1D4FBAB146D3}"/>
              </a:ext>
            </a:extLst>
          </p:cNvPr>
          <p:cNvSpPr/>
          <p:nvPr/>
        </p:nvSpPr>
        <p:spPr>
          <a:xfrm>
            <a:off x="1767593" y="3081859"/>
            <a:ext cx="3947156" cy="1200329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200" dirty="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DB22BA-BEB4-B58D-7DEF-29F26C16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PT Sans" panose="020B0503020203020204" pitchFamily="34" charset="77"/>
              </a:rPr>
              <a:t>Thank</a:t>
            </a:r>
            <a:r>
              <a:rPr lang="de-DE" dirty="0">
                <a:latin typeface="PT Sans" panose="020B0503020203020204" pitchFamily="34" charset="77"/>
              </a:rPr>
              <a:t> </a:t>
            </a:r>
            <a:r>
              <a:rPr lang="de-DE" dirty="0" err="1">
                <a:latin typeface="PT Sans" panose="020B0503020203020204" pitchFamily="34" charset="77"/>
              </a:rPr>
              <a:t>you</a:t>
            </a:r>
            <a:r>
              <a:rPr lang="de-DE" dirty="0">
                <a:latin typeface="PT Sans" panose="020B0503020203020204" pitchFamily="34" charset="77"/>
              </a:rPr>
              <a:t> </a:t>
            </a:r>
            <a:r>
              <a:rPr lang="de-DE" dirty="0" err="1">
                <a:latin typeface="PT Sans" panose="020B0503020203020204" pitchFamily="34" charset="77"/>
              </a:rPr>
              <a:t>for</a:t>
            </a:r>
            <a:r>
              <a:rPr lang="de-DE" dirty="0">
                <a:latin typeface="PT Sans" panose="020B0503020203020204" pitchFamily="34" charset="77"/>
              </a:rPr>
              <a:t> </a:t>
            </a:r>
            <a:r>
              <a:rPr lang="de-DE" dirty="0" err="1">
                <a:latin typeface="PT Sans" panose="020B0503020203020204" pitchFamily="34" charset="77"/>
              </a:rPr>
              <a:t>your</a:t>
            </a:r>
            <a:r>
              <a:rPr lang="de-DE" dirty="0">
                <a:latin typeface="PT Sans" panose="020B0503020203020204" pitchFamily="34" charset="77"/>
              </a:rPr>
              <a:t> </a:t>
            </a:r>
            <a:r>
              <a:rPr lang="de-DE" dirty="0" err="1">
                <a:latin typeface="PT Sans" panose="020B0503020203020204" pitchFamily="34" charset="77"/>
              </a:rPr>
              <a:t>attention</a:t>
            </a:r>
            <a:r>
              <a:rPr lang="de-DE" dirty="0">
                <a:latin typeface="PT Sans" panose="020B0503020203020204" pitchFamily="34" charset="77"/>
              </a:rPr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0BDDDA-AEAD-AD20-E8FC-9EC6F165F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16</a:t>
            </a:fld>
            <a:endParaRPr lang="de-DE" noProof="0">
              <a:latin typeface="PT Sans" panose="020B0503020203020204" pitchFamily="34" charset="77"/>
            </a:endParaRPr>
          </a:p>
        </p:txBody>
      </p:sp>
      <p:pic>
        <p:nvPicPr>
          <p:cNvPr id="3" name="Grafik 2" descr="Ein Bild, das Kleidung, Person, Menschliches Gesicht, Kragen enthält.&#10;&#10;KI-generierte Inhalte können fehlerhaft sein.">
            <a:extLst>
              <a:ext uri="{FF2B5EF4-FFF2-40B4-BE49-F238E27FC236}">
                <a16:creationId xmlns:a16="http://schemas.microsoft.com/office/drawing/2014/main" id="{B724471F-37CF-1818-D3F4-F226D5EF1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12" r="32425" b="37701"/>
          <a:stretch/>
        </p:blipFill>
        <p:spPr>
          <a:xfrm>
            <a:off x="639680" y="1527055"/>
            <a:ext cx="1034367" cy="1200329"/>
          </a:xfrm>
          <a:prstGeom prst="rect">
            <a:avLst/>
          </a:prstGeom>
        </p:spPr>
      </p:pic>
      <p:pic>
        <p:nvPicPr>
          <p:cNvPr id="6" name="Grafik 5" descr="Ein Bild, das Person, Menschliches Gesicht, Mann, Kleidung enthält.&#10;&#10;KI-generierte Inhalte können fehlerhaft sein.">
            <a:extLst>
              <a:ext uri="{FF2B5EF4-FFF2-40B4-BE49-F238E27FC236}">
                <a16:creationId xmlns:a16="http://schemas.microsoft.com/office/drawing/2014/main" id="{B9108EFD-830C-C84A-2752-A474EB3D7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80" y="3081859"/>
            <a:ext cx="1034367" cy="120032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C34F856-D8EC-36EB-A3F7-4A432FA0C3F6}"/>
              </a:ext>
            </a:extLst>
          </p:cNvPr>
          <p:cNvSpPr txBox="1"/>
          <p:nvPr/>
        </p:nvSpPr>
        <p:spPr>
          <a:xfrm>
            <a:off x="1767595" y="1527055"/>
            <a:ext cx="2141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PT Sans" panose="020B0503020203020204" pitchFamily="34" charset="77"/>
              </a:rPr>
              <a:t>Hendrik Steinbach</a:t>
            </a:r>
          </a:p>
          <a:p>
            <a:r>
              <a:rPr lang="de-DE" sz="1200" b="1" dirty="0" err="1">
                <a:latin typeface="PT Sans" panose="020B0503020203020204" pitchFamily="34" charset="77"/>
              </a:rPr>
              <a:t>neXDos</a:t>
            </a:r>
            <a:r>
              <a:rPr lang="de-DE" sz="1200" b="1" dirty="0">
                <a:latin typeface="PT Sans" panose="020B0503020203020204" pitchFamily="34" charset="77"/>
              </a:rPr>
              <a:t> GmbH</a:t>
            </a:r>
          </a:p>
          <a:p>
            <a:r>
              <a:rPr lang="de-DE" sz="1200" b="1" dirty="0">
                <a:latin typeface="PT Sans" panose="020B0503020203020204" pitchFamily="34" charset="77"/>
              </a:rPr>
              <a:t>Senior Associate</a:t>
            </a:r>
          </a:p>
          <a:p>
            <a:endParaRPr lang="de-DE" sz="1200" b="1" dirty="0">
              <a:latin typeface="PT Sans" panose="020B0503020203020204" pitchFamily="34" charset="77"/>
            </a:endParaRPr>
          </a:p>
          <a:p>
            <a:r>
              <a:rPr lang="de-DE" sz="1200" dirty="0" err="1">
                <a:latin typeface="PT Sans" panose="020B0503020203020204" pitchFamily="34" charset="77"/>
              </a:rPr>
              <a:t>hst@nexdos-capital.com</a:t>
            </a:r>
            <a:endParaRPr lang="de-DE" sz="1200" dirty="0">
              <a:latin typeface="PT Sans" panose="020B0503020203020204" pitchFamily="34" charset="77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1EFD86A-B3EF-5F20-DE70-B93DD9E90E24}"/>
              </a:ext>
            </a:extLst>
          </p:cNvPr>
          <p:cNvSpPr txBox="1"/>
          <p:nvPr/>
        </p:nvSpPr>
        <p:spPr>
          <a:xfrm>
            <a:off x="1767595" y="3076729"/>
            <a:ext cx="2075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PT Sans" panose="020B0503020203020204" pitchFamily="34" charset="77"/>
              </a:rPr>
              <a:t>Rudi Bauer</a:t>
            </a:r>
          </a:p>
          <a:p>
            <a:r>
              <a:rPr lang="de-DE" sz="1200" b="1" dirty="0" err="1">
                <a:latin typeface="PT Sans" panose="020B0503020203020204" pitchFamily="34" charset="77"/>
              </a:rPr>
              <a:t>Infrafin</a:t>
            </a:r>
            <a:r>
              <a:rPr lang="de-DE" sz="1200" b="1" dirty="0">
                <a:latin typeface="PT Sans" panose="020B0503020203020204" pitchFamily="34" charset="77"/>
              </a:rPr>
              <a:t> GmbH</a:t>
            </a:r>
          </a:p>
          <a:p>
            <a:r>
              <a:rPr lang="de-DE" sz="1200" b="1" dirty="0">
                <a:latin typeface="PT Sans" panose="020B0503020203020204" pitchFamily="34" charset="77"/>
              </a:rPr>
              <a:t>CEO &amp; Founder</a:t>
            </a:r>
          </a:p>
          <a:p>
            <a:endParaRPr lang="de-DE" sz="1200" b="1" dirty="0">
              <a:latin typeface="PT Sans" panose="020B0503020203020204" pitchFamily="34" charset="77"/>
            </a:endParaRPr>
          </a:p>
          <a:p>
            <a:r>
              <a:rPr lang="de-DE" sz="1200" dirty="0" err="1">
                <a:latin typeface="PT Sans" panose="020B0503020203020204" pitchFamily="34" charset="77"/>
              </a:rPr>
              <a:t>rba@infrafin.de</a:t>
            </a:r>
            <a:endParaRPr lang="de-DE" sz="1200" dirty="0">
              <a:latin typeface="PT Sans" panose="020B0503020203020204" pitchFamily="34" charset="77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F29861-38FF-E0A7-E67F-F2D1E9B02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658" y="1711720"/>
            <a:ext cx="830998" cy="8309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3EBE523-0E58-5DA2-EA90-6FC81DF50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056" y="3266525"/>
            <a:ext cx="831600" cy="82659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F16FF08-CFAB-09F5-2DE1-ECC7F9979331}"/>
              </a:ext>
            </a:extLst>
          </p:cNvPr>
          <p:cNvSpPr txBox="1">
            <a:spLocks/>
          </p:cNvSpPr>
          <p:nvPr/>
        </p:nvSpPr>
        <p:spPr>
          <a:xfrm>
            <a:off x="639680" y="1022343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1800" b="0" i="0" kern="1200" dirty="0">
                <a:solidFill>
                  <a:srgbClr val="229399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 err="1">
                <a:latin typeface="PT Sans" panose="020B0503020203020204" pitchFamily="34" charset="77"/>
              </a:rPr>
              <a:t>Feel</a:t>
            </a:r>
            <a:r>
              <a:rPr lang="de-DE" dirty="0">
                <a:latin typeface="PT Sans" panose="020B0503020203020204" pitchFamily="34" charset="77"/>
              </a:rPr>
              <a:t> </a:t>
            </a:r>
            <a:r>
              <a:rPr lang="de-DE" dirty="0" err="1">
                <a:latin typeface="PT Sans" panose="020B0503020203020204" pitchFamily="34" charset="77"/>
              </a:rPr>
              <a:t>free</a:t>
            </a:r>
            <a:r>
              <a:rPr lang="de-DE" dirty="0">
                <a:latin typeface="PT Sans" panose="020B0503020203020204" pitchFamily="34" charset="77"/>
              </a:rPr>
              <a:t> </a:t>
            </a:r>
            <a:r>
              <a:rPr lang="de-DE" dirty="0" err="1">
                <a:latin typeface="PT Sans" panose="020B0503020203020204" pitchFamily="34" charset="77"/>
              </a:rPr>
              <a:t>to</a:t>
            </a:r>
            <a:r>
              <a:rPr lang="de-DE" dirty="0">
                <a:latin typeface="PT Sans" panose="020B0503020203020204" pitchFamily="34" charset="77"/>
              </a:rPr>
              <a:t> </a:t>
            </a:r>
            <a:r>
              <a:rPr lang="de-DE" dirty="0" err="1">
                <a:latin typeface="PT Sans" panose="020B0503020203020204" pitchFamily="34" charset="77"/>
              </a:rPr>
              <a:t>reach</a:t>
            </a:r>
            <a:r>
              <a:rPr lang="de-DE" dirty="0">
                <a:latin typeface="PT Sans" panose="020B0503020203020204" pitchFamily="34" charset="77"/>
              </a:rPr>
              <a:t> out!</a:t>
            </a:r>
          </a:p>
        </p:txBody>
      </p:sp>
    </p:spTree>
    <p:extLst>
      <p:ext uri="{BB962C8B-B14F-4D97-AF65-F5344CB8AC3E}">
        <p14:creationId xmlns:p14="http://schemas.microsoft.com/office/powerpoint/2010/main" val="37256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7A1AE-C25F-4E33-082F-ECEB0530E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11AB07A5-1FC0-461D-FF7A-331E789164DE}"/>
              </a:ext>
            </a:extLst>
          </p:cNvPr>
          <p:cNvSpPr/>
          <p:nvPr/>
        </p:nvSpPr>
        <p:spPr>
          <a:xfrm>
            <a:off x="4275041" y="2494695"/>
            <a:ext cx="3744365" cy="2453161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400">
              <a:latin typeface="PT Sans" panose="020B0503020203020204" pitchFamily="34" charset="77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73115B-B1D4-020B-D555-208124476B1D}"/>
              </a:ext>
            </a:extLst>
          </p:cNvPr>
          <p:cNvSpPr/>
          <p:nvPr/>
        </p:nvSpPr>
        <p:spPr>
          <a:xfrm>
            <a:off x="440557" y="773218"/>
            <a:ext cx="1921780" cy="1617811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b="1" dirty="0">
                <a:solidFill>
                  <a:schemeClr val="tx1"/>
                </a:solidFill>
                <a:latin typeface="PT Sans" panose="020B0503020203020204" pitchFamily="34" charset="77"/>
              </a:rPr>
              <a:t>Hendrik Steinbach</a:t>
            </a:r>
          </a:p>
          <a:p>
            <a:endParaRPr lang="de-DE" sz="1100" b="1" dirty="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marL="171450" indent="-171450">
              <a:buClr>
                <a:srgbClr val="5BAEA8"/>
              </a:buClr>
              <a:buFont typeface="Wingdings" pitchFamily="2" charset="2"/>
              <a:buChar char="§"/>
            </a:pP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Senior Associate &amp; Lead Data Scientist at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neXDos</a:t>
            </a:r>
            <a:endParaRPr lang="de-DE" sz="1050" dirty="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marL="171450" indent="-171450">
              <a:buClr>
                <a:srgbClr val="5BAEA8"/>
              </a:buClr>
              <a:buFont typeface="Wingdings" pitchFamily="2" charset="2"/>
              <a:buChar char="§"/>
            </a:pP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Background in Finance &amp;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Statistics</a:t>
            </a:r>
            <a:endParaRPr lang="de-DE" sz="1050" dirty="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B6F9FB-CD5C-875C-93DB-E0BC5A4B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97938"/>
            <a:ext cx="6946773" cy="255583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Who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We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Are</a:t>
            </a:r>
            <a:endParaRPr lang="de-DE" sz="1600" dirty="0">
              <a:latin typeface="PT Sans" panose="020B0503020203020204" pitchFamily="34" charset="77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AE747E96-E579-42C5-EDF9-D9B342AF6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 dirty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2</a:t>
            </a:fld>
            <a:endParaRPr lang="de-DE" noProof="0" dirty="0">
              <a:latin typeface="PT Sans" panose="020B0503020203020204" pitchFamily="34" charset="77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5B8BC4C-30FA-5DF9-56C2-FEB80C61C6DA}"/>
              </a:ext>
            </a:extLst>
          </p:cNvPr>
          <p:cNvSpPr/>
          <p:nvPr/>
        </p:nvSpPr>
        <p:spPr>
          <a:xfrm>
            <a:off x="530676" y="3900217"/>
            <a:ext cx="279400" cy="643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PT Sans" panose="020B0503020203020204" pitchFamily="34" charset="77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182A55F-E26C-6121-AB4C-94D5054627C9}"/>
              </a:ext>
            </a:extLst>
          </p:cNvPr>
          <p:cNvSpPr/>
          <p:nvPr/>
        </p:nvSpPr>
        <p:spPr>
          <a:xfrm>
            <a:off x="440556" y="2494696"/>
            <a:ext cx="3744365" cy="2453162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atin typeface="PT Sans" panose="020B0503020203020204" pitchFamily="34" charset="77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60BF92A4-FC07-3933-B586-4C4CBA0129FE}"/>
              </a:ext>
            </a:extLst>
          </p:cNvPr>
          <p:cNvSpPr txBox="1">
            <a:spLocks/>
          </p:cNvSpPr>
          <p:nvPr/>
        </p:nvSpPr>
        <p:spPr>
          <a:xfrm>
            <a:off x="163710" y="2855966"/>
            <a:ext cx="4021211" cy="212482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8955" lvl="1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Quantitative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investment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company</a:t>
            </a:r>
            <a:endParaRPr lang="de-DE" sz="1100" dirty="0">
              <a:latin typeface="PT Sans" panose="020B0503020203020204" pitchFamily="34" charset="77"/>
              <a:ea typeface="Tahoma"/>
              <a:cs typeface="Tahoma"/>
            </a:endParaRPr>
          </a:p>
          <a:p>
            <a:pPr marL="528955" lvl="1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Based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in Munich</a:t>
            </a:r>
          </a:p>
          <a:p>
            <a:pPr marL="528955" lvl="1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Led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by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experienced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asset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managers</a:t>
            </a:r>
            <a:endParaRPr lang="de-DE" sz="1100" dirty="0">
              <a:latin typeface="PT Sans" panose="020B0503020203020204" pitchFamily="34" charset="77"/>
            </a:endParaRPr>
          </a:p>
          <a:p>
            <a:pPr marL="528955" lvl="1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Investment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approach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-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Replicate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the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performance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drivers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of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Private Equity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strategies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public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markets</a:t>
            </a:r>
            <a:endParaRPr lang="de-DE" sz="1100" dirty="0">
              <a:latin typeface="PT Sans" panose="020B0503020203020204" pitchFamily="34" charset="77"/>
              <a:ea typeface="Tahoma"/>
              <a:cs typeface="Tahoma"/>
            </a:endParaRPr>
          </a:p>
          <a:p>
            <a:pPr marL="528955" lvl="1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USD 60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million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Assets Under Management (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as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of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14th April)</a:t>
            </a:r>
          </a:p>
          <a:p>
            <a:pPr marL="886143" lvl="2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Flagship: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neXDos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US Buyout Style –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daily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liquid,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tradable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UCITS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fund</a:t>
            </a:r>
            <a:endParaRPr lang="de-DE" sz="1100" dirty="0">
              <a:latin typeface="PT Sans" panose="020B0503020203020204" pitchFamily="34" charset="77"/>
              <a:ea typeface="Tahoma"/>
              <a:cs typeface="Tahoma"/>
            </a:endParaRPr>
          </a:p>
          <a:p>
            <a:pPr marL="982345" lvl="2" indent="-267970">
              <a:spcBef>
                <a:spcPts val="0"/>
              </a:spcBef>
              <a:spcAft>
                <a:spcPts val="300"/>
              </a:spcAft>
            </a:pPr>
            <a:endParaRPr lang="de-DE" sz="1100" dirty="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100" dirty="0">
              <a:latin typeface="PT Sans" panose="020B0503020203020204" pitchFamily="34" charset="77"/>
            </a:endParaRPr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12B41AE4-59C9-1D69-3E7A-6EDD3EAAFE86}"/>
              </a:ext>
            </a:extLst>
          </p:cNvPr>
          <p:cNvSpPr txBox="1"/>
          <p:nvPr/>
        </p:nvSpPr>
        <p:spPr>
          <a:xfrm>
            <a:off x="3700532" y="826667"/>
            <a:ext cx="106392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000" b="1">
                <a:solidFill>
                  <a:srgbClr val="229399"/>
                </a:solidFill>
                <a:latin typeface="PT Sans" panose="020B0503020203020204" pitchFamily="34" charset="77"/>
              </a:rPr>
              <a:t>&amp;</a:t>
            </a:r>
            <a:endParaRPr lang="de-DE" sz="1400">
              <a:latin typeface="PT Sans" panose="020B0503020203020204" pitchFamily="34" charset="77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1E9E5B-F19F-2D8F-62AD-A37525A260AF}"/>
              </a:ext>
            </a:extLst>
          </p:cNvPr>
          <p:cNvSpPr txBox="1">
            <a:spLocks/>
          </p:cNvSpPr>
          <p:nvPr/>
        </p:nvSpPr>
        <p:spPr>
          <a:xfrm>
            <a:off x="4073505" y="2855966"/>
            <a:ext cx="3744365" cy="2195556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9738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IT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services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company</a:t>
            </a:r>
            <a:endParaRPr lang="en-US" sz="1100" dirty="0">
              <a:latin typeface="PT Sans" panose="020B0503020203020204" pitchFamily="34" charset="77"/>
              <a:ea typeface="Tahoma"/>
              <a:cs typeface="Tahoma"/>
            </a:endParaRPr>
          </a:p>
          <a:p>
            <a:pPr marL="439738" indent="-171450">
              <a:spcBef>
                <a:spcPts val="0"/>
              </a:spcBef>
              <a:spcAft>
                <a:spcPts val="300"/>
              </a:spcAft>
            </a:pPr>
            <a:r>
              <a:rPr lang="de-DE" sz="1100" dirty="0" err="1">
                <a:latin typeface="PT Sans" panose="020B0503020203020204" pitchFamily="34" charset="77"/>
                <a:ea typeface="Tahoma"/>
                <a:cs typeface="Tahoma"/>
              </a:rPr>
              <a:t>Based</a:t>
            </a:r>
            <a:r>
              <a:rPr lang="de-DE" sz="1100" dirty="0">
                <a:latin typeface="PT Sans" panose="020B0503020203020204" pitchFamily="34" charset="77"/>
                <a:ea typeface="Tahoma"/>
                <a:cs typeface="Tahoma"/>
              </a:rPr>
              <a:t> in Bonn</a:t>
            </a:r>
            <a:endParaRPr lang="en-US" sz="1100" dirty="0">
              <a:latin typeface="PT Sans" panose="020B0503020203020204" pitchFamily="34" charset="77"/>
              <a:ea typeface="Tahoma"/>
              <a:cs typeface="Tahoma"/>
            </a:endParaRPr>
          </a:p>
          <a:p>
            <a:pPr marL="439738" indent="-171450">
              <a:spcBef>
                <a:spcPts val="0"/>
              </a:spcBef>
              <a:spcAft>
                <a:spcPts val="300"/>
              </a:spcAft>
            </a:pPr>
            <a:r>
              <a:rPr lang="en-US" sz="1100" dirty="0">
                <a:latin typeface="PT Sans" panose="020B0503020203020204" pitchFamily="34" charset="77"/>
                <a:ea typeface="Tahoma"/>
                <a:cs typeface="Tahoma"/>
              </a:rPr>
              <a:t>Led by experienced IT professionals</a:t>
            </a:r>
            <a:endParaRPr lang="en-US" sz="1100" dirty="0">
              <a:latin typeface="PT Sans" panose="020B0503020203020204" pitchFamily="34" charset="77"/>
            </a:endParaRPr>
          </a:p>
          <a:p>
            <a:pPr marL="439738" indent="-171450">
              <a:spcBef>
                <a:spcPts val="0"/>
              </a:spcBef>
              <a:spcAft>
                <a:spcPts val="300"/>
              </a:spcAft>
            </a:pPr>
            <a:r>
              <a:rPr lang="en-US" sz="1100" dirty="0">
                <a:latin typeface="PT Sans" panose="020B0503020203020204" pitchFamily="34" charset="77"/>
                <a:ea typeface="Tahoma"/>
                <a:cs typeface="Tahoma"/>
              </a:rPr>
              <a:t>USP: IT infrastructure for financial applications</a:t>
            </a:r>
            <a:endParaRPr lang="en-US" sz="1100" dirty="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100" b="1" dirty="0">
              <a:latin typeface="PT Sans" panose="020B0503020203020204" pitchFamily="34" charset="77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ADBCD7-665B-D537-0F7F-726CC7C26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51" y="2627073"/>
            <a:ext cx="884024" cy="846520"/>
          </a:xfrm>
          <a:prstGeom prst="rect">
            <a:avLst/>
          </a:prstGeom>
        </p:spPr>
      </p:pic>
      <p:pic>
        <p:nvPicPr>
          <p:cNvPr id="12" name="Grafik 11" descr="Ein Bild, das Person, Menschliches Gesicht, Mann, Kleidung enthält.&#10;&#10;KI-generierte Inhalte können fehlerhaft sein.">
            <a:extLst>
              <a:ext uri="{FF2B5EF4-FFF2-40B4-BE49-F238E27FC236}">
                <a16:creationId xmlns:a16="http://schemas.microsoft.com/office/drawing/2014/main" id="{49BEAC41-3F5A-DA54-3DF2-05A667EB8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555" y="774294"/>
            <a:ext cx="1034367" cy="1200329"/>
          </a:xfrm>
          <a:prstGeom prst="rect">
            <a:avLst/>
          </a:prstGeom>
        </p:spPr>
      </p:pic>
      <p:pic>
        <p:nvPicPr>
          <p:cNvPr id="15" name="Grafik 14" descr="Ein Bild, das Kleidung, Person, Menschliches Gesicht, Kragen enthält.&#10;&#10;KI-generierte Inhalte können fehlerhaft sein.">
            <a:extLst>
              <a:ext uri="{FF2B5EF4-FFF2-40B4-BE49-F238E27FC236}">
                <a16:creationId xmlns:a16="http://schemas.microsoft.com/office/drawing/2014/main" id="{895F1429-2F61-AD86-D2FE-1EF667C76B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812" r="32425" b="37701"/>
          <a:stretch/>
        </p:blipFill>
        <p:spPr>
          <a:xfrm>
            <a:off x="2544367" y="783956"/>
            <a:ext cx="1034367" cy="120032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B83BFAE-128F-35DD-7445-9369EA076ABD}"/>
              </a:ext>
            </a:extLst>
          </p:cNvPr>
          <p:cNvSpPr/>
          <p:nvPr/>
        </p:nvSpPr>
        <p:spPr>
          <a:xfrm>
            <a:off x="6071020" y="773218"/>
            <a:ext cx="1921780" cy="1617811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b="1" dirty="0">
                <a:solidFill>
                  <a:schemeClr val="tx1"/>
                </a:solidFill>
                <a:latin typeface="PT Sans" panose="020B0503020203020204" pitchFamily="34" charset="77"/>
              </a:rPr>
              <a:t>Rudi Bauer</a:t>
            </a:r>
          </a:p>
          <a:p>
            <a:endParaRPr lang="de-DE" sz="1000" dirty="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marL="171450" indent="-171450">
              <a:buClr>
                <a:srgbClr val="5BAEA8"/>
              </a:buClr>
              <a:buFont typeface="Wingdings" pitchFamily="2" charset="2"/>
              <a:buChar char="§"/>
            </a:pP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CEO &amp; Founder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of</a:t>
            </a: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Infrafin</a:t>
            </a:r>
            <a:endParaRPr lang="de-DE" sz="1050" dirty="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marL="171450" indent="-171450">
              <a:buClr>
                <a:srgbClr val="5BAEA8"/>
              </a:buClr>
              <a:buFont typeface="Wingdings" pitchFamily="2" charset="2"/>
              <a:buChar char="§"/>
            </a:pP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Specialist</a:t>
            </a: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 in Business Information Systems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with</a:t>
            </a: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over</a:t>
            </a: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 15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years</a:t>
            </a: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of</a:t>
            </a:r>
            <a:r>
              <a:rPr lang="de-DE" sz="105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50" dirty="0" err="1">
                <a:solidFill>
                  <a:schemeClr val="tx1"/>
                </a:solidFill>
                <a:latin typeface="PT Sans" panose="020B0503020203020204" pitchFamily="34" charset="77"/>
              </a:rPr>
              <a:t>experience</a:t>
            </a:r>
            <a:endParaRPr lang="de-DE" sz="1050" dirty="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AC3517B-3512-78F9-1FBC-F1D397A2DF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770" t="27769" r="23398" b="26588"/>
          <a:stretch/>
        </p:blipFill>
        <p:spPr>
          <a:xfrm>
            <a:off x="4281178" y="2196535"/>
            <a:ext cx="878705" cy="60705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86E99F0-737D-85F0-57BA-C6B967F1B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676" y="2528272"/>
            <a:ext cx="683306" cy="3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9" grpId="0" animBg="1"/>
      <p:bldP spid="4" grpId="0"/>
      <p:bldP spid="5" grpId="0"/>
      <p:bldP spid="10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C0903-6944-B284-D12A-6E509A2FD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90809DF8-0A73-B55B-1B02-FFF68EADEA0B}"/>
              </a:ext>
            </a:extLst>
          </p:cNvPr>
          <p:cNvSpPr/>
          <p:nvPr/>
        </p:nvSpPr>
        <p:spPr>
          <a:xfrm>
            <a:off x="471369" y="2075396"/>
            <a:ext cx="2074435" cy="2217542"/>
          </a:xfrm>
          <a:prstGeom prst="rect">
            <a:avLst/>
          </a:prstGeom>
          <a:solidFill>
            <a:srgbClr val="B1D8D5">
              <a:alpha val="37000"/>
            </a:srgb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CBE4FE1-9324-E5D2-DA64-01F1AADBA66E}"/>
              </a:ext>
            </a:extLst>
          </p:cNvPr>
          <p:cNvSpPr/>
          <p:nvPr/>
        </p:nvSpPr>
        <p:spPr>
          <a:xfrm>
            <a:off x="4782392" y="1606936"/>
            <a:ext cx="3889418" cy="1890222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AFB4BC-2977-CF06-9F61-E56672D6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97938"/>
            <a:ext cx="6946773" cy="255583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Inside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neXDos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–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How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we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turn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research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into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results</a:t>
            </a:r>
            <a:endParaRPr lang="de-DE" sz="1600" dirty="0">
              <a:latin typeface="PT Sans" panose="020B0503020203020204" pitchFamily="34" charset="77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8DAAEE69-6629-91ED-AE36-DD23FDB60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3</a:t>
            </a:fld>
            <a:endParaRPr lang="de-DE" noProof="0">
              <a:latin typeface="PT Sans" panose="020B0503020203020204" pitchFamily="34" charset="77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638184A9-EFA4-F280-88C3-C8FCBDC1A137}"/>
              </a:ext>
            </a:extLst>
          </p:cNvPr>
          <p:cNvSpPr txBox="1">
            <a:spLocks/>
          </p:cNvSpPr>
          <p:nvPr/>
        </p:nvSpPr>
        <p:spPr>
          <a:xfrm>
            <a:off x="4861713" y="1687121"/>
            <a:ext cx="3817354" cy="2213096"/>
          </a:xfrm>
          <a:prstGeom prst="rect">
            <a:avLst/>
          </a:prstGeom>
          <a:solidFill>
            <a:schemeClr val="bg1">
              <a:alpha val="12000"/>
            </a:schemeClr>
          </a:solidFill>
        </p:spPr>
        <p:txBody>
          <a:bodyPr vert="horz" lIns="0" tIns="0" rIns="180000" bIns="0" rtlCol="0" anchor="ctr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de-DE" sz="1300" err="1">
                <a:latin typeface="PT Sans" panose="020B0503020203020204" pitchFamily="34" charset="77"/>
              </a:rPr>
              <a:t>What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it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takes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to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make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this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work</a:t>
            </a:r>
            <a:r>
              <a:rPr lang="de-DE" sz="1300">
                <a:latin typeface="PT Sans" panose="020B0503020203020204" pitchFamily="34" charset="77"/>
              </a:rPr>
              <a:t>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de-DE" sz="1300">
                <a:latin typeface="PT Sans" panose="020B0503020203020204" pitchFamily="34" charset="77"/>
              </a:rPr>
              <a:t>Flexible </a:t>
            </a:r>
            <a:r>
              <a:rPr lang="de-DE" sz="1300" err="1">
                <a:latin typeface="PT Sans" panose="020B0503020203020204" pitchFamily="34" charset="77"/>
              </a:rPr>
              <a:t>development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environment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with</a:t>
            </a:r>
            <a:r>
              <a:rPr lang="de-DE" sz="1300">
                <a:latin typeface="PT Sans" panose="020B0503020203020204" pitchFamily="34" charset="77"/>
              </a:rPr>
              <a:t> easy </a:t>
            </a:r>
            <a:r>
              <a:rPr lang="de-DE" sz="1300" err="1">
                <a:latin typeface="PT Sans" panose="020B0503020203020204" pitchFamily="34" charset="77"/>
              </a:rPr>
              <a:t>collaboration</a:t>
            </a:r>
            <a:endParaRPr lang="de-DE" sz="1300">
              <a:latin typeface="PT Sans" panose="020B0503020203020204" pitchFamily="34" charset="77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de-DE" sz="1300">
                <a:latin typeface="PT Sans" panose="020B0503020203020204" pitchFamily="34" charset="77"/>
              </a:rPr>
              <a:t>Smooth </a:t>
            </a:r>
            <a:r>
              <a:rPr lang="de-DE" sz="1300" err="1">
                <a:latin typeface="PT Sans" panose="020B0503020203020204" pitchFamily="34" charset="77"/>
              </a:rPr>
              <a:t>transition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from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research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to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portfolio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management</a:t>
            </a:r>
            <a:endParaRPr lang="de-DE" sz="1300">
              <a:latin typeface="PT Sans" panose="020B0503020203020204" pitchFamily="34" charset="77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de-DE" sz="1300" err="1">
                <a:latin typeface="PT Sans" panose="020B0503020203020204" pitchFamily="34" charset="77"/>
              </a:rPr>
              <a:t>Adherence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to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strict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regulatory</a:t>
            </a:r>
            <a:r>
              <a:rPr lang="de-DE" sz="1300">
                <a:latin typeface="PT Sans" panose="020B0503020203020204" pitchFamily="34" charset="77"/>
              </a:rPr>
              <a:t> and </a:t>
            </a:r>
            <a:r>
              <a:rPr lang="de-DE" sz="1300" err="1">
                <a:latin typeface="PT Sans" panose="020B0503020203020204" pitchFamily="34" charset="77"/>
              </a:rPr>
              <a:t>security</a:t>
            </a:r>
            <a:r>
              <a:rPr lang="de-DE" sz="1300">
                <a:latin typeface="PT Sans" panose="020B0503020203020204" pitchFamily="34" charset="77"/>
              </a:rPr>
              <a:t> </a:t>
            </a:r>
            <a:r>
              <a:rPr lang="de-DE" sz="1300" err="1">
                <a:latin typeface="PT Sans" panose="020B0503020203020204" pitchFamily="34" charset="77"/>
              </a:rPr>
              <a:t>guidelines</a:t>
            </a:r>
            <a:endParaRPr lang="de-DE" sz="1300">
              <a:latin typeface="PT Sans" panose="020B0503020203020204" pitchFamily="34" charset="77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</a:pPr>
            <a:endParaRPr lang="de-DE" sz="1300">
              <a:latin typeface="PT Sans" panose="020B0503020203020204" pitchFamily="34" charset="77"/>
            </a:endParaRPr>
          </a:p>
          <a:p>
            <a:pPr marL="357187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300">
              <a:latin typeface="PT Sans" panose="020B0503020203020204" pitchFamily="34" charset="77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57B3642-5F12-8B12-E5F1-A04B4551ED66}"/>
              </a:ext>
            </a:extLst>
          </p:cNvPr>
          <p:cNvSpPr/>
          <p:nvPr/>
        </p:nvSpPr>
        <p:spPr>
          <a:xfrm>
            <a:off x="472189" y="1650308"/>
            <a:ext cx="2067179" cy="2642632"/>
          </a:xfrm>
          <a:prstGeom prst="rect">
            <a:avLst/>
          </a:prstGeom>
          <a:noFill/>
          <a:ln w="1270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 b="1">
                <a:solidFill>
                  <a:schemeClr val="tx1"/>
                </a:solidFill>
                <a:latin typeface="PT Sans" panose="020B0503020203020204" pitchFamily="34" charset="77"/>
              </a:rPr>
              <a:t>Investment Office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D54EFA6-5C14-11EE-9F76-770A1FFE5F5B}"/>
              </a:ext>
            </a:extLst>
          </p:cNvPr>
          <p:cNvSpPr/>
          <p:nvPr/>
        </p:nvSpPr>
        <p:spPr>
          <a:xfrm>
            <a:off x="2619642" y="1650307"/>
            <a:ext cx="2023579" cy="2642631"/>
          </a:xfrm>
          <a:prstGeom prst="rect">
            <a:avLst/>
          </a:prstGeom>
          <a:noFill/>
          <a:ln w="1270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 b="1">
                <a:solidFill>
                  <a:schemeClr val="tx1"/>
                </a:solidFill>
                <a:latin typeface="PT Sans" panose="020B0503020203020204" pitchFamily="34" charset="77"/>
              </a:rPr>
              <a:t>Sales</a:t>
            </a:r>
          </a:p>
          <a:p>
            <a:pPr algn="ctr"/>
            <a:endParaRPr lang="de-DE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7" name="Dreieck 6">
            <a:extLst>
              <a:ext uri="{FF2B5EF4-FFF2-40B4-BE49-F238E27FC236}">
                <a16:creationId xmlns:a16="http://schemas.microsoft.com/office/drawing/2014/main" id="{7F6F07FF-B530-501B-F2DA-77455C5E1069}"/>
              </a:ext>
            </a:extLst>
          </p:cNvPr>
          <p:cNvSpPr/>
          <p:nvPr/>
        </p:nvSpPr>
        <p:spPr>
          <a:xfrm>
            <a:off x="472190" y="935937"/>
            <a:ext cx="4171027" cy="670999"/>
          </a:xfrm>
          <a:prstGeom prst="triangle">
            <a:avLst/>
          </a:prstGeom>
          <a:noFill/>
          <a:ln w="1905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FA7692D-7D16-4DDB-EF83-F8CB74D8A808}"/>
              </a:ext>
            </a:extLst>
          </p:cNvPr>
          <p:cNvSpPr/>
          <p:nvPr/>
        </p:nvSpPr>
        <p:spPr>
          <a:xfrm>
            <a:off x="472187" y="2071236"/>
            <a:ext cx="2067178" cy="1019143"/>
          </a:xfrm>
          <a:prstGeom prst="rect">
            <a:avLst/>
          </a:prstGeom>
          <a:noFill/>
          <a:ln w="1270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PT Sans" panose="020B0503020203020204" pitchFamily="34" charset="77"/>
              </a:rPr>
              <a:t>Research</a:t>
            </a:r>
          </a:p>
          <a:p>
            <a:pPr marL="171450" indent="-171450">
              <a:buFontTx/>
              <a:buChar char="-"/>
            </a:pP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Study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latest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scientific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publications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Translate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&amp;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adapt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insights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into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investment</a:t>
            </a:r>
            <a:r>
              <a:rPr lang="de-DE" sz="1000" dirty="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PT Sans" panose="020B0503020203020204" pitchFamily="34" charset="77"/>
              </a:rPr>
              <a:t>strategies</a:t>
            </a:r>
            <a:endParaRPr lang="de-DE" sz="1000" dirty="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ADF7D44-1465-A97E-DD7A-EA29B5E40753}"/>
              </a:ext>
            </a:extLst>
          </p:cNvPr>
          <p:cNvSpPr/>
          <p:nvPr/>
        </p:nvSpPr>
        <p:spPr>
          <a:xfrm>
            <a:off x="472185" y="3090379"/>
            <a:ext cx="2067180" cy="1202559"/>
          </a:xfrm>
          <a:prstGeom prst="rect">
            <a:avLst/>
          </a:prstGeom>
          <a:noFill/>
          <a:ln w="1270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>
                <a:solidFill>
                  <a:schemeClr val="tx1"/>
                </a:solidFill>
                <a:latin typeface="PT Sans" panose="020B0503020203020204" pitchFamily="34" charset="77"/>
              </a:rPr>
              <a:t>Portfoliomanagement</a:t>
            </a:r>
          </a:p>
          <a:p>
            <a:pPr marL="171450" indent="-171450">
              <a:buFontTx/>
              <a:buChar char="-"/>
            </a:pP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Execute &amp;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oversee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live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fund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operations</a:t>
            </a:r>
            <a:endParaRPr lang="de-DE" sz="100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marL="171450" indent="-171450">
              <a:buFontTx/>
              <a:buChar char="-"/>
            </a:pP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Prepare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analyses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based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on live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data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and on-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demand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client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requests</a:t>
            </a:r>
            <a:endParaRPr lang="de-DE" sz="100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2559ED-F183-4A32-DD4A-D3E20A0529E1}"/>
              </a:ext>
            </a:extLst>
          </p:cNvPr>
          <p:cNvSpPr/>
          <p:nvPr/>
        </p:nvSpPr>
        <p:spPr>
          <a:xfrm>
            <a:off x="2619637" y="2075396"/>
            <a:ext cx="2023579" cy="741152"/>
          </a:xfrm>
          <a:prstGeom prst="rect">
            <a:avLst/>
          </a:prstGeom>
          <a:noFill/>
          <a:ln w="1270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>
                <a:solidFill>
                  <a:schemeClr val="tx1"/>
                </a:solidFill>
                <a:latin typeface="PT Sans" panose="020B0503020203020204" pitchFamily="34" charset="77"/>
              </a:rPr>
              <a:t>Client Relations</a:t>
            </a:r>
          </a:p>
          <a:p>
            <a:pPr algn="ctr"/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Manage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investor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relationships</a:t>
            </a:r>
            <a:endParaRPr lang="de-DE" sz="100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algn="ctr"/>
            <a:endParaRPr lang="de-DE" sz="140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946DE7D-FDAA-3CE0-FDC1-C6361A263319}"/>
              </a:ext>
            </a:extLst>
          </p:cNvPr>
          <p:cNvSpPr/>
          <p:nvPr/>
        </p:nvSpPr>
        <p:spPr>
          <a:xfrm>
            <a:off x="2619640" y="2816549"/>
            <a:ext cx="2023579" cy="671000"/>
          </a:xfrm>
          <a:prstGeom prst="rect">
            <a:avLst/>
          </a:prstGeom>
          <a:noFill/>
          <a:ln w="1270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>
                <a:solidFill>
                  <a:schemeClr val="tx1"/>
                </a:solidFill>
                <a:latin typeface="PT Sans" panose="020B0503020203020204" pitchFamily="34" charset="77"/>
              </a:rPr>
              <a:t>Communication</a:t>
            </a:r>
          </a:p>
          <a:p>
            <a:pPr algn="ctr"/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Handle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marketing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&amp;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performance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reporting</a:t>
            </a:r>
            <a:endParaRPr lang="de-DE" sz="100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algn="ctr"/>
            <a:endParaRPr lang="de-DE" sz="1400">
              <a:solidFill>
                <a:schemeClr val="tx1"/>
              </a:solidFill>
              <a:latin typeface="PT Sans" panose="020B0503020203020204" pitchFamily="34" charset="77"/>
            </a:endParaRPr>
          </a:p>
          <a:p>
            <a:pPr algn="ctr"/>
            <a:endParaRPr lang="de-DE" sz="140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05E6754-74A3-62CC-BB7D-9E82CB7BCD1B}"/>
              </a:ext>
            </a:extLst>
          </p:cNvPr>
          <p:cNvSpPr/>
          <p:nvPr/>
        </p:nvSpPr>
        <p:spPr>
          <a:xfrm>
            <a:off x="2619638" y="3487549"/>
            <a:ext cx="2023579" cy="805389"/>
          </a:xfrm>
          <a:prstGeom prst="rect">
            <a:avLst/>
          </a:prstGeom>
          <a:noFill/>
          <a:ln w="12700">
            <a:solidFill>
              <a:srgbClr val="44546A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>
                <a:solidFill>
                  <a:schemeClr val="tx1"/>
                </a:solidFill>
                <a:latin typeface="PT Sans" panose="020B0503020203020204" pitchFamily="34" charset="77"/>
              </a:rPr>
              <a:t>Business Development</a:t>
            </a:r>
          </a:p>
          <a:p>
            <a:pPr algn="ctr"/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Expand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distribution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  <a:r>
              <a:rPr lang="de-DE" sz="1000" err="1">
                <a:solidFill>
                  <a:schemeClr val="tx1"/>
                </a:solidFill>
                <a:latin typeface="PT Sans" panose="020B0503020203020204" pitchFamily="34" charset="77"/>
              </a:rPr>
              <a:t>channels</a:t>
            </a:r>
            <a:r>
              <a:rPr lang="de-DE" sz="1000">
                <a:solidFill>
                  <a:schemeClr val="tx1"/>
                </a:solidFill>
                <a:latin typeface="PT Sans" panose="020B0503020203020204" pitchFamily="34" charset="77"/>
              </a:rPr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D1A7291-11FF-0A54-D33B-C4A9AB48C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48361" y="1187210"/>
            <a:ext cx="683306" cy="3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1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5F08D-7EE7-5663-0543-EF38F13A0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64163ED1-B0F2-852C-C5DB-32B86A09DDA8}"/>
              </a:ext>
            </a:extLst>
          </p:cNvPr>
          <p:cNvSpPr/>
          <p:nvPr/>
        </p:nvSpPr>
        <p:spPr>
          <a:xfrm>
            <a:off x="1067313" y="3027977"/>
            <a:ext cx="7559740" cy="474712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8A991E1-B1F8-CB51-3ACF-B8723DF0B2E4}"/>
              </a:ext>
            </a:extLst>
          </p:cNvPr>
          <p:cNvSpPr/>
          <p:nvPr/>
        </p:nvSpPr>
        <p:spPr>
          <a:xfrm>
            <a:off x="1067313" y="2003792"/>
            <a:ext cx="7559740" cy="474712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7DBACED-2919-D7CA-0211-6BE1460D6A06}"/>
              </a:ext>
            </a:extLst>
          </p:cNvPr>
          <p:cNvSpPr/>
          <p:nvPr/>
        </p:nvSpPr>
        <p:spPr>
          <a:xfrm>
            <a:off x="1067313" y="1030240"/>
            <a:ext cx="7559740" cy="424078"/>
          </a:xfrm>
          <a:prstGeom prst="rect">
            <a:avLst/>
          </a:prstGeom>
          <a:solidFill>
            <a:schemeClr val="bg1">
              <a:lumMod val="85000"/>
              <a:alpha val="12101"/>
            </a:schemeClr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49A476-638A-007A-B1D2-16631BC8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97938"/>
            <a:ext cx="6946773" cy="255583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Overcoming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the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infrastructure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gap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for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quant-driven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investment</a:t>
            </a:r>
            <a:r>
              <a:rPr lang="de-DE" sz="1600" dirty="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600" dirty="0" err="1">
                <a:latin typeface="PT Sans" panose="020B0503020203020204" pitchFamily="34" charset="77"/>
                <a:ea typeface="Tahoma"/>
                <a:cs typeface="Tahoma"/>
              </a:rPr>
              <a:t>company</a:t>
            </a:r>
            <a:endParaRPr lang="de-DE" sz="1600" dirty="0">
              <a:latin typeface="PT Sans" panose="020B0503020203020204" pitchFamily="34" charset="77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BF0244B4-E8BD-73B2-A6E4-7E03E1C0E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 dirty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4</a:t>
            </a:fld>
            <a:endParaRPr lang="de-DE" noProof="0" dirty="0">
              <a:latin typeface="PT Sans" panose="020B0503020203020204" pitchFamily="34" charset="77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95B590A-4AFC-76C9-C2F3-37DCC4E52CEF}"/>
              </a:ext>
            </a:extLst>
          </p:cNvPr>
          <p:cNvSpPr txBox="1">
            <a:spLocks/>
          </p:cNvSpPr>
          <p:nvPr/>
        </p:nvSpPr>
        <p:spPr>
          <a:xfrm>
            <a:off x="1263901" y="1123966"/>
            <a:ext cx="1572624" cy="19199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Data Access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9A27696-7EBA-E12A-5190-E5B8B47473E5}"/>
              </a:ext>
            </a:extLst>
          </p:cNvPr>
          <p:cNvSpPr txBox="1">
            <a:spLocks/>
          </p:cNvSpPr>
          <p:nvPr/>
        </p:nvSpPr>
        <p:spPr>
          <a:xfrm>
            <a:off x="2833718" y="1123967"/>
            <a:ext cx="5602060" cy="251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Real-time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access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to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different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databases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.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08E4D2-5117-1BF7-8F83-7016A0C6A7BD}"/>
              </a:ext>
            </a:extLst>
          </p:cNvPr>
          <p:cNvSpPr txBox="1">
            <a:spLocks/>
          </p:cNvSpPr>
          <p:nvPr/>
        </p:nvSpPr>
        <p:spPr>
          <a:xfrm>
            <a:off x="1263901" y="1649042"/>
            <a:ext cx="1572624" cy="251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Low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Barrier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to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Entry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74771B6-0B4D-465A-A78E-18C8FB9260E5}"/>
              </a:ext>
            </a:extLst>
          </p:cNvPr>
          <p:cNvSpPr txBox="1">
            <a:spLocks/>
          </p:cNvSpPr>
          <p:nvPr/>
        </p:nvSpPr>
        <p:spPr>
          <a:xfrm>
            <a:off x="1263901" y="2126497"/>
            <a:ext cx="1572624" cy="19321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Collaboration</a:t>
            </a:r>
            <a:endParaRPr lang="de-DE" sz="1200" err="1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CD824D3-867A-FC76-53D0-94AD2339C6FE}"/>
              </a:ext>
            </a:extLst>
          </p:cNvPr>
          <p:cNvSpPr txBox="1">
            <a:spLocks/>
          </p:cNvSpPr>
          <p:nvPr/>
        </p:nvSpPr>
        <p:spPr>
          <a:xfrm>
            <a:off x="1263901" y="2603953"/>
            <a:ext cx="1572624" cy="287260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Robust Infrastructure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826EB1-B3E4-43C9-BF1B-13D26B0DC6B8}"/>
              </a:ext>
            </a:extLst>
          </p:cNvPr>
          <p:cNvSpPr txBox="1">
            <a:spLocks/>
          </p:cNvSpPr>
          <p:nvPr/>
        </p:nvSpPr>
        <p:spPr>
          <a:xfrm>
            <a:off x="1263901" y="3197155"/>
            <a:ext cx="1572624" cy="193216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Easy Reporting</a:t>
            </a: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  <a:p>
            <a:pPr lvl="1" indent="-267970">
              <a:spcBef>
                <a:spcPts val="0"/>
              </a:spcBef>
              <a:spcAft>
                <a:spcPts val="300"/>
              </a:spcAft>
            </a:pPr>
            <a:endParaRPr lang="de-DE" sz="1200">
              <a:latin typeface="PT Sans" panose="020B0503020203020204" pitchFamily="34" charset="77"/>
            </a:endParaRPr>
          </a:p>
          <a:p>
            <a:pPr marL="356870" lvl="1" indent="0">
              <a:spcBef>
                <a:spcPts val="0"/>
              </a:spcBef>
              <a:spcAft>
                <a:spcPts val="300"/>
              </a:spcAft>
              <a:buNone/>
            </a:pPr>
            <a:endParaRPr lang="de-DE" sz="1200">
              <a:latin typeface="PT Sans" panose="020B0503020203020204" pitchFamily="34" charset="77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3B15C91-9D56-A9C4-277F-4E6225E6DEB4}"/>
              </a:ext>
            </a:extLst>
          </p:cNvPr>
          <p:cNvSpPr txBox="1">
            <a:spLocks/>
          </p:cNvSpPr>
          <p:nvPr/>
        </p:nvSpPr>
        <p:spPr>
          <a:xfrm>
            <a:off x="2833717" y="1649041"/>
            <a:ext cx="5602060" cy="251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>
            <a:lvl1pPr marL="268288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5475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82663" indent="-268288" algn="l" defTabSz="457200" rtl="0" eaLnBrk="1" latinLnBrk="0" hangingPunct="1">
              <a:spcBef>
                <a:spcPct val="20000"/>
              </a:spcBef>
              <a:buClr>
                <a:srgbClr val="229399"/>
              </a:buClr>
              <a:buFont typeface="Wingdings" panose="05000000000000000000" pitchFamily="2" charset="2"/>
              <a:buChar char="§"/>
              <a:defRPr lang="de-DE" sz="1400" b="0" i="0" kern="1200" dirty="0">
                <a:solidFill>
                  <a:schemeClr val="tx1"/>
                </a:solidFill>
                <a:latin typeface="PT San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PT Sans Narrow" panose="020B0506020203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Easy-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to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-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use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tools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with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minimal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engineering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overhead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 for </a:t>
            </a:r>
            <a:r>
              <a:rPr lang="de-DE" sz="1200" err="1">
                <a:latin typeface="PT Sans" panose="020B0503020203020204" pitchFamily="34" charset="77"/>
                <a:ea typeface="Tahoma"/>
                <a:cs typeface="Tahoma"/>
              </a:rPr>
              <a:t>researchers</a:t>
            </a:r>
            <a:r>
              <a:rPr lang="de-DE" sz="1200">
                <a:latin typeface="PT Sans" panose="020B0503020203020204" pitchFamily="34" charset="77"/>
                <a:ea typeface="Tahoma"/>
                <a:cs typeface="Tahoma"/>
              </a:rPr>
              <a:t>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390EB0D-FB85-87A0-8818-880FF31EA1D5}"/>
              </a:ext>
            </a:extLst>
          </p:cNvPr>
          <p:cNvSpPr txBox="1"/>
          <p:nvPr/>
        </p:nvSpPr>
        <p:spPr>
          <a:xfrm>
            <a:off x="2830909" y="2124262"/>
            <a:ext cx="5593465" cy="276999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/>
          <a:p>
            <a:pPr>
              <a:spcAft>
                <a:spcPts val="300"/>
              </a:spcAft>
              <a:buClr>
                <a:srgbClr val="229399"/>
              </a:buClr>
            </a:pPr>
            <a:r>
              <a:rPr lang="en-US" sz="1200">
                <a:latin typeface="PT Sans" panose="020B0503020203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Shared workflows and real-time collaboration via centralized tooling.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71E44C1-F85B-94A7-A1B6-41460CE7ED58}"/>
              </a:ext>
            </a:extLst>
          </p:cNvPr>
          <p:cNvSpPr txBox="1"/>
          <p:nvPr/>
        </p:nvSpPr>
        <p:spPr>
          <a:xfrm>
            <a:off x="2830908" y="2601717"/>
            <a:ext cx="5593465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180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Clr>
                <a:srgbClr val="229399"/>
              </a:buClr>
            </a:pPr>
            <a:r>
              <a:rPr lang="en-US" sz="1200">
                <a:latin typeface="PT Sans" panose="020B0503020203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High availability, scalable systems, and fault-tolerant data access.</a:t>
            </a:r>
            <a:endParaRPr lang="de-DE" sz="1200">
              <a:latin typeface="PT Sans" panose="020B0503020203020204" pitchFamily="34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F3BF0E6-3D34-5A9A-AED6-B0A742BF6592}"/>
              </a:ext>
            </a:extLst>
          </p:cNvPr>
          <p:cNvSpPr txBox="1"/>
          <p:nvPr/>
        </p:nvSpPr>
        <p:spPr>
          <a:xfrm>
            <a:off x="2830907" y="3158748"/>
            <a:ext cx="5593465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180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  <a:buClr>
                <a:srgbClr val="229399"/>
              </a:buClr>
            </a:pPr>
            <a:r>
              <a:rPr lang="en-US" sz="1200">
                <a:latin typeface="PT Sans" panose="020B0503020203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Intuitive dashboards and reporting for prototypes and live strategy performance.</a:t>
            </a:r>
            <a:endParaRPr lang="de-DE" sz="1200">
              <a:latin typeface="PT Sans" panose="020B0503020203020204" pitchFamily="34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Grafik 15" descr="Schlüssel Silhouette">
            <a:extLst>
              <a:ext uri="{FF2B5EF4-FFF2-40B4-BE49-F238E27FC236}">
                <a16:creationId xmlns:a16="http://schemas.microsoft.com/office/drawing/2014/main" id="{736E7E51-876A-1F51-E3CD-1D7F31F8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236" y="1056325"/>
            <a:ext cx="442478" cy="412173"/>
          </a:xfrm>
          <a:prstGeom prst="rect">
            <a:avLst/>
          </a:prstGeom>
        </p:spPr>
      </p:pic>
      <p:pic>
        <p:nvPicPr>
          <p:cNvPr id="17" name="Grafik 16" descr="Hürde Silhouette">
            <a:extLst>
              <a:ext uri="{FF2B5EF4-FFF2-40B4-BE49-F238E27FC236}">
                <a16:creationId xmlns:a16="http://schemas.microsoft.com/office/drawing/2014/main" id="{7329A205-0E90-6C98-E063-B1101C836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6946" y="1495016"/>
            <a:ext cx="442480" cy="420832"/>
          </a:xfrm>
          <a:prstGeom prst="rect">
            <a:avLst/>
          </a:prstGeom>
        </p:spPr>
      </p:pic>
      <p:pic>
        <p:nvPicPr>
          <p:cNvPr id="18" name="Grafik 17" descr="Gruppenbrainstorming Silhouette">
            <a:extLst>
              <a:ext uri="{FF2B5EF4-FFF2-40B4-BE49-F238E27FC236}">
                <a16:creationId xmlns:a16="http://schemas.microsoft.com/office/drawing/2014/main" id="{94733D64-54DF-8BC2-2A7A-2C16EBFE5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616" y="1941368"/>
            <a:ext cx="446810" cy="433821"/>
          </a:xfrm>
          <a:prstGeom prst="rect">
            <a:avLst/>
          </a:prstGeom>
        </p:spPr>
      </p:pic>
      <p:pic>
        <p:nvPicPr>
          <p:cNvPr id="20" name="Grafik 19" descr="Server Silhouette">
            <a:extLst>
              <a:ext uri="{FF2B5EF4-FFF2-40B4-BE49-F238E27FC236}">
                <a16:creationId xmlns:a16="http://schemas.microsoft.com/office/drawing/2014/main" id="{049642F6-3596-B3A1-2E05-CF38AD162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2617" y="2465244"/>
            <a:ext cx="457549" cy="507422"/>
          </a:xfrm>
          <a:prstGeom prst="rect">
            <a:avLst/>
          </a:prstGeom>
        </p:spPr>
      </p:pic>
      <p:pic>
        <p:nvPicPr>
          <p:cNvPr id="21" name="Grafik 20" descr="Dokument Silhouette">
            <a:extLst>
              <a:ext uri="{FF2B5EF4-FFF2-40B4-BE49-F238E27FC236}">
                <a16:creationId xmlns:a16="http://schemas.microsoft.com/office/drawing/2014/main" id="{8BED6E17-ED7D-B8CF-2A0A-36F40DC593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607" y="3027977"/>
            <a:ext cx="446809" cy="4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3" grpId="0" animBg="1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447E-528A-3FF3-EBF1-F718ACDF0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E5DDE6-6FAF-355A-75C1-3538EAFF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9" y="381908"/>
            <a:ext cx="6946773" cy="28764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dirty="0">
                <a:latin typeface="PT Sans" panose="020B0503020203020204" pitchFamily="34" charset="77"/>
                <a:ea typeface="Tahoma"/>
                <a:cs typeface="Tahoma"/>
              </a:rPr>
              <a:t>IT- and Data </a:t>
            </a:r>
            <a:r>
              <a:rPr lang="de-DE" dirty="0" err="1">
                <a:latin typeface="PT Sans" panose="020B0503020203020204" pitchFamily="34" charset="77"/>
                <a:ea typeface="Tahoma"/>
                <a:cs typeface="Tahoma"/>
              </a:rPr>
              <a:t>Governance</a:t>
            </a:r>
            <a:endParaRPr lang="de-DE" dirty="0">
              <a:latin typeface="PT Sans" panose="020B0503020203020204" pitchFamily="34" charset="77"/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5711CE7F-D61A-0945-EFE7-C125226B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5</a:t>
            </a:fld>
            <a:endParaRPr lang="de-DE" noProof="0">
              <a:latin typeface="PT Sans" panose="020B0503020203020204" pitchFamily="34" charset="77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2037879-E0D1-DF34-3F0D-90DA33C18FE1}"/>
              </a:ext>
            </a:extLst>
          </p:cNvPr>
          <p:cNvSpPr/>
          <p:nvPr/>
        </p:nvSpPr>
        <p:spPr>
          <a:xfrm>
            <a:off x="530676" y="3900217"/>
            <a:ext cx="279400" cy="643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PT Sans" panose="020B0503020203020204" pitchFamily="34" charset="77"/>
            </a:endParaRPr>
          </a:p>
        </p:txBody>
      </p:sp>
      <p:grpSp>
        <p:nvGrpSpPr>
          <p:cNvPr id="3" name="Group 40">
            <a:extLst>
              <a:ext uri="{FF2B5EF4-FFF2-40B4-BE49-F238E27FC236}">
                <a16:creationId xmlns:a16="http://schemas.microsoft.com/office/drawing/2014/main" id="{6CA9359C-4DBB-D3AC-CB79-F5C1B4EB3FCE}"/>
              </a:ext>
            </a:extLst>
          </p:cNvPr>
          <p:cNvGrpSpPr/>
          <p:nvPr/>
        </p:nvGrpSpPr>
        <p:grpSpPr>
          <a:xfrm>
            <a:off x="1188496" y="959784"/>
            <a:ext cx="6557715" cy="3509093"/>
            <a:chOff x="1584661" y="1117786"/>
            <a:chExt cx="8743620" cy="4678791"/>
          </a:xfrm>
        </p:grpSpPr>
        <p:cxnSp>
          <p:nvCxnSpPr>
            <p:cNvPr id="5" name="Straight Arrow Connector 83">
              <a:extLst>
                <a:ext uri="{FF2B5EF4-FFF2-40B4-BE49-F238E27FC236}">
                  <a16:creationId xmlns:a16="http://schemas.microsoft.com/office/drawing/2014/main" id="{D08AFC14-83CE-A53B-CA9B-1089E2574D2B}"/>
                </a:ext>
              </a:extLst>
            </p:cNvPr>
            <p:cNvCxnSpPr>
              <a:cxnSpLocks/>
              <a:stCxn id="41" idx="6"/>
              <a:endCxn id="48" idx="1"/>
            </p:cNvCxnSpPr>
            <p:nvPr/>
          </p:nvCxnSpPr>
          <p:spPr>
            <a:xfrm flipV="1">
              <a:off x="4575014" y="1367819"/>
              <a:ext cx="2264473" cy="51812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84">
              <a:extLst>
                <a:ext uri="{FF2B5EF4-FFF2-40B4-BE49-F238E27FC236}">
                  <a16:creationId xmlns:a16="http://schemas.microsoft.com/office/drawing/2014/main" id="{5D93479B-7733-0E34-3FB9-D38D2E567692}"/>
                </a:ext>
              </a:extLst>
            </p:cNvPr>
            <p:cNvCxnSpPr>
              <a:cxnSpLocks/>
              <a:stCxn id="39" idx="6"/>
              <a:endCxn id="26" idx="1"/>
            </p:cNvCxnSpPr>
            <p:nvPr/>
          </p:nvCxnSpPr>
          <p:spPr>
            <a:xfrm flipV="1">
              <a:off x="4983036" y="2064273"/>
              <a:ext cx="1855490" cy="24259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86">
              <a:extLst>
                <a:ext uri="{FF2B5EF4-FFF2-40B4-BE49-F238E27FC236}">
                  <a16:creationId xmlns:a16="http://schemas.microsoft.com/office/drawing/2014/main" id="{BEE65B54-7611-CE55-F6ED-DF327FA25830}"/>
                </a:ext>
              </a:extLst>
            </p:cNvPr>
            <p:cNvCxnSpPr>
              <a:cxnSpLocks/>
              <a:stCxn id="37" idx="6"/>
              <a:endCxn id="24" idx="1"/>
            </p:cNvCxnSpPr>
            <p:nvPr/>
          </p:nvCxnSpPr>
          <p:spPr>
            <a:xfrm flipV="1">
              <a:off x="5236960" y="2760727"/>
              <a:ext cx="1601726" cy="10453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8">
              <a:extLst>
                <a:ext uri="{FF2B5EF4-FFF2-40B4-BE49-F238E27FC236}">
                  <a16:creationId xmlns:a16="http://schemas.microsoft.com/office/drawing/2014/main" id="{88BA942C-FB6A-E5CB-C6F7-F3F4C7B9637D}"/>
                </a:ext>
              </a:extLst>
            </p:cNvPr>
            <p:cNvCxnSpPr>
              <a:cxnSpLocks/>
              <a:stCxn id="36" idx="6"/>
              <a:endCxn id="34" idx="1"/>
            </p:cNvCxnSpPr>
            <p:nvPr/>
          </p:nvCxnSpPr>
          <p:spPr>
            <a:xfrm>
              <a:off x="5338250" y="3456413"/>
              <a:ext cx="1500596" cy="76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3">
              <a:extLst>
                <a:ext uri="{FF2B5EF4-FFF2-40B4-BE49-F238E27FC236}">
                  <a16:creationId xmlns:a16="http://schemas.microsoft.com/office/drawing/2014/main" id="{B57E8BB5-9AC5-C51B-6260-0327B09CCDBF}"/>
                </a:ext>
              </a:extLst>
            </p:cNvPr>
            <p:cNvCxnSpPr>
              <a:cxnSpLocks/>
              <a:stCxn id="38" idx="6"/>
              <a:endCxn id="32" idx="1"/>
            </p:cNvCxnSpPr>
            <p:nvPr/>
          </p:nvCxnSpPr>
          <p:spPr>
            <a:xfrm>
              <a:off x="5235466" y="4067753"/>
              <a:ext cx="1603540" cy="858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96">
              <a:extLst>
                <a:ext uri="{FF2B5EF4-FFF2-40B4-BE49-F238E27FC236}">
                  <a16:creationId xmlns:a16="http://schemas.microsoft.com/office/drawing/2014/main" id="{DB407F3D-2164-5B97-636C-D05F217FD1C2}"/>
                </a:ext>
              </a:extLst>
            </p:cNvPr>
            <p:cNvCxnSpPr>
              <a:cxnSpLocks/>
              <a:stCxn id="40" idx="6"/>
              <a:endCxn id="30" idx="1"/>
            </p:cNvCxnSpPr>
            <p:nvPr/>
          </p:nvCxnSpPr>
          <p:spPr>
            <a:xfrm>
              <a:off x="4982290" y="4572556"/>
              <a:ext cx="1856876" cy="277536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98">
              <a:extLst>
                <a:ext uri="{FF2B5EF4-FFF2-40B4-BE49-F238E27FC236}">
                  <a16:creationId xmlns:a16="http://schemas.microsoft.com/office/drawing/2014/main" id="{45D76955-BD45-A85B-F835-5FA2E58FD567}"/>
                </a:ext>
              </a:extLst>
            </p:cNvPr>
            <p:cNvCxnSpPr>
              <a:cxnSpLocks/>
              <a:stCxn id="42" idx="6"/>
              <a:endCxn id="28" idx="1"/>
            </p:cNvCxnSpPr>
            <p:nvPr/>
          </p:nvCxnSpPr>
          <p:spPr>
            <a:xfrm>
              <a:off x="4569055" y="4991099"/>
              <a:ext cx="2270271" cy="55544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75">
              <a:extLst>
                <a:ext uri="{FF2B5EF4-FFF2-40B4-BE49-F238E27FC236}">
                  <a16:creationId xmlns:a16="http://schemas.microsoft.com/office/drawing/2014/main" id="{E68F5593-D2AA-2DE9-3C02-5E35FB464E20}"/>
                </a:ext>
              </a:extLst>
            </p:cNvPr>
            <p:cNvGrpSpPr/>
            <p:nvPr/>
          </p:nvGrpSpPr>
          <p:grpSpPr>
            <a:xfrm>
              <a:off x="6839487" y="1117786"/>
              <a:ext cx="3488154" cy="500064"/>
              <a:chOff x="5863829" y="1264443"/>
              <a:chExt cx="3488154" cy="500064"/>
            </a:xfrm>
          </p:grpSpPr>
          <p:sp>
            <p:nvSpPr>
              <p:cNvPr id="47" name="Arrow: Pentagon 7">
                <a:extLst>
                  <a:ext uri="{FF2B5EF4-FFF2-40B4-BE49-F238E27FC236}">
                    <a16:creationId xmlns:a16="http://schemas.microsoft.com/office/drawing/2014/main" id="{9A8D076D-4F53-6531-A711-33B1198DD651}"/>
                  </a:ext>
                </a:extLst>
              </p:cNvPr>
              <p:cNvSpPr/>
              <p:nvPr/>
            </p:nvSpPr>
            <p:spPr>
              <a:xfrm>
                <a:off x="6108373" y="1264443"/>
                <a:ext cx="3243610" cy="500063"/>
              </a:xfrm>
              <a:prstGeom prst="homePlate">
                <a:avLst/>
              </a:prstGeom>
              <a:solidFill>
                <a:srgbClr val="4E67C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pPr marL="267970" indent="-26797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Regulated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market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: KAIT/DORA, NIS2, GDPR, …</a:t>
                </a:r>
                <a:endParaRPr lang="de-DE" sz="900" dirty="0">
                  <a:latin typeface="PT Sans" panose="020B0503020203020204" pitchFamily="34" charset="77"/>
                </a:endParaRPr>
              </a:p>
            </p:txBody>
          </p:sp>
          <p:sp>
            <p:nvSpPr>
              <p:cNvPr id="48" name="Diamond 8">
                <a:extLst>
                  <a:ext uri="{FF2B5EF4-FFF2-40B4-BE49-F238E27FC236}">
                    <a16:creationId xmlns:a16="http://schemas.microsoft.com/office/drawing/2014/main" id="{901346F6-7BE2-4552-6447-8E73256D11F1}"/>
                  </a:ext>
                </a:extLst>
              </p:cNvPr>
              <p:cNvSpPr/>
              <p:nvPr/>
            </p:nvSpPr>
            <p:spPr>
              <a:xfrm>
                <a:off x="5863829" y="1264444"/>
                <a:ext cx="500063" cy="500063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rtlCol="0" anchor="ctr"/>
              <a:lstStyle/>
              <a:p>
                <a:pPr algn="ctr"/>
                <a:r>
                  <a:rPr lang="en-US" sz="900">
                    <a:latin typeface="PT Sans" panose="020B0503020203020204" pitchFamily="34" charset="77"/>
                  </a:rPr>
                  <a:t>1</a:t>
                </a:r>
              </a:p>
            </p:txBody>
          </p:sp>
        </p:grpSp>
        <p:grpSp>
          <p:nvGrpSpPr>
            <p:cNvPr id="15" name="Group 37">
              <a:extLst>
                <a:ext uri="{FF2B5EF4-FFF2-40B4-BE49-F238E27FC236}">
                  <a16:creationId xmlns:a16="http://schemas.microsoft.com/office/drawing/2014/main" id="{5EE0A55C-5A8B-6AF3-1756-E5DDD61B67BD}"/>
                </a:ext>
              </a:extLst>
            </p:cNvPr>
            <p:cNvGrpSpPr/>
            <p:nvPr/>
          </p:nvGrpSpPr>
          <p:grpSpPr>
            <a:xfrm>
              <a:off x="2035459" y="2033570"/>
              <a:ext cx="2827546" cy="2826586"/>
              <a:chOff x="1234810" y="2015707"/>
              <a:chExt cx="2827546" cy="2826586"/>
            </a:xfrm>
          </p:grpSpPr>
          <p:grpSp>
            <p:nvGrpSpPr>
              <p:cNvPr id="43" name="Group 35">
                <a:extLst>
                  <a:ext uri="{FF2B5EF4-FFF2-40B4-BE49-F238E27FC236}">
                    <a16:creationId xmlns:a16="http://schemas.microsoft.com/office/drawing/2014/main" id="{09DDDAE1-309B-AA2A-1643-416968125D62}"/>
                  </a:ext>
                </a:extLst>
              </p:cNvPr>
              <p:cNvGrpSpPr/>
              <p:nvPr/>
            </p:nvGrpSpPr>
            <p:grpSpPr>
              <a:xfrm>
                <a:off x="1234810" y="2015707"/>
                <a:ext cx="2827546" cy="2826586"/>
                <a:chOff x="1234810" y="2015707"/>
                <a:chExt cx="2827546" cy="2826586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369DB37-3151-7C04-E001-E3595BA21C9C}"/>
                    </a:ext>
                  </a:extLst>
                </p:cNvPr>
                <p:cNvSpPr/>
                <p:nvPr/>
              </p:nvSpPr>
              <p:spPr>
                <a:xfrm>
                  <a:off x="1234810" y="2015707"/>
                  <a:ext cx="2826586" cy="2826586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>
                    <a:latin typeface="PT Sans" panose="020B0503020203020204" pitchFamily="34" charset="77"/>
                  </a:endParaRPr>
                </a:p>
              </p:txBody>
            </p:sp>
            <p:sp>
              <p:nvSpPr>
                <p:cNvPr id="46" name="Freeform: Shape 32">
                  <a:extLst>
                    <a:ext uri="{FF2B5EF4-FFF2-40B4-BE49-F238E27FC236}">
                      <a16:creationId xmlns:a16="http://schemas.microsoft.com/office/drawing/2014/main" id="{76B610E3-F6D3-F716-5BEB-2107D958AB8C}"/>
                    </a:ext>
                  </a:extLst>
                </p:cNvPr>
                <p:cNvSpPr/>
                <p:nvPr/>
              </p:nvSpPr>
              <p:spPr>
                <a:xfrm>
                  <a:off x="1235770" y="2015707"/>
                  <a:ext cx="2826586" cy="2826586"/>
                </a:xfrm>
                <a:custGeom>
                  <a:avLst/>
                  <a:gdLst>
                    <a:gd name="connsiteX0" fmla="*/ 1413293 w 2826586"/>
                    <a:gd name="connsiteY0" fmla="*/ 0 h 2826586"/>
                    <a:gd name="connsiteX1" fmla="*/ 2826586 w 2826586"/>
                    <a:gd name="connsiteY1" fmla="*/ 1413293 h 2826586"/>
                    <a:gd name="connsiteX2" fmla="*/ 1413293 w 2826586"/>
                    <a:gd name="connsiteY2" fmla="*/ 2826586 h 2826586"/>
                    <a:gd name="connsiteX3" fmla="*/ 0 w 2826586"/>
                    <a:gd name="connsiteY3" fmla="*/ 1413293 h 2826586"/>
                    <a:gd name="connsiteX4" fmla="*/ 1413293 w 2826586"/>
                    <a:gd name="connsiteY4" fmla="*/ 0 h 2826586"/>
                    <a:gd name="connsiteX5" fmla="*/ 1413293 w 2826586"/>
                    <a:gd name="connsiteY5" fmla="*/ 271644 h 2826586"/>
                    <a:gd name="connsiteX6" fmla="*/ 271644 w 2826586"/>
                    <a:gd name="connsiteY6" fmla="*/ 1413293 h 2826586"/>
                    <a:gd name="connsiteX7" fmla="*/ 1413293 w 2826586"/>
                    <a:gd name="connsiteY7" fmla="*/ 2554942 h 2826586"/>
                    <a:gd name="connsiteX8" fmla="*/ 2554942 w 2826586"/>
                    <a:gd name="connsiteY8" fmla="*/ 1413293 h 2826586"/>
                    <a:gd name="connsiteX9" fmla="*/ 1413293 w 2826586"/>
                    <a:gd name="connsiteY9" fmla="*/ 271644 h 282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26586" h="2826586">
                      <a:moveTo>
                        <a:pt x="1413293" y="0"/>
                      </a:moveTo>
                      <a:cubicBezTo>
                        <a:pt x="2193833" y="0"/>
                        <a:pt x="2826586" y="632753"/>
                        <a:pt x="2826586" y="1413293"/>
                      </a:cubicBezTo>
                      <a:cubicBezTo>
                        <a:pt x="2826586" y="2193833"/>
                        <a:pt x="2193833" y="2826586"/>
                        <a:pt x="1413293" y="2826586"/>
                      </a:cubicBezTo>
                      <a:cubicBezTo>
                        <a:pt x="632753" y="2826586"/>
                        <a:pt x="0" y="2193833"/>
                        <a:pt x="0" y="1413293"/>
                      </a:cubicBezTo>
                      <a:cubicBezTo>
                        <a:pt x="0" y="632753"/>
                        <a:pt x="632753" y="0"/>
                        <a:pt x="1413293" y="0"/>
                      </a:cubicBezTo>
                      <a:close/>
                      <a:moveTo>
                        <a:pt x="1413293" y="271644"/>
                      </a:moveTo>
                      <a:cubicBezTo>
                        <a:pt x="782778" y="271644"/>
                        <a:pt x="271644" y="782778"/>
                        <a:pt x="271644" y="1413293"/>
                      </a:cubicBezTo>
                      <a:cubicBezTo>
                        <a:pt x="271644" y="2043808"/>
                        <a:pt x="782778" y="2554942"/>
                        <a:pt x="1413293" y="2554942"/>
                      </a:cubicBezTo>
                      <a:cubicBezTo>
                        <a:pt x="2043808" y="2554942"/>
                        <a:pt x="2554942" y="2043808"/>
                        <a:pt x="2554942" y="1413293"/>
                      </a:cubicBezTo>
                      <a:cubicBezTo>
                        <a:pt x="2554942" y="782778"/>
                        <a:pt x="2043808" y="271644"/>
                        <a:pt x="1413293" y="27164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100">
                    <a:latin typeface="PT Sans" panose="020B0503020203020204" pitchFamily="34" charset="77"/>
                  </a:endParaRP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0C0C367-9649-D519-CC75-8413AAD73593}"/>
                  </a:ext>
                </a:extLst>
              </p:cNvPr>
              <p:cNvSpPr/>
              <p:nvPr/>
            </p:nvSpPr>
            <p:spPr>
              <a:xfrm>
                <a:off x="1552536" y="2332953"/>
                <a:ext cx="2192094" cy="219209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571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>
                    <a:solidFill>
                      <a:schemeClr val="tx1"/>
                    </a:solidFill>
                    <a:latin typeface="PT Sans" panose="020B0503020203020204" pitchFamily="34" charset="77"/>
                    <a:ea typeface="Tahoma"/>
                    <a:cs typeface="Tahoma"/>
                  </a:rPr>
                  <a:t>IT- and Data </a:t>
                </a:r>
                <a:r>
                  <a:rPr lang="de-DE" sz="1400" err="1">
                    <a:solidFill>
                      <a:schemeClr val="tx1"/>
                    </a:solidFill>
                    <a:latin typeface="PT Sans" panose="020B0503020203020204" pitchFamily="34" charset="77"/>
                    <a:ea typeface="Tahoma"/>
                    <a:cs typeface="Tahoma"/>
                  </a:rPr>
                  <a:t>Governance</a:t>
                </a:r>
                <a:endParaRPr lang="en-US" sz="1400">
                  <a:solidFill>
                    <a:schemeClr val="tx1"/>
                  </a:solidFill>
                  <a:latin typeface="PT Sans" panose="020B0503020203020204" pitchFamily="34" charset="77"/>
                </a:endParaRPr>
              </a:p>
            </p:txBody>
          </p:sp>
        </p:grpSp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B8DC79F0-2FC1-E7D1-7FFF-1C1411F3151D}"/>
                </a:ext>
              </a:extLst>
            </p:cNvPr>
            <p:cNvGrpSpPr/>
            <p:nvPr/>
          </p:nvGrpSpPr>
          <p:grpSpPr>
            <a:xfrm>
              <a:off x="1584661" y="1617850"/>
              <a:ext cx="3753589" cy="3622300"/>
              <a:chOff x="784012" y="1663759"/>
              <a:chExt cx="3753589" cy="3622300"/>
            </a:xfrm>
          </p:grpSpPr>
          <p:sp>
            <p:nvSpPr>
              <p:cNvPr id="35" name="Arc 42">
                <a:extLst>
                  <a:ext uri="{FF2B5EF4-FFF2-40B4-BE49-F238E27FC236}">
                    <a16:creationId xmlns:a16="http://schemas.microsoft.com/office/drawing/2014/main" id="{F6B8FACB-17E5-AE88-0BFF-F16055EDC34F}"/>
                  </a:ext>
                </a:extLst>
              </p:cNvPr>
              <p:cNvSpPr/>
              <p:nvPr/>
            </p:nvSpPr>
            <p:spPr>
              <a:xfrm>
                <a:off x="784012" y="1663759"/>
                <a:ext cx="3621024" cy="3622300"/>
              </a:xfrm>
              <a:prstGeom prst="arc">
                <a:avLst>
                  <a:gd name="adj1" fmla="val 17378530"/>
                  <a:gd name="adj2" fmla="val 4347904"/>
                </a:avLst>
              </a:prstGeom>
              <a:noFill/>
              <a:ln w="152400" cap="sq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72ED21E-C2E0-CDDA-0F24-F958FE63C30D}"/>
                  </a:ext>
                </a:extLst>
              </p:cNvPr>
              <p:cNvSpPr/>
              <p:nvPr/>
            </p:nvSpPr>
            <p:spPr>
              <a:xfrm>
                <a:off x="4263281" y="3365162"/>
                <a:ext cx="274320" cy="274320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CC70F70-6B93-4489-9E39-1069105E150C}"/>
                  </a:ext>
                </a:extLst>
              </p:cNvPr>
              <p:cNvSpPr/>
              <p:nvPr/>
            </p:nvSpPr>
            <p:spPr>
              <a:xfrm>
                <a:off x="4161991" y="2774011"/>
                <a:ext cx="274320" cy="274320"/>
              </a:xfrm>
              <a:prstGeom prst="ellipse">
                <a:avLst/>
              </a:prstGeom>
              <a:solidFill>
                <a:schemeClr val="accent3"/>
              </a:solidFill>
              <a:ln w="38100"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F4F9CF0-C87E-F85B-E6DA-807FDE0724A7}"/>
                  </a:ext>
                </a:extLst>
              </p:cNvPr>
              <p:cNvSpPr/>
              <p:nvPr/>
            </p:nvSpPr>
            <p:spPr>
              <a:xfrm rot="507885">
                <a:off x="4161991" y="3956312"/>
                <a:ext cx="274320" cy="274320"/>
              </a:xfrm>
              <a:prstGeom prst="ellipse">
                <a:avLst/>
              </a:prstGeom>
              <a:solidFill>
                <a:schemeClr val="accent5"/>
              </a:solidFill>
              <a:ln w="38100"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4BC25A8-AA7E-580D-8163-B27D86975218}"/>
                  </a:ext>
                </a:extLst>
              </p:cNvPr>
              <p:cNvSpPr/>
              <p:nvPr/>
            </p:nvSpPr>
            <p:spPr>
              <a:xfrm rot="20894768">
                <a:off x="3910943" y="2243557"/>
                <a:ext cx="274320" cy="27432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852E42E-F214-759E-8070-53B2A6BFD55B}"/>
                  </a:ext>
                </a:extLst>
              </p:cNvPr>
              <p:cNvSpPr/>
              <p:nvPr/>
            </p:nvSpPr>
            <p:spPr>
              <a:xfrm rot="791779">
                <a:off x="3910943" y="4449993"/>
                <a:ext cx="274320" cy="274320"/>
              </a:xfrm>
              <a:prstGeom prst="ellipse">
                <a:avLst/>
              </a:prstGeom>
              <a:solidFill>
                <a:schemeClr val="accent6"/>
              </a:solidFill>
              <a:ln w="38100"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07D1585-B8B2-DE80-4105-2FEE6A624F67}"/>
                  </a:ext>
                </a:extLst>
              </p:cNvPr>
              <p:cNvSpPr/>
              <p:nvPr/>
            </p:nvSpPr>
            <p:spPr>
              <a:xfrm rot="20394665">
                <a:off x="3508390" y="1841803"/>
                <a:ext cx="274320" cy="274320"/>
              </a:xfrm>
              <a:prstGeom prst="ellipse">
                <a:avLst/>
              </a:prstGeom>
              <a:ln w="38100"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6F12C10-2B5F-2FFF-69B6-44F3166639D9}"/>
                  </a:ext>
                </a:extLst>
              </p:cNvPr>
              <p:cNvSpPr/>
              <p:nvPr/>
            </p:nvSpPr>
            <p:spPr>
              <a:xfrm rot="1197134">
                <a:off x="3502319" y="4853044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38100"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PT Sans" panose="020B0503020203020204" pitchFamily="34" charset="77"/>
                </a:endParaRPr>
              </a:p>
            </p:txBody>
          </p:sp>
        </p:grpSp>
        <p:grpSp>
          <p:nvGrpSpPr>
            <p:cNvPr id="17" name="Group 46">
              <a:extLst>
                <a:ext uri="{FF2B5EF4-FFF2-40B4-BE49-F238E27FC236}">
                  <a16:creationId xmlns:a16="http://schemas.microsoft.com/office/drawing/2014/main" id="{499260D4-F751-D82E-2993-0BA835436D71}"/>
                </a:ext>
              </a:extLst>
            </p:cNvPr>
            <p:cNvGrpSpPr/>
            <p:nvPr/>
          </p:nvGrpSpPr>
          <p:grpSpPr>
            <a:xfrm>
              <a:off x="6838846" y="3207149"/>
              <a:ext cx="3489115" cy="500064"/>
              <a:chOff x="5863829" y="1264443"/>
              <a:chExt cx="3489115" cy="500064"/>
            </a:xfrm>
          </p:grpSpPr>
          <p:sp>
            <p:nvSpPr>
              <p:cNvPr id="33" name="Arrow: Pentagon 50">
                <a:extLst>
                  <a:ext uri="{FF2B5EF4-FFF2-40B4-BE49-F238E27FC236}">
                    <a16:creationId xmlns:a16="http://schemas.microsoft.com/office/drawing/2014/main" id="{CEB949AC-60B5-4A2D-8B56-2C9FEA4A9DE0}"/>
                  </a:ext>
                </a:extLst>
              </p:cNvPr>
              <p:cNvSpPr/>
              <p:nvPr/>
            </p:nvSpPr>
            <p:spPr>
              <a:xfrm>
                <a:off x="6108373" y="1264443"/>
                <a:ext cx="3244571" cy="500063"/>
              </a:xfrm>
              <a:prstGeom prst="homePlat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pPr marL="267970" indent="-26797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de-DE" sz="900" dirty="0">
                    <a:latin typeface="PT Sans" panose="020B0503020203020204" pitchFamily="34" charset="77"/>
                  </a:rPr>
                  <a:t>Identity &amp; Access Management (IAM)</a:t>
                </a:r>
              </a:p>
            </p:txBody>
          </p:sp>
          <p:sp>
            <p:nvSpPr>
              <p:cNvPr id="34" name="Diamond 56">
                <a:extLst>
                  <a:ext uri="{FF2B5EF4-FFF2-40B4-BE49-F238E27FC236}">
                    <a16:creationId xmlns:a16="http://schemas.microsoft.com/office/drawing/2014/main" id="{00D11F54-0FD7-0681-4D8D-2B3D796BBEA4}"/>
                  </a:ext>
                </a:extLst>
              </p:cNvPr>
              <p:cNvSpPr/>
              <p:nvPr/>
            </p:nvSpPr>
            <p:spPr>
              <a:xfrm>
                <a:off x="5863829" y="1264444"/>
                <a:ext cx="500063" cy="500063"/>
              </a:xfrm>
              <a:prstGeom prst="diamond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rtlCol="0" anchor="ctr"/>
              <a:lstStyle/>
              <a:p>
                <a:pPr algn="ctr"/>
                <a:r>
                  <a:rPr lang="en-US" sz="900">
                    <a:latin typeface="PT Sans" panose="020B0503020203020204" pitchFamily="34" charset="77"/>
                  </a:rPr>
                  <a:t>4</a:t>
                </a:r>
              </a:p>
            </p:txBody>
          </p:sp>
        </p:grpSp>
        <p:grpSp>
          <p:nvGrpSpPr>
            <p:cNvPr id="18" name="Group 57">
              <a:extLst>
                <a:ext uri="{FF2B5EF4-FFF2-40B4-BE49-F238E27FC236}">
                  <a16:creationId xmlns:a16="http://schemas.microsoft.com/office/drawing/2014/main" id="{AA63EC43-63B0-3699-C4B1-3FB645FDADFD}"/>
                </a:ext>
              </a:extLst>
            </p:cNvPr>
            <p:cNvGrpSpPr/>
            <p:nvPr/>
          </p:nvGrpSpPr>
          <p:grpSpPr>
            <a:xfrm>
              <a:off x="6839006" y="3903604"/>
              <a:ext cx="3489115" cy="500064"/>
              <a:chOff x="5863829" y="1264443"/>
              <a:chExt cx="3489115" cy="500064"/>
            </a:xfrm>
          </p:grpSpPr>
          <p:sp>
            <p:nvSpPr>
              <p:cNvPr id="31" name="Arrow: Pentagon 58">
                <a:extLst>
                  <a:ext uri="{FF2B5EF4-FFF2-40B4-BE49-F238E27FC236}">
                    <a16:creationId xmlns:a16="http://schemas.microsoft.com/office/drawing/2014/main" id="{EC22F428-3E00-31E8-2BF6-A5E8FBDD8693}"/>
                  </a:ext>
                </a:extLst>
              </p:cNvPr>
              <p:cNvSpPr/>
              <p:nvPr/>
            </p:nvSpPr>
            <p:spPr>
              <a:xfrm>
                <a:off x="6108373" y="1264443"/>
                <a:ext cx="3244571" cy="500063"/>
              </a:xfrm>
              <a:prstGeom prst="homePlate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r>
                  <a:rPr lang="de-DE" sz="900" dirty="0" err="1">
                    <a:latin typeface="PT Sans" panose="020B0503020203020204" pitchFamily="34" charset="77"/>
                  </a:rPr>
                  <a:t>Observability</a:t>
                </a:r>
                <a:r>
                  <a:rPr lang="de-DE" sz="900" dirty="0">
                    <a:latin typeface="PT Sans" panose="020B0503020203020204" pitchFamily="34" charset="77"/>
                  </a:rPr>
                  <a:t>: log, </a:t>
                </a:r>
                <a:r>
                  <a:rPr lang="de-DE" sz="900" dirty="0" err="1">
                    <a:latin typeface="PT Sans" panose="020B0503020203020204" pitchFamily="34" charset="77"/>
                  </a:rPr>
                  <a:t>meter</a:t>
                </a:r>
                <a:r>
                  <a:rPr lang="de-DE" sz="900" dirty="0">
                    <a:latin typeface="PT Sans" panose="020B0503020203020204" pitchFamily="34" charset="77"/>
                  </a:rPr>
                  <a:t>, alert</a:t>
                </a:r>
                <a:endParaRPr lang="en-US" sz="900" dirty="0">
                  <a:solidFill>
                    <a:schemeClr val="tx1"/>
                  </a:solidFill>
                  <a:latin typeface="PT Sans" panose="020B0503020203020204" pitchFamily="34" charset="77"/>
                </a:endParaRPr>
              </a:p>
            </p:txBody>
          </p:sp>
          <p:sp>
            <p:nvSpPr>
              <p:cNvPr id="32" name="Diamond 59">
                <a:extLst>
                  <a:ext uri="{FF2B5EF4-FFF2-40B4-BE49-F238E27FC236}">
                    <a16:creationId xmlns:a16="http://schemas.microsoft.com/office/drawing/2014/main" id="{7FF49FC6-309E-A1A0-8B21-D6917671B75C}"/>
                  </a:ext>
                </a:extLst>
              </p:cNvPr>
              <p:cNvSpPr/>
              <p:nvPr/>
            </p:nvSpPr>
            <p:spPr>
              <a:xfrm>
                <a:off x="5863829" y="1264444"/>
                <a:ext cx="500063" cy="500063"/>
              </a:xfrm>
              <a:prstGeom prst="diamond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rtlCol="0" anchor="ctr"/>
              <a:lstStyle/>
              <a:p>
                <a:pPr algn="ctr"/>
                <a:r>
                  <a:rPr lang="en-US" sz="900">
                    <a:latin typeface="PT Sans" panose="020B0503020203020204" pitchFamily="34" charset="77"/>
                  </a:rPr>
                  <a:t>5</a:t>
                </a:r>
              </a:p>
            </p:txBody>
          </p:sp>
        </p:grpSp>
        <p:grpSp>
          <p:nvGrpSpPr>
            <p:cNvPr id="19" name="Group 60">
              <a:extLst>
                <a:ext uri="{FF2B5EF4-FFF2-40B4-BE49-F238E27FC236}">
                  <a16:creationId xmlns:a16="http://schemas.microsoft.com/office/drawing/2014/main" id="{B9A84D83-248D-114E-4029-7842D5C8185F}"/>
                </a:ext>
              </a:extLst>
            </p:cNvPr>
            <p:cNvGrpSpPr/>
            <p:nvPr/>
          </p:nvGrpSpPr>
          <p:grpSpPr>
            <a:xfrm>
              <a:off x="6839166" y="4600059"/>
              <a:ext cx="3489115" cy="500064"/>
              <a:chOff x="5863829" y="1264443"/>
              <a:chExt cx="3489115" cy="500064"/>
            </a:xfrm>
          </p:grpSpPr>
          <p:sp>
            <p:nvSpPr>
              <p:cNvPr id="29" name="Arrow: Pentagon 61">
                <a:extLst>
                  <a:ext uri="{FF2B5EF4-FFF2-40B4-BE49-F238E27FC236}">
                    <a16:creationId xmlns:a16="http://schemas.microsoft.com/office/drawing/2014/main" id="{23425C88-E84E-F94D-5F4D-A8B94EEBDAD2}"/>
                  </a:ext>
                </a:extLst>
              </p:cNvPr>
              <p:cNvSpPr/>
              <p:nvPr/>
            </p:nvSpPr>
            <p:spPr>
              <a:xfrm>
                <a:off x="6108373" y="1264443"/>
                <a:ext cx="3244571" cy="500063"/>
              </a:xfrm>
              <a:prstGeom prst="homePlate">
                <a:avLst/>
              </a:prstGeom>
              <a:solidFill>
                <a:schemeClr val="accent6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r>
                  <a:rPr lang="de-DE" sz="900" dirty="0">
                    <a:latin typeface="PT Sans" panose="020B0503020203020204" pitchFamily="34" charset="77"/>
                  </a:rPr>
                  <a:t>Architecture </a:t>
                </a:r>
                <a:r>
                  <a:rPr lang="de-DE" sz="900" dirty="0" err="1">
                    <a:latin typeface="PT Sans" panose="020B0503020203020204" pitchFamily="34" charset="77"/>
                  </a:rPr>
                  <a:t>Resilience</a:t>
                </a:r>
                <a:r>
                  <a:rPr lang="de-DE" sz="900" dirty="0">
                    <a:latin typeface="PT Sans" panose="020B0503020203020204" pitchFamily="34" charset="77"/>
                  </a:rPr>
                  <a:t>, Fault Isolation, Environment Segregation</a:t>
                </a:r>
                <a:endParaRPr lang="en-US" sz="900" dirty="0">
                  <a:solidFill>
                    <a:schemeClr val="tx1"/>
                  </a:solidFill>
                  <a:latin typeface="PT Sans" panose="020B0503020203020204" pitchFamily="34" charset="77"/>
                </a:endParaRPr>
              </a:p>
            </p:txBody>
          </p:sp>
          <p:sp>
            <p:nvSpPr>
              <p:cNvPr id="30" name="Diamond 62">
                <a:extLst>
                  <a:ext uri="{FF2B5EF4-FFF2-40B4-BE49-F238E27FC236}">
                    <a16:creationId xmlns:a16="http://schemas.microsoft.com/office/drawing/2014/main" id="{C2F02DE3-8AE0-08BE-669C-FE339BCFF286}"/>
                  </a:ext>
                </a:extLst>
              </p:cNvPr>
              <p:cNvSpPr/>
              <p:nvPr/>
            </p:nvSpPr>
            <p:spPr>
              <a:xfrm>
                <a:off x="5863829" y="1264444"/>
                <a:ext cx="500063" cy="500063"/>
              </a:xfrm>
              <a:prstGeom prst="diamond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rtlCol="0" anchor="ctr"/>
              <a:lstStyle/>
              <a:p>
                <a:pPr algn="ctr"/>
                <a:r>
                  <a:rPr lang="en-US" sz="900">
                    <a:latin typeface="PT Sans" panose="020B0503020203020204" pitchFamily="34" charset="77"/>
                  </a:rPr>
                  <a:t>6</a:t>
                </a:r>
              </a:p>
            </p:txBody>
          </p:sp>
        </p:grpSp>
        <p:grpSp>
          <p:nvGrpSpPr>
            <p:cNvPr id="20" name="Group 63">
              <a:extLst>
                <a:ext uri="{FF2B5EF4-FFF2-40B4-BE49-F238E27FC236}">
                  <a16:creationId xmlns:a16="http://schemas.microsoft.com/office/drawing/2014/main" id="{AACBB2C7-59F4-29F6-9297-612E5756B604}"/>
                </a:ext>
              </a:extLst>
            </p:cNvPr>
            <p:cNvGrpSpPr/>
            <p:nvPr/>
          </p:nvGrpSpPr>
          <p:grpSpPr>
            <a:xfrm>
              <a:off x="6839326" y="5296513"/>
              <a:ext cx="3488315" cy="500064"/>
              <a:chOff x="5863829" y="1264443"/>
              <a:chExt cx="3488315" cy="500064"/>
            </a:xfrm>
          </p:grpSpPr>
          <p:sp>
            <p:nvSpPr>
              <p:cNvPr id="27" name="Arrow: Pentagon 64">
                <a:extLst>
                  <a:ext uri="{FF2B5EF4-FFF2-40B4-BE49-F238E27FC236}">
                    <a16:creationId xmlns:a16="http://schemas.microsoft.com/office/drawing/2014/main" id="{9DF6D334-71EB-1094-54FF-66C14094E387}"/>
                  </a:ext>
                </a:extLst>
              </p:cNvPr>
              <p:cNvSpPr/>
              <p:nvPr/>
            </p:nvSpPr>
            <p:spPr>
              <a:xfrm>
                <a:off x="6108373" y="1264443"/>
                <a:ext cx="3243771" cy="500063"/>
              </a:xfrm>
              <a:prstGeom prst="homePlate">
                <a:avLst/>
              </a:pr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r>
                  <a:rPr lang="de-DE" sz="900" dirty="0">
                    <a:latin typeface="PT Sans" panose="020B0503020203020204" pitchFamily="34" charset="77"/>
                  </a:rPr>
                  <a:t>Reporting </a:t>
                </a:r>
                <a:r>
                  <a:rPr lang="de-DE" sz="900" dirty="0" err="1">
                    <a:latin typeface="PT Sans" panose="020B0503020203020204" pitchFamily="34" charset="77"/>
                  </a:rPr>
                  <a:t>for</a:t>
                </a:r>
                <a:r>
                  <a:rPr lang="de-DE" sz="900" dirty="0">
                    <a:latin typeface="PT Sans" panose="020B0503020203020204" pitchFamily="34" charset="77"/>
                  </a:rPr>
                  <a:t> </a:t>
                </a:r>
                <a:r>
                  <a:rPr lang="de-DE" sz="900" dirty="0" err="1">
                    <a:latin typeface="PT Sans" panose="020B0503020203020204" pitchFamily="34" charset="77"/>
                  </a:rPr>
                  <a:t>regulators</a:t>
                </a:r>
                <a:r>
                  <a:rPr lang="de-DE" sz="900" dirty="0">
                    <a:latin typeface="PT Sans" panose="020B0503020203020204" pitchFamily="34" charset="77"/>
                  </a:rPr>
                  <a:t> and </a:t>
                </a:r>
                <a:r>
                  <a:rPr lang="de-DE" sz="900" dirty="0" err="1">
                    <a:latin typeface="PT Sans" panose="020B0503020203020204" pitchFamily="34" charset="77"/>
                  </a:rPr>
                  <a:t>customers</a:t>
                </a:r>
                <a:endParaRPr lang="en-US" sz="900" dirty="0">
                  <a:solidFill>
                    <a:schemeClr val="tx1"/>
                  </a:solidFill>
                  <a:latin typeface="PT Sans" panose="020B0503020203020204" pitchFamily="34" charset="77"/>
                </a:endParaRPr>
              </a:p>
            </p:txBody>
          </p:sp>
          <p:sp>
            <p:nvSpPr>
              <p:cNvPr id="28" name="Diamond 65">
                <a:extLst>
                  <a:ext uri="{FF2B5EF4-FFF2-40B4-BE49-F238E27FC236}">
                    <a16:creationId xmlns:a16="http://schemas.microsoft.com/office/drawing/2014/main" id="{A0C2B656-9E3E-82BB-828D-F2CDBA30E710}"/>
                  </a:ext>
                </a:extLst>
              </p:cNvPr>
              <p:cNvSpPr/>
              <p:nvPr/>
            </p:nvSpPr>
            <p:spPr>
              <a:xfrm>
                <a:off x="5863829" y="1264444"/>
                <a:ext cx="500063" cy="500063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rtlCol="0" anchor="ctr"/>
              <a:lstStyle/>
              <a:p>
                <a:pPr algn="ctr"/>
                <a:r>
                  <a:rPr lang="en-US" sz="900">
                    <a:latin typeface="PT Sans" panose="020B0503020203020204" pitchFamily="34" charset="77"/>
                  </a:rPr>
                  <a:t>7</a:t>
                </a:r>
              </a:p>
            </p:txBody>
          </p:sp>
        </p:grpSp>
        <p:grpSp>
          <p:nvGrpSpPr>
            <p:cNvPr id="21" name="Group 66">
              <a:extLst>
                <a:ext uri="{FF2B5EF4-FFF2-40B4-BE49-F238E27FC236}">
                  <a16:creationId xmlns:a16="http://schemas.microsoft.com/office/drawing/2014/main" id="{A04F864A-DDB1-BE77-B72C-728343C329C4}"/>
                </a:ext>
              </a:extLst>
            </p:cNvPr>
            <p:cNvGrpSpPr/>
            <p:nvPr/>
          </p:nvGrpSpPr>
          <p:grpSpPr>
            <a:xfrm>
              <a:off x="6838526" y="1814240"/>
              <a:ext cx="3489115" cy="500064"/>
              <a:chOff x="5863829" y="1264443"/>
              <a:chExt cx="3489115" cy="500064"/>
            </a:xfrm>
          </p:grpSpPr>
          <p:sp>
            <p:nvSpPr>
              <p:cNvPr id="25" name="Arrow: Pentagon 67">
                <a:extLst>
                  <a:ext uri="{FF2B5EF4-FFF2-40B4-BE49-F238E27FC236}">
                    <a16:creationId xmlns:a16="http://schemas.microsoft.com/office/drawing/2014/main" id="{2C365A1D-CFFA-2F00-1100-C7B926827FD3}"/>
                  </a:ext>
                </a:extLst>
              </p:cNvPr>
              <p:cNvSpPr/>
              <p:nvPr/>
            </p:nvSpPr>
            <p:spPr>
              <a:xfrm>
                <a:off x="6108373" y="1264443"/>
                <a:ext cx="3244571" cy="500063"/>
              </a:xfrm>
              <a:prstGeom prst="homePlat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pPr marL="267970" indent="-26797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Data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security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: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encryption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 at-rest &amp;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intransit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 (live &amp;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backup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)</a:t>
                </a:r>
                <a:endParaRPr lang="de-DE" sz="900" dirty="0">
                  <a:latin typeface="PT Sans" panose="020B0503020203020204" pitchFamily="34" charset="77"/>
                </a:endParaRPr>
              </a:p>
            </p:txBody>
          </p:sp>
          <p:sp>
            <p:nvSpPr>
              <p:cNvPr id="26" name="Diamond 68">
                <a:extLst>
                  <a:ext uri="{FF2B5EF4-FFF2-40B4-BE49-F238E27FC236}">
                    <a16:creationId xmlns:a16="http://schemas.microsoft.com/office/drawing/2014/main" id="{0681AC0E-56F5-1F26-BFCC-3BD6CB963287}"/>
                  </a:ext>
                </a:extLst>
              </p:cNvPr>
              <p:cNvSpPr/>
              <p:nvPr/>
            </p:nvSpPr>
            <p:spPr>
              <a:xfrm>
                <a:off x="5863829" y="1264444"/>
                <a:ext cx="500063" cy="500063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rtlCol="0" anchor="ctr"/>
              <a:lstStyle/>
              <a:p>
                <a:pPr algn="ctr"/>
                <a:r>
                  <a:rPr lang="en-US" sz="900">
                    <a:latin typeface="PT Sans" panose="020B0503020203020204" pitchFamily="34" charset="77"/>
                  </a:rPr>
                  <a:t>2</a:t>
                </a:r>
              </a:p>
            </p:txBody>
          </p:sp>
        </p:grpSp>
        <p:grpSp>
          <p:nvGrpSpPr>
            <p:cNvPr id="22" name="Group 69">
              <a:extLst>
                <a:ext uri="{FF2B5EF4-FFF2-40B4-BE49-F238E27FC236}">
                  <a16:creationId xmlns:a16="http://schemas.microsoft.com/office/drawing/2014/main" id="{BFD82A59-C5B8-5E40-83EB-9CA60F99221A}"/>
                </a:ext>
              </a:extLst>
            </p:cNvPr>
            <p:cNvGrpSpPr/>
            <p:nvPr/>
          </p:nvGrpSpPr>
          <p:grpSpPr>
            <a:xfrm>
              <a:off x="6838686" y="2510694"/>
              <a:ext cx="3489115" cy="500064"/>
              <a:chOff x="5863829" y="1264443"/>
              <a:chExt cx="3489115" cy="500064"/>
            </a:xfrm>
          </p:grpSpPr>
          <p:sp>
            <p:nvSpPr>
              <p:cNvPr id="23" name="Arrow: Pentagon 70">
                <a:extLst>
                  <a:ext uri="{FF2B5EF4-FFF2-40B4-BE49-F238E27FC236}">
                    <a16:creationId xmlns:a16="http://schemas.microsoft.com/office/drawing/2014/main" id="{9D9A3DAC-3C5A-456D-8395-8FEC915F2D86}"/>
                  </a:ext>
                </a:extLst>
              </p:cNvPr>
              <p:cNvSpPr/>
              <p:nvPr/>
            </p:nvSpPr>
            <p:spPr>
              <a:xfrm>
                <a:off x="6108373" y="1264443"/>
                <a:ext cx="3244571" cy="500063"/>
              </a:xfrm>
              <a:prstGeom prst="homePlate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pPr marL="267970" indent="-26797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IT-Security: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parts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of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 Zero-Trust, Intrusion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Detection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/ </a:t>
                </a:r>
                <a:r>
                  <a:rPr lang="de-DE" sz="900" dirty="0" err="1">
                    <a:latin typeface="PT Sans" panose="020B0503020203020204" pitchFamily="34" charset="77"/>
                    <a:ea typeface="Tahoma"/>
                    <a:cs typeface="Tahoma"/>
                  </a:rPr>
                  <a:t>Prevention</a:t>
                </a:r>
                <a:r>
                  <a:rPr lang="de-DE" sz="900" dirty="0">
                    <a:latin typeface="PT Sans" panose="020B0503020203020204" pitchFamily="34" charset="77"/>
                    <a:ea typeface="Tahoma"/>
                    <a:cs typeface="Tahoma"/>
                  </a:rPr>
                  <a:t> System</a:t>
                </a:r>
              </a:p>
            </p:txBody>
          </p:sp>
          <p:sp>
            <p:nvSpPr>
              <p:cNvPr id="24" name="Diamond 71">
                <a:extLst>
                  <a:ext uri="{FF2B5EF4-FFF2-40B4-BE49-F238E27FC236}">
                    <a16:creationId xmlns:a16="http://schemas.microsoft.com/office/drawing/2014/main" id="{1383703E-600A-63A6-C70F-9869CFDEBA5D}"/>
                  </a:ext>
                </a:extLst>
              </p:cNvPr>
              <p:cNvSpPr/>
              <p:nvPr/>
            </p:nvSpPr>
            <p:spPr>
              <a:xfrm>
                <a:off x="5863829" y="1264444"/>
                <a:ext cx="500063" cy="500063"/>
              </a:xfrm>
              <a:prstGeom prst="diamond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101600" dist="508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rtlCol="0" anchor="ctr"/>
              <a:lstStyle/>
              <a:p>
                <a:pPr algn="ctr"/>
                <a:r>
                  <a:rPr lang="en-US" sz="900">
                    <a:latin typeface="PT Sans" panose="020B0503020203020204" pitchFamily="34" charset="77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332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14640-815C-3D5C-F8E6-F84CE3F1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11981B5C-2D77-5A4B-8CDF-6A585210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6</a:t>
            </a:fld>
            <a:endParaRPr lang="de-DE" noProof="0">
              <a:latin typeface="PT Sans" panose="020B0503020203020204" pitchFamily="34" charset="77"/>
            </a:endParaRPr>
          </a:p>
        </p:txBody>
      </p:sp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7D5FE7E2-58C7-2783-98F3-EB6D610A0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457986"/>
              </p:ext>
            </p:extLst>
          </p:nvPr>
        </p:nvGraphicFramePr>
        <p:xfrm>
          <a:off x="675665" y="853567"/>
          <a:ext cx="8276159" cy="390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541">
                  <a:extLst>
                    <a:ext uri="{9D8B030D-6E8A-4147-A177-3AD203B41FA5}">
                      <a16:colId xmlns:a16="http://schemas.microsoft.com/office/drawing/2014/main" val="1322819837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576698194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99640911"/>
                    </a:ext>
                  </a:extLst>
                </a:gridCol>
                <a:gridCol w="1064623">
                  <a:extLst>
                    <a:ext uri="{9D8B030D-6E8A-4147-A177-3AD203B41FA5}">
                      <a16:colId xmlns:a16="http://schemas.microsoft.com/office/drawing/2014/main" val="1637881223"/>
                    </a:ext>
                  </a:extLst>
                </a:gridCol>
                <a:gridCol w="1276459">
                  <a:extLst>
                    <a:ext uri="{9D8B030D-6E8A-4147-A177-3AD203B41FA5}">
                      <a16:colId xmlns:a16="http://schemas.microsoft.com/office/drawing/2014/main" val="1048002755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2276598906"/>
                    </a:ext>
                  </a:extLst>
                </a:gridCol>
                <a:gridCol w="1252913">
                  <a:extLst>
                    <a:ext uri="{9D8B030D-6E8A-4147-A177-3AD203B41FA5}">
                      <a16:colId xmlns:a16="http://schemas.microsoft.com/office/drawing/2014/main" val="2413492664"/>
                    </a:ext>
                  </a:extLst>
                </a:gridCol>
              </a:tblGrid>
              <a:tr h="458552">
                <a:tc>
                  <a:txBody>
                    <a:bodyPr/>
                    <a:lstStyle/>
                    <a:p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PT Sans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43535"/>
                  </a:ext>
                </a:extLst>
              </a:tr>
              <a:tr h="72025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Access</a:t>
                      </a: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Central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store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Multiple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database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access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with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hidden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secrets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workflows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backfilling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lineage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2558"/>
                  </a:ext>
                </a:extLst>
              </a:tr>
              <a:tr h="45855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Low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Barrier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Entry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Visual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DevOps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Wide-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spread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Python Notebooks, AI assistence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Single-Sign-On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3765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Collaboration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Workflows, deployments</a:t>
                      </a: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Live-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editing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on same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notebook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13110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Robust Infrastructure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High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availability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fault-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tolerance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Replication, clustering</a:t>
                      </a:r>
                      <a:endParaRPr lang="de-DE" sz="100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16807"/>
                  </a:ext>
                </a:extLst>
              </a:tr>
              <a:tr h="57993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Security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Full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encryption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rest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and in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transit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isolation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>
                          <a:latin typeface="PT Sans"/>
                        </a:rPr>
                        <a:t>RBAC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Full encryption at rest and in transit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Passwordless database connections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IAM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Secret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management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6870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Reporting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Logging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Metering,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Alerting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Security compliance, code changes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Audits</a:t>
                      </a: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Notebook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report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functionality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Centralized access log, audits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1605"/>
                  </a:ext>
                </a:extLst>
              </a:tr>
            </a:tbl>
          </a:graphicData>
        </a:graphic>
      </p:graphicFrame>
      <p:pic>
        <p:nvPicPr>
          <p:cNvPr id="40" name="Picture 2">
            <a:extLst>
              <a:ext uri="{FF2B5EF4-FFF2-40B4-BE49-F238E27FC236}">
                <a16:creationId xmlns:a16="http://schemas.microsoft.com/office/drawing/2014/main" id="{EF967EF5-148D-D660-E543-7A5B20F2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19" y="715513"/>
            <a:ext cx="1184317" cy="3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fik 41" descr="Ein Bild, das Logo, Grafiken, Design, Screenshot enthält.&#10;&#10;KI-generierte Inhalte können fehlerhaft sein.">
            <a:extLst>
              <a:ext uri="{FF2B5EF4-FFF2-40B4-BE49-F238E27FC236}">
                <a16:creationId xmlns:a16="http://schemas.microsoft.com/office/drawing/2014/main" id="{03E28CA6-AB26-D7A1-4BB0-5A907E2AB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38" y="612172"/>
            <a:ext cx="870054" cy="580036"/>
          </a:xfrm>
          <a:prstGeom prst="rect">
            <a:avLst/>
          </a:prstGeom>
        </p:spPr>
      </p:pic>
      <p:pic>
        <p:nvPicPr>
          <p:cNvPr id="44" name="Grafik 43" descr="Ein Bild, das Grafiken, Clipart, Schrift, Logo enthält.&#10;&#10;KI-generierte Inhalte können fehlerhaft sein.">
            <a:extLst>
              <a:ext uri="{FF2B5EF4-FFF2-40B4-BE49-F238E27FC236}">
                <a16:creationId xmlns:a16="http://schemas.microsoft.com/office/drawing/2014/main" id="{2BF207F6-96D3-1E20-1636-6F0FD1006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910" y="581309"/>
            <a:ext cx="538494" cy="585387"/>
          </a:xfrm>
          <a:prstGeom prst="rect">
            <a:avLst/>
          </a:prstGeom>
        </p:spPr>
      </p:pic>
      <p:pic>
        <p:nvPicPr>
          <p:cNvPr id="46" name="Grafik 45" descr="Ein Bild, das Logo, Symbol, Electric Blue (Farbe), Markenzeichen enthält.&#10;&#10;KI-generierte Inhalte können fehlerhaft sein.">
            <a:extLst>
              <a:ext uri="{FF2B5EF4-FFF2-40B4-BE49-F238E27FC236}">
                <a16:creationId xmlns:a16="http://schemas.microsoft.com/office/drawing/2014/main" id="{3ACC25C9-CE30-F817-30DD-5B2BC9317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993" y="715513"/>
            <a:ext cx="713909" cy="493150"/>
          </a:xfrm>
          <a:prstGeom prst="rect">
            <a:avLst/>
          </a:prstGeom>
        </p:spPr>
      </p:pic>
      <p:pic>
        <p:nvPicPr>
          <p:cNvPr id="48" name="Grafik 47" descr="Ein Bild, das Logo, Schrift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DFBE71E1-5970-89F5-E916-3CD6FD871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680" y="802283"/>
            <a:ext cx="1027706" cy="268407"/>
          </a:xfrm>
          <a:prstGeom prst="rect">
            <a:avLst/>
          </a:prstGeom>
        </p:spPr>
      </p:pic>
      <p:sp>
        <p:nvSpPr>
          <p:cNvPr id="57" name="Titel 56">
            <a:extLst>
              <a:ext uri="{FF2B5EF4-FFF2-40B4-BE49-F238E27FC236}">
                <a16:creationId xmlns:a16="http://schemas.microsoft.com/office/drawing/2014/main" id="{8FDCA2DD-DA4B-281A-77AC-4D6B3DF7F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PT Sans" panose="020B0503020203020204" pitchFamily="34" charset="77"/>
                <a:ea typeface="Tahoma"/>
                <a:cs typeface="Tahoma"/>
              </a:rPr>
              <a:t>Architecture </a:t>
            </a:r>
            <a:r>
              <a:rPr lang="de-DE" dirty="0" err="1">
                <a:latin typeface="PT Sans" panose="020B0503020203020204" pitchFamily="34" charset="77"/>
                <a:ea typeface="Tahoma"/>
                <a:cs typeface="Tahoma"/>
              </a:rPr>
              <a:t>choices</a:t>
            </a:r>
            <a:endParaRPr lang="de-DE" dirty="0">
              <a:latin typeface="PT Sans" panose="020B0503020203020204" pitchFamily="34" charset="77"/>
            </a:endParaRPr>
          </a:p>
        </p:txBody>
      </p:sp>
      <p:pic>
        <p:nvPicPr>
          <p:cNvPr id="2" name="Grafik 1" descr="Dagster Brand: How to use the Dagster brand assets">
            <a:extLst>
              <a:ext uri="{FF2B5EF4-FFF2-40B4-BE49-F238E27FC236}">
                <a16:creationId xmlns:a16="http://schemas.microsoft.com/office/drawing/2014/main" id="{3F106DA0-9F7E-7726-8457-5ACCD22DC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4039" y="718317"/>
            <a:ext cx="1048204" cy="301887"/>
          </a:xfrm>
          <a:prstGeom prst="rect">
            <a:avLst/>
          </a:prstGeom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B61089C-553B-4522-05DD-200F32264745}"/>
              </a:ext>
            </a:extLst>
          </p:cNvPr>
          <p:cNvSpPr/>
          <p:nvPr/>
        </p:nvSpPr>
        <p:spPr>
          <a:xfrm>
            <a:off x="2995962" y="505522"/>
            <a:ext cx="6096000" cy="4250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77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21827-2D97-FA80-398B-EFCCDB81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9BFDF5B0-99CD-E1C4-B182-FBE978745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050807"/>
              </p:ext>
            </p:extLst>
          </p:nvPr>
        </p:nvGraphicFramePr>
        <p:xfrm>
          <a:off x="675665" y="853567"/>
          <a:ext cx="8276159" cy="390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541">
                  <a:extLst>
                    <a:ext uri="{9D8B030D-6E8A-4147-A177-3AD203B41FA5}">
                      <a16:colId xmlns:a16="http://schemas.microsoft.com/office/drawing/2014/main" val="1322819837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576698194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99640911"/>
                    </a:ext>
                  </a:extLst>
                </a:gridCol>
                <a:gridCol w="1064623">
                  <a:extLst>
                    <a:ext uri="{9D8B030D-6E8A-4147-A177-3AD203B41FA5}">
                      <a16:colId xmlns:a16="http://schemas.microsoft.com/office/drawing/2014/main" val="1637881223"/>
                    </a:ext>
                  </a:extLst>
                </a:gridCol>
                <a:gridCol w="1276459">
                  <a:extLst>
                    <a:ext uri="{9D8B030D-6E8A-4147-A177-3AD203B41FA5}">
                      <a16:colId xmlns:a16="http://schemas.microsoft.com/office/drawing/2014/main" val="1048002755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2276598906"/>
                    </a:ext>
                  </a:extLst>
                </a:gridCol>
                <a:gridCol w="1252913">
                  <a:extLst>
                    <a:ext uri="{9D8B030D-6E8A-4147-A177-3AD203B41FA5}">
                      <a16:colId xmlns:a16="http://schemas.microsoft.com/office/drawing/2014/main" val="2413492664"/>
                    </a:ext>
                  </a:extLst>
                </a:gridCol>
              </a:tblGrid>
              <a:tr h="458552">
                <a:tc>
                  <a:txBody>
                    <a:bodyPr/>
                    <a:lstStyle/>
                    <a:p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PT Sans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43535"/>
                  </a:ext>
                </a:extLst>
              </a:tr>
              <a:tr h="72025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Access</a:t>
                      </a: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Central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store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Multiple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database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access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with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hidden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secrets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workflows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backfilling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lineage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2558"/>
                  </a:ext>
                </a:extLst>
              </a:tr>
              <a:tr h="45855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Low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Barrier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Entry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Visual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DevOps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Wide-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spread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Python Notebooks, AI assistence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Single-Sign-On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3765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Collaboration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Workflows, deployments</a:t>
                      </a: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Live-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editing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on same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notebook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13110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Robust Infrastructure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High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availability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fault-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tolerance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Replication, clustering</a:t>
                      </a:r>
                      <a:endParaRPr lang="de-DE" sz="100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16807"/>
                  </a:ext>
                </a:extLst>
              </a:tr>
              <a:tr h="57993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Security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Full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encryption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rest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and in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transit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isolation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 err="1">
                          <a:latin typeface="PT Sans"/>
                        </a:rPr>
                        <a:t>Role-based</a:t>
                      </a:r>
                      <a:r>
                        <a:rPr lang="de-DE" sz="1000" dirty="0">
                          <a:latin typeface="PT Sans"/>
                        </a:rPr>
                        <a:t> </a:t>
                      </a:r>
                      <a:r>
                        <a:rPr lang="de-DE" sz="1000" dirty="0" err="1">
                          <a:latin typeface="PT Sans"/>
                        </a:rPr>
                        <a:t>access</a:t>
                      </a:r>
                      <a:r>
                        <a:rPr lang="de-DE" sz="1000" dirty="0">
                          <a:latin typeface="PT Sans"/>
                        </a:rPr>
                        <a:t> </a:t>
                      </a:r>
                      <a:r>
                        <a:rPr lang="de-DE" sz="1000" dirty="0" err="1">
                          <a:latin typeface="PT Sans"/>
                        </a:rPr>
                        <a:t>control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Full encryption at rest and in transit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Passwordless database connections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IAM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Secret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management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6870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Reporting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Logging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Metering,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Alerting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Security compliance, code changes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Audits</a:t>
                      </a: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Notebook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report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functionality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Centralized access log, audits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1605"/>
                  </a:ext>
                </a:extLst>
              </a:tr>
            </a:tbl>
          </a:graphicData>
        </a:graphic>
      </p:graphicFrame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0FFA4524-C407-A74A-CE48-C142A0C9C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7</a:t>
            </a:fld>
            <a:endParaRPr lang="de-DE" noProof="0">
              <a:latin typeface="PT Sans" panose="020B0503020203020204" pitchFamily="34" charset="77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A9DFE1C5-B558-850D-F374-2430D0DE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19" y="715513"/>
            <a:ext cx="1184317" cy="3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fik 41" descr="Ein Bild, das Logo, Grafiken, Design, Screenshot enthält.&#10;&#10;KI-generierte Inhalte können fehlerhaft sein.">
            <a:extLst>
              <a:ext uri="{FF2B5EF4-FFF2-40B4-BE49-F238E27FC236}">
                <a16:creationId xmlns:a16="http://schemas.microsoft.com/office/drawing/2014/main" id="{72CAF33D-33E4-49F3-8C82-C99C5AB3C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38" y="612172"/>
            <a:ext cx="870054" cy="580036"/>
          </a:xfrm>
          <a:prstGeom prst="rect">
            <a:avLst/>
          </a:prstGeom>
        </p:spPr>
      </p:pic>
      <p:pic>
        <p:nvPicPr>
          <p:cNvPr id="44" name="Grafik 43" descr="Ein Bild, das Grafiken, Clipart, Schrift, Logo enthält.&#10;&#10;KI-generierte Inhalte können fehlerhaft sein.">
            <a:extLst>
              <a:ext uri="{FF2B5EF4-FFF2-40B4-BE49-F238E27FC236}">
                <a16:creationId xmlns:a16="http://schemas.microsoft.com/office/drawing/2014/main" id="{47002689-44CC-380E-9FAB-724FEEB20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910" y="581309"/>
            <a:ext cx="538494" cy="585387"/>
          </a:xfrm>
          <a:prstGeom prst="rect">
            <a:avLst/>
          </a:prstGeom>
        </p:spPr>
      </p:pic>
      <p:pic>
        <p:nvPicPr>
          <p:cNvPr id="48" name="Grafik 47" descr="Ein Bild, das Logo, Schrift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E2D1560D-635D-14F2-CAB0-3F01277F0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049" y="790694"/>
            <a:ext cx="1027706" cy="268407"/>
          </a:xfrm>
          <a:prstGeom prst="rect">
            <a:avLst/>
          </a:prstGeom>
        </p:spPr>
      </p:pic>
      <p:sp>
        <p:nvSpPr>
          <p:cNvPr id="57" name="Titel 56">
            <a:extLst>
              <a:ext uri="{FF2B5EF4-FFF2-40B4-BE49-F238E27FC236}">
                <a16:creationId xmlns:a16="http://schemas.microsoft.com/office/drawing/2014/main" id="{0DEAB813-97BD-97BA-D127-4CBE669A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PT Sans" panose="020B0503020203020204" pitchFamily="34" charset="77"/>
                <a:ea typeface="Tahoma"/>
                <a:cs typeface="Tahoma"/>
              </a:rPr>
              <a:t>Architecture </a:t>
            </a:r>
            <a:r>
              <a:rPr lang="de-DE" dirty="0" err="1">
                <a:latin typeface="PT Sans" panose="020B0503020203020204" pitchFamily="34" charset="77"/>
                <a:ea typeface="Tahoma"/>
                <a:cs typeface="Tahoma"/>
              </a:rPr>
              <a:t>choices</a:t>
            </a:r>
            <a:endParaRPr lang="de-DE" dirty="0">
              <a:latin typeface="PT Sans" panose="020B0503020203020204" pitchFamily="34" charset="77"/>
            </a:endParaRPr>
          </a:p>
        </p:txBody>
      </p:sp>
      <p:pic>
        <p:nvPicPr>
          <p:cNvPr id="2" name="Grafik 1" descr="Dagster Brand: How to use the Dagster brand assets">
            <a:extLst>
              <a:ext uri="{FF2B5EF4-FFF2-40B4-BE49-F238E27FC236}">
                <a16:creationId xmlns:a16="http://schemas.microsoft.com/office/drawing/2014/main" id="{64C61CC7-79DE-FBBC-FDF9-9B49A3F06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039" y="718317"/>
            <a:ext cx="1048204" cy="301887"/>
          </a:xfrm>
          <a:prstGeom prst="rect">
            <a:avLst/>
          </a:prstGeom>
          <a:ln>
            <a:noFill/>
          </a:ln>
        </p:spPr>
      </p:pic>
      <p:pic>
        <p:nvPicPr>
          <p:cNvPr id="10" name="Grafik 9" descr="Ein Bild, das Logo, Symbol, Electric Blue (Farbe), Markenzeichen enthält.&#10;&#10;KI-generierte Inhalte können fehlerhaft sein.">
            <a:extLst>
              <a:ext uri="{FF2B5EF4-FFF2-40B4-BE49-F238E27FC236}">
                <a16:creationId xmlns:a16="http://schemas.microsoft.com/office/drawing/2014/main" id="{91E3E6E7-570D-BED4-F223-6F80606BF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993" y="715513"/>
            <a:ext cx="713909" cy="4931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DA2B795-C4ED-B5E6-07C0-F401D87DB407}"/>
              </a:ext>
            </a:extLst>
          </p:cNvPr>
          <p:cNvSpPr/>
          <p:nvPr/>
        </p:nvSpPr>
        <p:spPr>
          <a:xfrm>
            <a:off x="4148386" y="505522"/>
            <a:ext cx="4943575" cy="4250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6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8C4BD-8C09-94B5-779E-25686B54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06D122A-5C93-4284-7255-4D6C7ED096F4}"/>
              </a:ext>
            </a:extLst>
          </p:cNvPr>
          <p:cNvGraphicFramePr>
            <a:graphicFrameLocks noGrp="1"/>
          </p:cNvGraphicFramePr>
          <p:nvPr/>
        </p:nvGraphicFramePr>
        <p:xfrm>
          <a:off x="675665" y="853567"/>
          <a:ext cx="8276159" cy="390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541">
                  <a:extLst>
                    <a:ext uri="{9D8B030D-6E8A-4147-A177-3AD203B41FA5}">
                      <a16:colId xmlns:a16="http://schemas.microsoft.com/office/drawing/2014/main" val="1322819837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576698194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99640911"/>
                    </a:ext>
                  </a:extLst>
                </a:gridCol>
                <a:gridCol w="1064623">
                  <a:extLst>
                    <a:ext uri="{9D8B030D-6E8A-4147-A177-3AD203B41FA5}">
                      <a16:colId xmlns:a16="http://schemas.microsoft.com/office/drawing/2014/main" val="1637881223"/>
                    </a:ext>
                  </a:extLst>
                </a:gridCol>
                <a:gridCol w="1276459">
                  <a:extLst>
                    <a:ext uri="{9D8B030D-6E8A-4147-A177-3AD203B41FA5}">
                      <a16:colId xmlns:a16="http://schemas.microsoft.com/office/drawing/2014/main" val="1048002755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2276598906"/>
                    </a:ext>
                  </a:extLst>
                </a:gridCol>
                <a:gridCol w="1252913">
                  <a:extLst>
                    <a:ext uri="{9D8B030D-6E8A-4147-A177-3AD203B41FA5}">
                      <a16:colId xmlns:a16="http://schemas.microsoft.com/office/drawing/2014/main" val="2413492664"/>
                    </a:ext>
                  </a:extLst>
                </a:gridCol>
              </a:tblGrid>
              <a:tr h="458552">
                <a:tc>
                  <a:txBody>
                    <a:bodyPr/>
                    <a:lstStyle/>
                    <a:p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PT Sans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43535"/>
                  </a:ext>
                </a:extLst>
              </a:tr>
              <a:tr h="72025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Access</a:t>
                      </a: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Central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store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Multiple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database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access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with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hidden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secrets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workflows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backfilling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lineage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2558"/>
                  </a:ext>
                </a:extLst>
              </a:tr>
              <a:tr h="45855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Low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Barrier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Entry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Visual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DevOps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Wide-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spread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Python Notebooks, AI assistence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Single-Sign-On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3765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Collaboration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Workflows, deployments</a:t>
                      </a: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Live-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editing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on same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notebook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13110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Robust Infrastructure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High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availability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fault-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tolerance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Replication, clustering</a:t>
                      </a:r>
                      <a:endParaRPr lang="de-DE" sz="100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16807"/>
                  </a:ext>
                </a:extLst>
              </a:tr>
              <a:tr h="57993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Security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Full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encryption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rest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and in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transit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isolation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>
                          <a:latin typeface="PT Sans"/>
                        </a:rPr>
                        <a:t>RBAC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Full encryption at rest and in transit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Passwordless database connections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IAM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Secret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management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6870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Reporting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Logging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Metering,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Alerting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Security compliance, code changes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Audits</a:t>
                      </a: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Notebook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report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functionality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Centralized access log, audits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1605"/>
                  </a:ext>
                </a:extLst>
              </a:tr>
            </a:tbl>
          </a:graphicData>
        </a:graphic>
      </p:graphicFrame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BFEF7868-52A2-4902-8DE0-1882FB542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8</a:t>
            </a:fld>
            <a:endParaRPr lang="de-DE" noProof="0">
              <a:latin typeface="PT Sans" panose="020B0503020203020204" pitchFamily="34" charset="77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AAB639B-8B85-A1EA-0F77-278F2282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19" y="715513"/>
            <a:ext cx="1184317" cy="3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fik 41" descr="Ein Bild, das Logo, Grafiken, Design, Screenshot enthält.&#10;&#10;KI-generierte Inhalte können fehlerhaft sein.">
            <a:extLst>
              <a:ext uri="{FF2B5EF4-FFF2-40B4-BE49-F238E27FC236}">
                <a16:creationId xmlns:a16="http://schemas.microsoft.com/office/drawing/2014/main" id="{0A4D1165-B364-1F5F-EB6F-45985BC09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38" y="612172"/>
            <a:ext cx="870054" cy="580036"/>
          </a:xfrm>
          <a:prstGeom prst="rect">
            <a:avLst/>
          </a:prstGeom>
        </p:spPr>
      </p:pic>
      <p:pic>
        <p:nvPicPr>
          <p:cNvPr id="44" name="Grafik 43" descr="Ein Bild, das Grafiken, Clipart, Schrift, Logo enthält.&#10;&#10;KI-generierte Inhalte können fehlerhaft sein.">
            <a:extLst>
              <a:ext uri="{FF2B5EF4-FFF2-40B4-BE49-F238E27FC236}">
                <a16:creationId xmlns:a16="http://schemas.microsoft.com/office/drawing/2014/main" id="{ACFF444E-13B9-CDBB-7A3D-AFA8A9DBB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910" y="581309"/>
            <a:ext cx="538494" cy="585387"/>
          </a:xfrm>
          <a:prstGeom prst="rect">
            <a:avLst/>
          </a:prstGeom>
        </p:spPr>
      </p:pic>
      <p:sp>
        <p:nvSpPr>
          <p:cNvPr id="57" name="Titel 56">
            <a:extLst>
              <a:ext uri="{FF2B5EF4-FFF2-40B4-BE49-F238E27FC236}">
                <a16:creationId xmlns:a16="http://schemas.microsoft.com/office/drawing/2014/main" id="{A75B219A-43EB-4738-BAAB-5981D062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PT Sans" panose="020B0503020203020204" pitchFamily="34" charset="77"/>
                <a:ea typeface="Tahoma"/>
                <a:cs typeface="Tahoma"/>
              </a:rPr>
              <a:t>Architecture </a:t>
            </a:r>
            <a:r>
              <a:rPr lang="de-DE" dirty="0" err="1">
                <a:latin typeface="PT Sans" panose="020B0503020203020204" pitchFamily="34" charset="77"/>
                <a:ea typeface="Tahoma"/>
                <a:cs typeface="Tahoma"/>
              </a:rPr>
              <a:t>choices</a:t>
            </a:r>
            <a:endParaRPr lang="de-DE" dirty="0">
              <a:latin typeface="PT Sans" panose="020B0503020203020204" pitchFamily="34" charset="77"/>
            </a:endParaRPr>
          </a:p>
        </p:txBody>
      </p:sp>
      <p:pic>
        <p:nvPicPr>
          <p:cNvPr id="2" name="Grafik 1" descr="Dagster Brand: How to use the Dagster brand assets">
            <a:extLst>
              <a:ext uri="{FF2B5EF4-FFF2-40B4-BE49-F238E27FC236}">
                <a16:creationId xmlns:a16="http://schemas.microsoft.com/office/drawing/2014/main" id="{711CC53D-525A-2BFD-B666-14A3F95DC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039" y="718317"/>
            <a:ext cx="1048204" cy="301887"/>
          </a:xfrm>
          <a:prstGeom prst="rect">
            <a:avLst/>
          </a:prstGeom>
          <a:ln>
            <a:noFill/>
          </a:ln>
        </p:spPr>
      </p:pic>
      <p:pic>
        <p:nvPicPr>
          <p:cNvPr id="10" name="Grafik 9" descr="Ein Bild, das Logo, Symbol, Electric Blue (Farbe), Markenzeichen enthält.&#10;&#10;KI-generierte Inhalte können fehlerhaft sein.">
            <a:extLst>
              <a:ext uri="{FF2B5EF4-FFF2-40B4-BE49-F238E27FC236}">
                <a16:creationId xmlns:a16="http://schemas.microsoft.com/office/drawing/2014/main" id="{EADE61A3-D4A1-5B87-ED1B-4C410CF69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993" y="715513"/>
            <a:ext cx="713909" cy="493150"/>
          </a:xfrm>
          <a:prstGeom prst="rect">
            <a:avLst/>
          </a:prstGeom>
        </p:spPr>
      </p:pic>
      <p:pic>
        <p:nvPicPr>
          <p:cNvPr id="3" name="Grafik 2" descr="Ein Bild, das Logo, Schrift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1A9FA786-234A-A666-16EA-E29D8E7CF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049" y="790694"/>
            <a:ext cx="1027706" cy="26840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25ADF03-9284-4FDF-5628-2FC27EB81210}"/>
              </a:ext>
            </a:extLst>
          </p:cNvPr>
          <p:cNvSpPr/>
          <p:nvPr/>
        </p:nvSpPr>
        <p:spPr>
          <a:xfrm>
            <a:off x="5214019" y="505522"/>
            <a:ext cx="3877942" cy="4250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1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6C2DD-C497-1840-321F-7D2E86B3A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5A378D9C-505C-6675-6D96-8BFB5D8ABA61}"/>
              </a:ext>
            </a:extLst>
          </p:cNvPr>
          <p:cNvGraphicFramePr>
            <a:graphicFrameLocks noGrp="1"/>
          </p:cNvGraphicFramePr>
          <p:nvPr/>
        </p:nvGraphicFramePr>
        <p:xfrm>
          <a:off x="675665" y="853567"/>
          <a:ext cx="8276159" cy="390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541">
                  <a:extLst>
                    <a:ext uri="{9D8B030D-6E8A-4147-A177-3AD203B41FA5}">
                      <a16:colId xmlns:a16="http://schemas.microsoft.com/office/drawing/2014/main" val="1322819837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576698194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99640911"/>
                    </a:ext>
                  </a:extLst>
                </a:gridCol>
                <a:gridCol w="1064623">
                  <a:extLst>
                    <a:ext uri="{9D8B030D-6E8A-4147-A177-3AD203B41FA5}">
                      <a16:colId xmlns:a16="http://schemas.microsoft.com/office/drawing/2014/main" val="1637881223"/>
                    </a:ext>
                  </a:extLst>
                </a:gridCol>
                <a:gridCol w="1276459">
                  <a:extLst>
                    <a:ext uri="{9D8B030D-6E8A-4147-A177-3AD203B41FA5}">
                      <a16:colId xmlns:a16="http://schemas.microsoft.com/office/drawing/2014/main" val="1048002755"/>
                    </a:ext>
                  </a:extLst>
                </a:gridCol>
                <a:gridCol w="1170541">
                  <a:extLst>
                    <a:ext uri="{9D8B030D-6E8A-4147-A177-3AD203B41FA5}">
                      <a16:colId xmlns:a16="http://schemas.microsoft.com/office/drawing/2014/main" val="2276598906"/>
                    </a:ext>
                  </a:extLst>
                </a:gridCol>
                <a:gridCol w="1252913">
                  <a:extLst>
                    <a:ext uri="{9D8B030D-6E8A-4147-A177-3AD203B41FA5}">
                      <a16:colId xmlns:a16="http://schemas.microsoft.com/office/drawing/2014/main" val="2413492664"/>
                    </a:ext>
                  </a:extLst>
                </a:gridCol>
              </a:tblGrid>
              <a:tr h="458552">
                <a:tc>
                  <a:txBody>
                    <a:bodyPr/>
                    <a:lstStyle/>
                    <a:p>
                      <a:r>
                        <a:rPr lang="de-DE" sz="1050" b="0" dirty="0">
                          <a:solidFill>
                            <a:schemeClr val="tx1"/>
                          </a:solidFill>
                          <a:latin typeface="PT Sans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err="1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050">
                        <a:latin typeface="PT San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43535"/>
                  </a:ext>
                </a:extLst>
              </a:tr>
              <a:tr h="72025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Access</a:t>
                      </a: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  <a:p>
                      <a:pPr lvl="0"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Central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store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Multiple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database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access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with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hidden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secrets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Data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workflows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backfilling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lineage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02558"/>
                  </a:ext>
                </a:extLst>
              </a:tr>
              <a:tr h="45855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Low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Barrier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Entry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Visual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DevOps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Wide-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spread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Python Notebooks, AI assistence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Single-Sign-On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3765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Collaboration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Workflows, deployments</a:t>
                      </a: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Live-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editing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on same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notebook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13110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Robust Infrastructure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High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availability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fault-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tolerance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-</a:t>
                      </a:r>
                      <a:endParaRPr lang="de-DE" sz="1000">
                        <a:latin typeface="PT Sans"/>
                      </a:endParaRPr>
                    </a:p>
                    <a:p>
                      <a:pPr lvl="0">
                        <a:buNone/>
                      </a:pP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Replication, clustering</a:t>
                      </a:r>
                      <a:endParaRPr lang="de-DE" sz="100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Scalability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16807"/>
                  </a:ext>
                </a:extLst>
              </a:tr>
              <a:tr h="57993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Security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Full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encryption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rest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and in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transit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isolation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>
                          <a:latin typeface="PT Sans"/>
                        </a:rPr>
                        <a:t>RBAC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Full encryption at rest and in transit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Passwordless database connections</a:t>
                      </a:r>
                      <a:endParaRPr lang="de-DE" sz="1400" err="1"/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IAM</a:t>
                      </a: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Secret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management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rgbClr val="B1D8D5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68709"/>
                  </a:ext>
                </a:extLst>
              </a:tr>
              <a:tr h="56180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Reporting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000" b="0" i="0" u="none" strike="noStrike" noProof="0" dirty="0" err="1">
                          <a:latin typeface="PT Sans"/>
                        </a:rPr>
                        <a:t>Logging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, Metering,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Alerting</a:t>
                      </a:r>
                      <a:endParaRPr lang="de-DE" sz="1000" b="0" i="0" u="none" strike="noStrike" noProof="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Security compliance, code changes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Audits</a:t>
                      </a:r>
                      <a:endParaRPr lang="de-DE" sz="100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Notebook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to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report</a:t>
                      </a:r>
                      <a:r>
                        <a:rPr lang="de-DE" sz="1000" b="0" i="0" u="none" strike="noStrike" noProof="0" dirty="0">
                          <a:latin typeface="PT Sans"/>
                        </a:rPr>
                        <a:t> </a:t>
                      </a:r>
                      <a:r>
                        <a:rPr lang="de-DE" sz="1000" b="0" i="0" u="none" strike="noStrike" noProof="0" dirty="0" err="1">
                          <a:latin typeface="PT Sans"/>
                        </a:rPr>
                        <a:t>functionality</a:t>
                      </a:r>
                      <a:endParaRPr lang="de-DE" sz="1000" dirty="0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>
                          <a:latin typeface="PT Sans"/>
                        </a:rPr>
                        <a:t>Centralized access log, audits</a:t>
                      </a:r>
                      <a:endParaRPr lang="de-DE" sz="1000" b="0" i="0" u="none" strike="noStrike" noProof="0" err="1">
                        <a:latin typeface="PT Sans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i="0" u="none" strike="noStrike" noProof="0" dirty="0">
                          <a:latin typeface="PT Sans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1605"/>
                  </a:ext>
                </a:extLst>
              </a:tr>
            </a:tbl>
          </a:graphicData>
        </a:graphic>
      </p:graphicFrame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B08C0FA7-09A0-9552-983C-C9E7C7749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7216" y="4723820"/>
            <a:ext cx="621851" cy="273844"/>
          </a:xfrm>
        </p:spPr>
        <p:txBody>
          <a:bodyPr/>
          <a:lstStyle/>
          <a:p>
            <a:pPr algn="r"/>
            <a:r>
              <a:rPr lang="de-DE" noProof="0">
                <a:latin typeface="PT Sans" panose="020B0503020203020204" pitchFamily="34" charset="77"/>
              </a:rPr>
              <a:t>Seite </a:t>
            </a:r>
            <a:fld id="{D60D1EDE-7116-2443-9BDD-368CE5B37660}" type="slidenum">
              <a:rPr lang="de-DE" noProof="0" smtClean="0">
                <a:latin typeface="PT Sans" panose="020B0503020203020204" pitchFamily="34" charset="77"/>
              </a:rPr>
              <a:pPr algn="r"/>
              <a:t>9</a:t>
            </a:fld>
            <a:endParaRPr lang="de-DE" noProof="0">
              <a:latin typeface="PT Sans" panose="020B0503020203020204" pitchFamily="34" charset="77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55E312F1-3521-647B-7BC7-8A57CF48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19" y="715513"/>
            <a:ext cx="1184317" cy="3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fik 41" descr="Ein Bild, das Logo, Grafiken, Design, Screenshot enthält.&#10;&#10;KI-generierte Inhalte können fehlerhaft sein.">
            <a:extLst>
              <a:ext uri="{FF2B5EF4-FFF2-40B4-BE49-F238E27FC236}">
                <a16:creationId xmlns:a16="http://schemas.microsoft.com/office/drawing/2014/main" id="{35B8CCCF-02A1-AF2F-4887-2D10BFC8D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38" y="612172"/>
            <a:ext cx="870054" cy="580036"/>
          </a:xfrm>
          <a:prstGeom prst="rect">
            <a:avLst/>
          </a:prstGeom>
        </p:spPr>
      </p:pic>
      <p:pic>
        <p:nvPicPr>
          <p:cNvPr id="44" name="Grafik 43" descr="Ein Bild, das Grafiken, Clipart, Schrift, Logo enthält.&#10;&#10;KI-generierte Inhalte können fehlerhaft sein.">
            <a:extLst>
              <a:ext uri="{FF2B5EF4-FFF2-40B4-BE49-F238E27FC236}">
                <a16:creationId xmlns:a16="http://schemas.microsoft.com/office/drawing/2014/main" id="{8F8F21AA-0BCC-3F36-3F68-8D068469D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910" y="581309"/>
            <a:ext cx="538494" cy="585387"/>
          </a:xfrm>
          <a:prstGeom prst="rect">
            <a:avLst/>
          </a:prstGeom>
        </p:spPr>
      </p:pic>
      <p:sp>
        <p:nvSpPr>
          <p:cNvPr id="57" name="Titel 56">
            <a:extLst>
              <a:ext uri="{FF2B5EF4-FFF2-40B4-BE49-F238E27FC236}">
                <a16:creationId xmlns:a16="http://schemas.microsoft.com/office/drawing/2014/main" id="{D5AE6C04-16C4-C672-212F-1785CA72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PT Sans" panose="020B0503020203020204" pitchFamily="34" charset="77"/>
                <a:ea typeface="Tahoma"/>
                <a:cs typeface="Tahoma"/>
              </a:rPr>
              <a:t>Architecture </a:t>
            </a:r>
            <a:r>
              <a:rPr lang="de-DE" dirty="0" err="1">
                <a:latin typeface="PT Sans" panose="020B0503020203020204" pitchFamily="34" charset="77"/>
                <a:ea typeface="Tahoma"/>
                <a:cs typeface="Tahoma"/>
              </a:rPr>
              <a:t>choices</a:t>
            </a:r>
            <a:endParaRPr lang="de-DE" dirty="0">
              <a:latin typeface="PT Sans" panose="020B0503020203020204" pitchFamily="34" charset="77"/>
            </a:endParaRPr>
          </a:p>
        </p:txBody>
      </p:sp>
      <p:pic>
        <p:nvPicPr>
          <p:cNvPr id="2" name="Grafik 1" descr="Dagster Brand: How to use the Dagster brand assets">
            <a:extLst>
              <a:ext uri="{FF2B5EF4-FFF2-40B4-BE49-F238E27FC236}">
                <a16:creationId xmlns:a16="http://schemas.microsoft.com/office/drawing/2014/main" id="{F298BD83-0C8C-3AFE-4391-DFF7180FD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039" y="718317"/>
            <a:ext cx="1048204" cy="301887"/>
          </a:xfrm>
          <a:prstGeom prst="rect">
            <a:avLst/>
          </a:prstGeom>
          <a:ln>
            <a:noFill/>
          </a:ln>
        </p:spPr>
      </p:pic>
      <p:pic>
        <p:nvPicPr>
          <p:cNvPr id="10" name="Grafik 9" descr="Ein Bild, das Logo, Symbol, Electric Blue (Farbe), Markenzeichen enthält.&#10;&#10;KI-generierte Inhalte können fehlerhaft sein.">
            <a:extLst>
              <a:ext uri="{FF2B5EF4-FFF2-40B4-BE49-F238E27FC236}">
                <a16:creationId xmlns:a16="http://schemas.microsoft.com/office/drawing/2014/main" id="{F99CC72D-2719-403C-98B3-6572989C7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993" y="715513"/>
            <a:ext cx="713909" cy="493150"/>
          </a:xfrm>
          <a:prstGeom prst="rect">
            <a:avLst/>
          </a:prstGeom>
        </p:spPr>
      </p:pic>
      <p:pic>
        <p:nvPicPr>
          <p:cNvPr id="3" name="Grafik 2" descr="Ein Bild, das Logo, Schrift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259CB9B3-336E-7F76-6CF0-91F362097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049" y="790694"/>
            <a:ext cx="1027706" cy="26840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E36D1C3-9E61-6B3D-BE8E-2C50C571F0EC}"/>
              </a:ext>
            </a:extLst>
          </p:cNvPr>
          <p:cNvSpPr/>
          <p:nvPr/>
        </p:nvSpPr>
        <p:spPr>
          <a:xfrm>
            <a:off x="6522419" y="505522"/>
            <a:ext cx="2569541" cy="4250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410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ustom TEST">
      <a:dk1>
        <a:srgbClr val="000000"/>
      </a:dk1>
      <a:lt1>
        <a:srgbClr val="FFFFFF"/>
      </a:lt1>
      <a:dk2>
        <a:srgbClr val="0D47A1"/>
      </a:dk2>
      <a:lt2>
        <a:srgbClr val="E3F2FD"/>
      </a:lt2>
      <a:accent1>
        <a:srgbClr val="1565C0"/>
      </a:accent1>
      <a:accent2>
        <a:srgbClr val="1976D2"/>
      </a:accent2>
      <a:accent3>
        <a:srgbClr val="1E88E5"/>
      </a:accent3>
      <a:accent4>
        <a:srgbClr val="2196F3"/>
      </a:accent4>
      <a:accent5>
        <a:srgbClr val="42A5F5"/>
      </a:accent5>
      <a:accent6>
        <a:srgbClr val="64B5F6"/>
      </a:accent6>
      <a:hlink>
        <a:srgbClr val="1E88E5"/>
      </a:hlink>
      <a:folHlink>
        <a:srgbClr val="1565C0"/>
      </a:folHlink>
    </a:clrScheme>
    <a:fontScheme name="Benutzerdefiniert 1">
      <a:majorFont>
        <a:latin typeface="Truen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XDos Powerpoint Termplate v1 .potx" id="{76EBAC01-CB2E-461B-879D-9FF3FA96D800}" vid="{30784CED-9A74-4780-AC2F-47FC5816FB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TEST">
    <a:dk1>
      <a:srgbClr val="000000"/>
    </a:dk1>
    <a:lt1>
      <a:srgbClr val="FFFFFF"/>
    </a:lt1>
    <a:dk2>
      <a:srgbClr val="0D47A1"/>
    </a:dk2>
    <a:lt2>
      <a:srgbClr val="E3F2FD"/>
    </a:lt2>
    <a:accent1>
      <a:srgbClr val="1565C0"/>
    </a:accent1>
    <a:accent2>
      <a:srgbClr val="1976D2"/>
    </a:accent2>
    <a:accent3>
      <a:srgbClr val="1E88E5"/>
    </a:accent3>
    <a:accent4>
      <a:srgbClr val="2196F3"/>
    </a:accent4>
    <a:accent5>
      <a:srgbClr val="42A5F5"/>
    </a:accent5>
    <a:accent6>
      <a:srgbClr val="64B5F6"/>
    </a:accent6>
    <a:hlink>
      <a:srgbClr val="1E88E5"/>
    </a:hlink>
    <a:folHlink>
      <a:srgbClr val="1565C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EDA4AE1981734FA51E8A1BCCD30754" ma:contentTypeVersion="8" ma:contentTypeDescription="Ein neues Dokument erstellen." ma:contentTypeScope="" ma:versionID="9e19cefc1a355ab877cbd357603905b0">
  <xsd:schema xmlns:xsd="http://www.w3.org/2001/XMLSchema" xmlns:xs="http://www.w3.org/2001/XMLSchema" xmlns:p="http://schemas.microsoft.com/office/2006/metadata/properties" xmlns:ns2="f757b338-bb96-4808-8787-bbdd3c6137f8" xmlns:ns3="95a6297e-cc04-437f-bd9e-eb32aa89c303" targetNamespace="http://schemas.microsoft.com/office/2006/metadata/properties" ma:root="true" ma:fieldsID="81ce9656ce734f1964344a9cf4bc2f76" ns2:_="" ns3:_="">
    <xsd:import namespace="f757b338-bb96-4808-8787-bbdd3c6137f8"/>
    <xsd:import namespace="95a6297e-cc04-437f-bd9e-eb32aa89c3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57b338-bb96-4808-8787-bbdd3c6137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6297e-cc04-437f-bd9e-eb32aa89c30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5ECECF-4CE1-42FA-874D-731EEB7958B6}">
  <ds:schemaRefs>
    <ds:schemaRef ds:uri="95a6297e-cc04-437f-bd9e-eb32aa89c303"/>
    <ds:schemaRef ds:uri="f757b338-bb96-4808-8787-bbdd3c6137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850B7C-14DD-426B-9055-018C965A1548}">
  <ds:schemaRefs>
    <ds:schemaRef ds:uri="http://purl.org/dc/terms/"/>
    <ds:schemaRef ds:uri="http://schemas.microsoft.com/office/2006/metadata/properties"/>
    <ds:schemaRef ds:uri="http://purl.org/dc/elements/1.1/"/>
    <ds:schemaRef ds:uri="f757b338-bb96-4808-8787-bbdd3c6137f8"/>
    <ds:schemaRef ds:uri="95a6297e-cc04-437f-bd9e-eb32aa89c30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C831D23-48D0-4CD6-B3B7-DF42CF94F5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1337</Words>
  <Application>Microsoft Macintosh PowerPoint</Application>
  <PresentationFormat>Bildschirmpräsentation (16:9)</PresentationFormat>
  <Paragraphs>461</Paragraphs>
  <Slides>16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PT Sans Narrow</vt:lpstr>
      <vt:lpstr>PT Sans</vt:lpstr>
      <vt:lpstr>Trueno Light</vt:lpstr>
      <vt:lpstr>Wingdings</vt:lpstr>
      <vt:lpstr>Tahoma</vt:lpstr>
      <vt:lpstr>Arial</vt:lpstr>
      <vt:lpstr>Office</vt:lpstr>
      <vt:lpstr>PowerPoint-Präsentation</vt:lpstr>
      <vt:lpstr>Who We Are</vt:lpstr>
      <vt:lpstr>Inside neXDos – How we turn research into results</vt:lpstr>
      <vt:lpstr>Overcoming the infrastructure gap for quant-driven investment company</vt:lpstr>
      <vt:lpstr>IT- and Data Governance</vt:lpstr>
      <vt:lpstr>Architecture choices</vt:lpstr>
      <vt:lpstr>Architecture choices</vt:lpstr>
      <vt:lpstr>Architecture choices</vt:lpstr>
      <vt:lpstr>Architecture choices</vt:lpstr>
      <vt:lpstr>Architecture choices</vt:lpstr>
      <vt:lpstr>Architecture choices</vt:lpstr>
      <vt:lpstr>Data workflows using the data orchestrator dagster</vt:lpstr>
      <vt:lpstr>Data workflows using the data orchestrator dagster</vt:lpstr>
      <vt:lpstr>Data workflows using the data orchestrator dagster</vt:lpstr>
      <vt:lpstr>Development workflow with JetBrains Datalore </vt:lpstr>
      <vt:lpstr>Thank you for your attention!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Dr. Steffen Windmüller</dc:creator>
  <cp:keywords/>
  <dc:description/>
  <cp:lastModifiedBy>Hendrik Steinbach</cp:lastModifiedBy>
  <cp:revision>3</cp:revision>
  <cp:lastPrinted>2024-02-28T17:14:24Z</cp:lastPrinted>
  <dcterms:created xsi:type="dcterms:W3CDTF">2022-12-23T09:31:48Z</dcterms:created>
  <dcterms:modified xsi:type="dcterms:W3CDTF">2025-04-28T17:51:11Z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0x010100BFEDA4AE1981734FA51E8A1BCCD30754</vt:lpwstr>
  </property>
</Properties>
</file>