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 Black"/>
      <p:bold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Helvetica Neue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Black-bold.fntdata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font" Target="fonts/Robot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a4c4181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if i can make all of this more tangible</a:t>
            </a:r>
            <a:endParaRPr/>
          </a:p>
        </p:txBody>
      </p:sp>
      <p:sp>
        <p:nvSpPr>
          <p:cNvPr id="115" name="Google Shape;115;g7fa4c4181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26663c84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426663c84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2f603b1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42f603b1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2022 we were already done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4a69f41b6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data for properties : for example we store interactions on remote button that lead to an event and it was defined quite differently in teams</a:t>
            </a:r>
            <a:endParaRPr/>
          </a:p>
        </p:txBody>
      </p:sp>
      <p:sp>
        <p:nvSpPr>
          <p:cNvPr id="231" name="Google Shape;231;g74a69f41b6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26663c84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426663c84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</a:t>
            </a:r>
            <a:r>
              <a:rPr lang="en"/>
              <a:t>value stream teams can help adoption more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fa4c4181f_0_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7fa4c4181f_0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e462552b7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ee462552b7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a4c4181f_0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build/ buy, centralised vs decentralises, self service or not</a:t>
            </a:r>
            <a:endParaRPr/>
          </a:p>
        </p:txBody>
      </p:sp>
      <p:sp>
        <p:nvSpPr>
          <p:cNvPr id="123" name="Google Shape;123;g7fa4c4181f_0_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f759e09b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stream on all major devices and have a direct consumer subscription in DACH region and B2B customers offer TV, ISP like 1&amp;1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devices and remotes make product analytics unique at zattoo. Unify events for different apps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0f759e09b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26663c841_0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product analytics: it helps understand user behavior on digital products</a:t>
            </a:r>
            <a:endParaRPr/>
          </a:p>
        </p:txBody>
      </p:sp>
      <p:sp>
        <p:nvSpPr>
          <p:cNvPr id="142" name="Google Shape;142;g3426663c841_0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26663c84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so helpful for teams designing remote experience, on understanding if people watch something due to recommenders or the channel 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we put in packages for upselling</a:t>
            </a:r>
            <a:endParaRPr/>
          </a:p>
        </p:txBody>
      </p:sp>
      <p:sp>
        <p:nvSpPr>
          <p:cNvPr id="150" name="Google Shape;150;g3426663c84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26663c841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central role is data, the responsibility is already quite distributed</a:t>
            </a:r>
            <a:endParaRPr/>
          </a:p>
        </p:txBody>
      </p:sp>
      <p:sp>
        <p:nvSpPr>
          <p:cNvPr id="160" name="Google Shape;160;g3426663c841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26663c841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of properties is we took only ID of stream and now from that we needed to figure out program id etc for enrichment </a:t>
            </a:r>
            <a:endParaRPr/>
          </a:p>
        </p:txBody>
      </p:sp>
      <p:sp>
        <p:nvSpPr>
          <p:cNvPr id="173" name="Google Shape;173;g3426663c841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26663c841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426663c841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26663c841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426663c841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Source Sans Pro"/>
              <a:buNone/>
              <a:defRPr sz="4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5"/>
          <p:cNvSpPr txBox="1"/>
          <p:nvPr>
            <p:ph idx="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3246906" y="357738"/>
            <a:ext cx="138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Presentation name here</a:t>
            </a:r>
            <a:endParaRPr sz="7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Roboto Black"/>
              <a:buNone/>
              <a:defRPr sz="36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6"/>
          <p:cNvSpPr txBox="1"/>
          <p:nvPr>
            <p:ph idx="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6"/>
          <p:cNvSpPr txBox="1"/>
          <p:nvPr/>
        </p:nvSpPr>
        <p:spPr>
          <a:xfrm>
            <a:off x="3246906" y="357738"/>
            <a:ext cx="138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Presentation name here</a:t>
            </a:r>
            <a:endParaRPr sz="7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75488" y="88696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2048256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7"/>
          <p:cNvSpPr txBox="1"/>
          <p:nvPr>
            <p:ph idx="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7"/>
          <p:cNvSpPr txBox="1"/>
          <p:nvPr/>
        </p:nvSpPr>
        <p:spPr>
          <a:xfrm>
            <a:off x="3246906" y="357738"/>
            <a:ext cx="138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Presentation name here</a:t>
            </a:r>
            <a:endParaRPr sz="7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8"/>
          <p:cNvSpPr txBox="1"/>
          <p:nvPr>
            <p:ph idx="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475488" y="88696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b="0"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11700" y="2048250"/>
            <a:ext cx="413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3" type="body"/>
          </p:nvPr>
        </p:nvSpPr>
        <p:spPr>
          <a:xfrm>
            <a:off x="4776600" y="2048250"/>
            <a:ext cx="413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9" name="Google Shape;79;p18"/>
          <p:cNvSpPr txBox="1"/>
          <p:nvPr/>
        </p:nvSpPr>
        <p:spPr>
          <a:xfrm>
            <a:off x="3246906" y="357738"/>
            <a:ext cx="138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Presentation name here</a:t>
            </a:r>
            <a:endParaRPr sz="7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75488" y="88696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9"/>
          <p:cNvSpPr txBox="1"/>
          <p:nvPr>
            <p:ph idx="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9"/>
          <p:cNvSpPr txBox="1"/>
          <p:nvPr/>
        </p:nvSpPr>
        <p:spPr>
          <a:xfrm>
            <a:off x="3246906" y="357738"/>
            <a:ext cx="138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Presentation name here</a:t>
            </a:r>
            <a:endParaRPr sz="7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20"/>
          <p:cNvSpPr txBox="1"/>
          <p:nvPr>
            <p:ph idx="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20"/>
          <p:cNvSpPr txBox="1"/>
          <p:nvPr>
            <p:ph type="title"/>
          </p:nvPr>
        </p:nvSpPr>
        <p:spPr>
          <a:xfrm>
            <a:off x="475488" y="88696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311700" y="2048250"/>
            <a:ext cx="413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●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Font typeface="Roboto Black"/>
              <a:buChar char="○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Font typeface="Roboto Black"/>
              <a:buChar char="■"/>
              <a:defRPr sz="1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90" name="Google Shape;90;p20"/>
          <p:cNvSpPr txBox="1"/>
          <p:nvPr/>
        </p:nvSpPr>
        <p:spPr>
          <a:xfrm>
            <a:off x="3246906" y="357738"/>
            <a:ext cx="138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Presentation name here</a:t>
            </a:r>
            <a:endParaRPr sz="7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Source Sans Pro"/>
              <a:buNone/>
              <a:defRPr sz="4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3246906" y="357738"/>
            <a:ext cx="138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Presentation name here</a:t>
            </a:r>
            <a:endParaRPr sz="7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rtl="0" algn="ctr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rtl="0" algn="ctr"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rtl="0" algn="ctr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rtl="0" algn="ctr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rtl="0" algn="ctr"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rtl="0" algn="ctr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rtl="0" algn="ctr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rtl="0" algn="ctr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2">
            <a:alphaModFix/>
          </a:blip>
          <a:srcRect b="0" l="69" r="69" t="0"/>
          <a:stretch/>
        </p:blipFill>
        <p:spPr>
          <a:xfrm>
            <a:off x="477788" y="4735856"/>
            <a:ext cx="700929" cy="189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475488" y="88696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b="1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75488" y="204825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"/>
              <a:buChar char="●"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794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Char char="○"/>
              <a:def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794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Char char="■"/>
              <a:def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79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Char char="●"/>
              <a:def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79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Char char="○"/>
              <a:def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794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Char char="■"/>
              <a:def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794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Char char="●"/>
              <a:def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794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Char char="○"/>
              <a:def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794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800"/>
              <a:buFont typeface="Roboto"/>
              <a:buChar char="■"/>
              <a:def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453700" y="4680000"/>
            <a:ext cx="3765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–30 April 2025</a:t>
            </a:r>
            <a:endParaRPr sz="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4">
            <a:alphaModFix/>
          </a:blip>
          <a:srcRect b="0" l="69" r="69" t="0"/>
          <a:stretch/>
        </p:blipFill>
        <p:spPr>
          <a:xfrm>
            <a:off x="0" y="41577"/>
            <a:ext cx="777498" cy="2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687625" y="1017700"/>
            <a:ext cx="6656400" cy="16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Empowering Product Teams with Data - Building a Self Service Analytics Culture</a:t>
            </a:r>
            <a:endParaRPr sz="36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-Divya Bokaria 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/>
        </p:nvSpPr>
        <p:spPr>
          <a:xfrm>
            <a:off x="844500" y="143750"/>
            <a:ext cx="74550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Encouraging Adoption of Product analytics</a:t>
            </a:r>
            <a:endParaRPr sz="24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6" name="Google Shape;216;p36"/>
          <p:cNvSpPr/>
          <p:nvPr/>
        </p:nvSpPr>
        <p:spPr>
          <a:xfrm>
            <a:off x="6141227" y="2127150"/>
            <a:ext cx="1547400" cy="1547400"/>
          </a:xfrm>
          <a:prstGeom prst="ellipse">
            <a:avLst/>
          </a:prstGeom>
          <a:solidFill>
            <a:srgbClr val="6C56E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3409813" y="2127150"/>
            <a:ext cx="1547400" cy="1547400"/>
          </a:xfrm>
          <a:prstGeom prst="ellipse">
            <a:avLst/>
          </a:prstGeom>
          <a:solidFill>
            <a:srgbClr val="27B7B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36"/>
          <p:cNvSpPr/>
          <p:nvPr/>
        </p:nvSpPr>
        <p:spPr>
          <a:xfrm>
            <a:off x="785500" y="2127150"/>
            <a:ext cx="1547400" cy="1547400"/>
          </a:xfrm>
          <a:prstGeom prst="ellipse">
            <a:avLst/>
          </a:prstGeom>
          <a:solidFill>
            <a:srgbClr val="FA541E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785500" y="2571750"/>
            <a:ext cx="1654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tool Indicative was already selected with all PMs involved and is easy to use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6205375" y="2446650"/>
            <a:ext cx="15474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Standard dashboards </a:t>
            </a: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build</a:t>
            </a: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for all major questions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3409813" y="2626950"/>
            <a:ext cx="16545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First insights were surfaced with PMs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/>
        </p:nvSpPr>
        <p:spPr>
          <a:xfrm>
            <a:off x="6205375" y="2446650"/>
            <a:ext cx="15474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Standard dashboards build for all major questions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7"/>
          <p:cNvSpPr txBox="1"/>
          <p:nvPr/>
        </p:nvSpPr>
        <p:spPr>
          <a:xfrm>
            <a:off x="3409813" y="2626950"/>
            <a:ext cx="16545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First insights were surfaced with PMs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7" title="200w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250" y="1011400"/>
            <a:ext cx="2866650" cy="28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/>
          <p:nvPr/>
        </p:nvSpPr>
        <p:spPr>
          <a:xfrm>
            <a:off x="0" y="699950"/>
            <a:ext cx="9144000" cy="4443600"/>
          </a:xfrm>
          <a:prstGeom prst="rect">
            <a:avLst/>
          </a:prstGeom>
          <a:solidFill>
            <a:srgbClr val="694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 txBox="1"/>
          <p:nvPr/>
        </p:nvSpPr>
        <p:spPr>
          <a:xfrm>
            <a:off x="127250" y="143750"/>
            <a:ext cx="9052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Learnings after 1 year</a:t>
            </a:r>
            <a:endParaRPr sz="1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5" name="Google Shape;235;p38"/>
          <p:cNvSpPr/>
          <p:nvPr/>
        </p:nvSpPr>
        <p:spPr>
          <a:xfrm>
            <a:off x="0" y="2954150"/>
            <a:ext cx="3092400" cy="2189400"/>
          </a:xfrm>
          <a:prstGeom prst="rect">
            <a:avLst/>
          </a:prstGeom>
          <a:solidFill>
            <a:srgbClr val="00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8"/>
          <p:cNvSpPr/>
          <p:nvPr/>
        </p:nvSpPr>
        <p:spPr>
          <a:xfrm>
            <a:off x="3092525" y="699950"/>
            <a:ext cx="3043800" cy="2254200"/>
          </a:xfrm>
          <a:prstGeom prst="rect">
            <a:avLst/>
          </a:prstGeom>
          <a:solidFill>
            <a:srgbClr val="00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8"/>
          <p:cNvSpPr/>
          <p:nvPr/>
        </p:nvSpPr>
        <p:spPr>
          <a:xfrm>
            <a:off x="6136325" y="2921750"/>
            <a:ext cx="3043800" cy="2254200"/>
          </a:xfrm>
          <a:prstGeom prst="rect">
            <a:avLst/>
          </a:prstGeom>
          <a:solidFill>
            <a:srgbClr val="00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 txBox="1"/>
          <p:nvPr/>
        </p:nvSpPr>
        <p:spPr>
          <a:xfrm>
            <a:off x="127250" y="1321000"/>
            <a:ext cx="27786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Adoption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Takes time and needs hand holding of use-cases at the start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8"/>
          <p:cNvSpPr txBox="1"/>
          <p:nvPr/>
        </p:nvSpPr>
        <p:spPr>
          <a:xfrm>
            <a:off x="3225063" y="3361100"/>
            <a:ext cx="27786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Designers / UX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Designers are as interested for their research in this data as PMs (hopefully all squad members)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8"/>
          <p:cNvSpPr txBox="1"/>
          <p:nvPr/>
        </p:nvSpPr>
        <p:spPr>
          <a:xfrm>
            <a:off x="6199113" y="1230975"/>
            <a:ext cx="27786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Getting 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 data accuracy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Its important but the data is useful without the last number matching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3376638" y="1074800"/>
            <a:ext cx="23517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Clean data at event details level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Getting clean data for all properties has been a challenge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370350" y="3102625"/>
            <a:ext cx="23517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Enrichment use-cases grows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enrichments that we did not make at the start became important soon and its important to have resources to do this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6412575" y="3236500"/>
            <a:ext cx="23517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Events and properties need to be dynamic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events will be useless after collecting and need to be retired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/>
        </p:nvSpPr>
        <p:spPr>
          <a:xfrm>
            <a:off x="844500" y="143750"/>
            <a:ext cx="74550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Road Ahead at Zattoo</a:t>
            </a:r>
            <a:endParaRPr sz="24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325" y="1767950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7825" y="2563675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7825" y="2167900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650" y="2563675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650" y="2167900"/>
            <a:ext cx="399950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9"/>
          <p:cNvSpPr txBox="1"/>
          <p:nvPr/>
        </p:nvSpPr>
        <p:spPr>
          <a:xfrm>
            <a:off x="1231375" y="1067600"/>
            <a:ext cx="161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Dev Teams before Winter 2024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1051800" y="3170750"/>
            <a:ext cx="17919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Setup more from technical skills viewpoint (Android, Apple, Set-top box)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5321550" y="1152350"/>
            <a:ext cx="161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2024 and beyond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525" y="1683200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8025" y="2478925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8025" y="2083150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9850" y="2478925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9850" y="2083150"/>
            <a:ext cx="399950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/>
        </p:nvSpPr>
        <p:spPr>
          <a:xfrm>
            <a:off x="5083550" y="3170750"/>
            <a:ext cx="17919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Cross functional value stream teams (Find and Discover, Commercial experience, Watch experience) 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1051800" y="4184075"/>
            <a:ext cx="6297900" cy="731100"/>
          </a:xfrm>
          <a:prstGeom prst="rect">
            <a:avLst/>
          </a:prstGeom>
          <a:solidFill>
            <a:srgbClr val="00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Events and value may not cut across teams which would give squads more ownership of the functionality and </a:t>
            </a:r>
            <a:r>
              <a:rPr lang="en" sz="1000">
                <a:solidFill>
                  <a:schemeClr val="lt1"/>
                </a:solidFill>
              </a:rPr>
              <a:t>the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underlying data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4" name="Google Shape;264;p39"/>
          <p:cNvCxnSpPr/>
          <p:nvPr/>
        </p:nvCxnSpPr>
        <p:spPr>
          <a:xfrm>
            <a:off x="2843575" y="2257175"/>
            <a:ext cx="2021700" cy="5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40"/>
          <p:cNvSpPr/>
          <p:nvPr/>
        </p:nvSpPr>
        <p:spPr>
          <a:xfrm>
            <a:off x="1487275" y="1679125"/>
            <a:ext cx="1012175" cy="716100"/>
          </a:xfrm>
          <a:prstGeom prst="flowChartPreparat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Collect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Validate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Enrich</a:t>
            </a:r>
            <a:endParaRPr sz="900"/>
          </a:p>
        </p:txBody>
      </p:sp>
      <p:sp>
        <p:nvSpPr>
          <p:cNvPr id="271" name="Google Shape;271;p40"/>
          <p:cNvSpPr txBox="1"/>
          <p:nvPr/>
        </p:nvSpPr>
        <p:spPr>
          <a:xfrm>
            <a:off x="290325" y="1005100"/>
            <a:ext cx="12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Dev Teams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2" name="Google Shape;272;p40"/>
          <p:cNvCxnSpPr>
            <a:endCxn id="273" idx="1"/>
          </p:cNvCxnSpPr>
          <p:nvPr/>
        </p:nvCxnSpPr>
        <p:spPr>
          <a:xfrm flipH="1" rot="10800000">
            <a:off x="2499450" y="1334125"/>
            <a:ext cx="1184400" cy="70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40"/>
          <p:cNvCxnSpPr>
            <a:endCxn id="275" idx="1"/>
          </p:cNvCxnSpPr>
          <p:nvPr/>
        </p:nvCxnSpPr>
        <p:spPr>
          <a:xfrm>
            <a:off x="2499450" y="2037250"/>
            <a:ext cx="1184400" cy="6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3" name="Google Shape;273;p40"/>
          <p:cNvSpPr/>
          <p:nvPr/>
        </p:nvSpPr>
        <p:spPr>
          <a:xfrm>
            <a:off x="3683850" y="892825"/>
            <a:ext cx="1156800" cy="88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time data store</a:t>
            </a:r>
            <a:endParaRPr/>
          </a:p>
        </p:txBody>
      </p:sp>
      <p:sp>
        <p:nvSpPr>
          <p:cNvPr id="275" name="Google Shape;275;p40"/>
          <p:cNvSpPr/>
          <p:nvPr/>
        </p:nvSpPr>
        <p:spPr>
          <a:xfrm>
            <a:off x="3683850" y="2229550"/>
            <a:ext cx="1156800" cy="88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lake</a:t>
            </a:r>
            <a:endParaRPr/>
          </a:p>
        </p:txBody>
      </p:sp>
      <p:cxnSp>
        <p:nvCxnSpPr>
          <p:cNvPr id="276" name="Google Shape;276;p40"/>
          <p:cNvCxnSpPr>
            <a:stCxn id="275" idx="3"/>
          </p:cNvCxnSpPr>
          <p:nvPr/>
        </p:nvCxnSpPr>
        <p:spPr>
          <a:xfrm>
            <a:off x="4840650" y="2670850"/>
            <a:ext cx="12945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40"/>
          <p:cNvSpPr/>
          <p:nvPr/>
        </p:nvSpPr>
        <p:spPr>
          <a:xfrm>
            <a:off x="6135150" y="2285650"/>
            <a:ext cx="1156800" cy="88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Models</a:t>
            </a:r>
            <a:endParaRPr/>
          </a:p>
        </p:txBody>
      </p:sp>
      <p:sp>
        <p:nvSpPr>
          <p:cNvPr id="278" name="Google Shape;278;p40"/>
          <p:cNvSpPr/>
          <p:nvPr/>
        </p:nvSpPr>
        <p:spPr>
          <a:xfrm>
            <a:off x="6025050" y="892825"/>
            <a:ext cx="1156800" cy="88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microservices</a:t>
            </a:r>
            <a:endParaRPr/>
          </a:p>
        </p:txBody>
      </p:sp>
      <p:cxnSp>
        <p:nvCxnSpPr>
          <p:cNvPr id="279" name="Google Shape;279;p40"/>
          <p:cNvCxnSpPr>
            <a:stCxn id="273" idx="3"/>
            <a:endCxn id="278" idx="1"/>
          </p:cNvCxnSpPr>
          <p:nvPr/>
        </p:nvCxnSpPr>
        <p:spPr>
          <a:xfrm>
            <a:off x="4840650" y="1334125"/>
            <a:ext cx="118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40"/>
          <p:cNvCxnSpPr>
            <a:stCxn id="277" idx="3"/>
            <a:endCxn id="278" idx="3"/>
          </p:cNvCxnSpPr>
          <p:nvPr/>
        </p:nvCxnSpPr>
        <p:spPr>
          <a:xfrm rot="10800000">
            <a:off x="7181850" y="1334050"/>
            <a:ext cx="110100" cy="1392900"/>
          </a:xfrm>
          <a:prstGeom prst="curvedConnector3">
            <a:avLst>
              <a:gd fmla="val -21628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1" name="Google Shape;281;p40"/>
          <p:cNvSpPr txBox="1"/>
          <p:nvPr/>
        </p:nvSpPr>
        <p:spPr>
          <a:xfrm>
            <a:off x="2252250" y="637600"/>
            <a:ext cx="2951100" cy="2770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025" y="3242500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350" y="3642450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525" y="3284375"/>
            <a:ext cx="399950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 txBox="1"/>
          <p:nvPr/>
        </p:nvSpPr>
        <p:spPr>
          <a:xfrm>
            <a:off x="4720475" y="3566275"/>
            <a:ext cx="12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Data People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374725" y="4117000"/>
            <a:ext cx="801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data team’s role is to set up the data lake and the decentralised data collection process as a product with the right tools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is then used by all dev teams in the product again and to build AI models on top of it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40"/>
          <p:cNvSpPr txBox="1"/>
          <p:nvPr/>
        </p:nvSpPr>
        <p:spPr>
          <a:xfrm>
            <a:off x="844500" y="143750"/>
            <a:ext cx="74550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Decentralised data ownership approach</a:t>
            </a:r>
            <a:endParaRPr sz="24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88" name="Google Shape;288;p40"/>
          <p:cNvCxnSpPr/>
          <p:nvPr/>
        </p:nvCxnSpPr>
        <p:spPr>
          <a:xfrm flipH="1" rot="10800000">
            <a:off x="5129850" y="2015200"/>
            <a:ext cx="26853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40"/>
          <p:cNvSpPr/>
          <p:nvPr/>
        </p:nvSpPr>
        <p:spPr>
          <a:xfrm>
            <a:off x="7815150" y="1589200"/>
            <a:ext cx="1156800" cy="88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</a:t>
            </a:r>
            <a:r>
              <a:rPr lang="en"/>
              <a:t> service analytics products</a:t>
            </a:r>
            <a:endParaRPr/>
          </a:p>
        </p:txBody>
      </p:sp>
      <p:sp>
        <p:nvSpPr>
          <p:cNvPr id="290" name="Google Shape;290;p40"/>
          <p:cNvSpPr txBox="1"/>
          <p:nvPr/>
        </p:nvSpPr>
        <p:spPr>
          <a:xfrm>
            <a:off x="586225" y="3856550"/>
            <a:ext cx="8913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1" name="Google Shape;291;p40" title="Green_tic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3550" y="982524"/>
            <a:ext cx="716076" cy="7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0" title="Screenshot 2025-04-30 at 05.50.4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8250" y="978975"/>
            <a:ext cx="769200" cy="7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0" title="Screenshot 2025-04-30 at 05.50.4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3300" y="2272625"/>
            <a:ext cx="769200" cy="7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225" y="1589188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4725" y="2384913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4725" y="1989138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550" y="1989138"/>
            <a:ext cx="399950" cy="3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6550" y="2430950"/>
            <a:ext cx="399950" cy="3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/>
        </p:nvSpPr>
        <p:spPr>
          <a:xfrm>
            <a:off x="2630837" y="2083441"/>
            <a:ext cx="3882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Content pages</a:t>
            </a:r>
            <a:endParaRPr b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41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91446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1"/>
          <p:cNvSpPr txBox="1"/>
          <p:nvPr/>
        </p:nvSpPr>
        <p:spPr>
          <a:xfrm>
            <a:off x="1334100" y="2126350"/>
            <a:ext cx="6475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</a:t>
            </a:r>
            <a:endParaRPr sz="36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07" name="Google Shape;307;p41"/>
          <p:cNvSpPr txBox="1"/>
          <p:nvPr/>
        </p:nvSpPr>
        <p:spPr>
          <a:xfrm>
            <a:off x="2217450" y="2787250"/>
            <a:ext cx="4709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8"/>
          <p:cNvSpPr txBox="1"/>
          <p:nvPr/>
        </p:nvSpPr>
        <p:spPr>
          <a:xfrm>
            <a:off x="1289275" y="57750"/>
            <a:ext cx="70845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Black"/>
                <a:ea typeface="Roboto Black"/>
                <a:cs typeface="Roboto Black"/>
                <a:sym typeface="Roboto Black"/>
              </a:rPr>
              <a:t>Intro Slide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4899175" y="1100425"/>
            <a:ext cx="350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&gt; Landed in Data space by luck over 12 years ago!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403250" y="4389850"/>
            <a:ext cx="3656100" cy="61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Divya Bokaria - Director of Data and Analytics, Zattoo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4864375" y="1592875"/>
            <a:ext cx="350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 I come in from the perspective of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“why” do we need this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4864375" y="2571750"/>
            <a:ext cx="3509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 Worked in different industries and different levels of data maturity : </a:t>
            </a:r>
            <a:r>
              <a:rPr b="1"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ecommerce, classifieds, e learning and TV streaming </a:t>
            </a:r>
            <a:endParaRPr b="1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4864375" y="3513800"/>
            <a:ext cx="343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 Still do not have the right formula for the question though :)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8" title="DSC_04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450" y="1193925"/>
            <a:ext cx="2243702" cy="31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9"/>
          <p:cNvSpPr txBox="1"/>
          <p:nvPr/>
        </p:nvSpPr>
        <p:spPr>
          <a:xfrm>
            <a:off x="565675" y="152025"/>
            <a:ext cx="78147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Black"/>
                <a:ea typeface="Roboto Black"/>
                <a:cs typeface="Roboto Black"/>
                <a:sym typeface="Roboto Black"/>
              </a:rPr>
              <a:t>About Zattoo .. Its a TV streaming company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9" name="Google Shape;139;p29" title="Screenshot 2025-03-21 at 10.47.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150" y="774450"/>
            <a:ext cx="6034276" cy="40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30"/>
          <p:cNvSpPr txBox="1"/>
          <p:nvPr/>
        </p:nvSpPr>
        <p:spPr>
          <a:xfrm>
            <a:off x="565675" y="152025"/>
            <a:ext cx="78147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Black"/>
                <a:ea typeface="Roboto Black"/>
                <a:cs typeface="Roboto Black"/>
                <a:sym typeface="Roboto Black"/>
              </a:rPr>
              <a:t>Show of Hands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684025" y="1339875"/>
            <a:ext cx="7578000" cy="1061700"/>
          </a:xfrm>
          <a:prstGeom prst="rect">
            <a:avLst/>
          </a:prstGeom>
          <a:solidFill>
            <a:srgbClr val="6C56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many of you work with Product Analytics tools or have helped set it up in your companies?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684025" y="2700350"/>
            <a:ext cx="7578000" cy="604200"/>
          </a:xfrm>
          <a:prstGeom prst="rect">
            <a:avLst/>
          </a:prstGeom>
          <a:solidFill>
            <a:srgbClr val="00B7C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many of you have never worked with product analytics tools?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1"/>
          <p:cNvSpPr txBox="1"/>
          <p:nvPr/>
        </p:nvSpPr>
        <p:spPr>
          <a:xfrm>
            <a:off x="565675" y="152025"/>
            <a:ext cx="7814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Black"/>
                <a:ea typeface="Roboto Black"/>
                <a:cs typeface="Roboto Black"/>
                <a:sym typeface="Roboto Black"/>
              </a:rPr>
              <a:t>Why we wanted to work on Product Analytics at Zattoo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565675" y="4204000"/>
            <a:ext cx="3656100" cy="8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the server side we already knew what </a:t>
            </a: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channels</a:t>
            </a: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shows people(anonymised of course) watch and on what devices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31" title="Gemini_Generated_Image_qe3thyqe3thyqe3t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050" y="1357225"/>
            <a:ext cx="2846776" cy="284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 title="Gemini_Generated_Image_dc6mndc6mndc6mnd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650" y="1299950"/>
            <a:ext cx="2904049" cy="290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 txBox="1"/>
          <p:nvPr/>
        </p:nvSpPr>
        <p:spPr>
          <a:xfrm>
            <a:off x="4724275" y="4204000"/>
            <a:ext cx="3656100" cy="8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we did not know how people navigate to what they are watching, making it hard to understand feature performance, upselling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/>
          <p:nvPr/>
        </p:nvSpPr>
        <p:spPr>
          <a:xfrm>
            <a:off x="6141227" y="2127150"/>
            <a:ext cx="1547400" cy="1547400"/>
          </a:xfrm>
          <a:prstGeom prst="ellipse">
            <a:avLst/>
          </a:prstGeom>
          <a:solidFill>
            <a:srgbClr val="6C56E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3" name="Google Shape;163;p32"/>
          <p:cNvSpPr/>
          <p:nvPr/>
        </p:nvSpPr>
        <p:spPr>
          <a:xfrm>
            <a:off x="3409813" y="2127150"/>
            <a:ext cx="1547400" cy="1547400"/>
          </a:xfrm>
          <a:prstGeom prst="ellipse">
            <a:avLst/>
          </a:prstGeom>
          <a:solidFill>
            <a:srgbClr val="27B7B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4" name="Google Shape;164;p32"/>
          <p:cNvSpPr/>
          <p:nvPr/>
        </p:nvSpPr>
        <p:spPr>
          <a:xfrm>
            <a:off x="785500" y="2127150"/>
            <a:ext cx="1547400" cy="1547400"/>
          </a:xfrm>
          <a:prstGeom prst="ellipse">
            <a:avLst/>
          </a:prstGeom>
          <a:solidFill>
            <a:srgbClr val="FA541E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5" name="Google Shape;165;p32"/>
          <p:cNvSpPr txBox="1"/>
          <p:nvPr>
            <p:ph idx="12" type="sldNum"/>
          </p:nvPr>
        </p:nvSpPr>
        <p:spPr>
          <a:xfrm>
            <a:off x="7893844" y="273844"/>
            <a:ext cx="769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2"/>
          <p:cNvSpPr txBox="1"/>
          <p:nvPr/>
        </p:nvSpPr>
        <p:spPr>
          <a:xfrm>
            <a:off x="565675" y="152025"/>
            <a:ext cx="78147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Black"/>
                <a:ea typeface="Roboto Black"/>
                <a:cs typeface="Roboto Black"/>
                <a:sym typeface="Roboto Black"/>
              </a:rPr>
              <a:t>The different decision parts on the project</a:t>
            </a:r>
            <a:endParaRPr sz="36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785500" y="2571750"/>
            <a:ext cx="1654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Management Buy-in and resource commitment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6205375" y="2446650"/>
            <a:ext cx="17415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Architectural Parts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Data Collection, Enrichment,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Data Visualisation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3409813" y="2626950"/>
            <a:ext cx="16545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Event and properties selection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32"/>
          <p:cNvSpPr txBox="1"/>
          <p:nvPr/>
        </p:nvSpPr>
        <p:spPr>
          <a:xfrm>
            <a:off x="590800" y="3850575"/>
            <a:ext cx="19368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helped that my previous company had implemented this when I was there and I knew use-cases 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694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3"/>
          <p:cNvSpPr txBox="1"/>
          <p:nvPr/>
        </p:nvSpPr>
        <p:spPr>
          <a:xfrm>
            <a:off x="477787" y="888205"/>
            <a:ext cx="376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Event and property selection</a:t>
            </a:r>
            <a:endParaRPr sz="24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7" name="Google Shape;177;p33"/>
          <p:cNvSpPr txBox="1"/>
          <p:nvPr/>
        </p:nvSpPr>
        <p:spPr>
          <a:xfrm>
            <a:off x="477775" y="2049200"/>
            <a:ext cx="3765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One senior Product Analyst worked with all Product managers, other stakeholders to define the first list of events and properties</a:t>
            </a:r>
            <a:endParaRPr sz="10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0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4572000" y="1714500"/>
            <a:ext cx="2286000" cy="1714500"/>
          </a:xfrm>
          <a:prstGeom prst="rect">
            <a:avLst/>
          </a:prstGeom>
          <a:solidFill>
            <a:srgbClr val="00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3"/>
          <p:cNvSpPr txBox="1"/>
          <p:nvPr/>
        </p:nvSpPr>
        <p:spPr>
          <a:xfrm>
            <a:off x="7105150" y="388271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was important to align language which could be different for similar events between the squads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33"/>
          <p:cNvSpPr txBox="1"/>
          <p:nvPr/>
        </p:nvSpPr>
        <p:spPr>
          <a:xfrm>
            <a:off x="4814850" y="2056646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was important to understand main events and to define 3 phases of implementation so that different squads could take right input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7105150" y="3775153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also helped understand what event properties to take from client apps and what to enrich later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p33" title="Screenshot 2025-03-22 at 23.15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375" y="0"/>
            <a:ext cx="218244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 title="Screenshot 2025-03-22 at 23.21.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0" y="1926300"/>
            <a:ext cx="2047450" cy="13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694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4"/>
          <p:cNvSpPr txBox="1"/>
          <p:nvPr/>
        </p:nvSpPr>
        <p:spPr>
          <a:xfrm>
            <a:off x="477787" y="888205"/>
            <a:ext cx="376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Data Collection</a:t>
            </a:r>
            <a:endParaRPr sz="24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477775" y="2049200"/>
            <a:ext cx="3765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 ownership of the data collection was with over 10+ engineering squads   </a:t>
            </a:r>
            <a:endParaRPr sz="10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4572000" y="1714500"/>
            <a:ext cx="2286000" cy="1714500"/>
          </a:xfrm>
          <a:prstGeom prst="rect">
            <a:avLst/>
          </a:prstGeom>
          <a:solidFill>
            <a:srgbClr val="00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4"/>
          <p:cNvSpPr txBox="1"/>
          <p:nvPr/>
        </p:nvSpPr>
        <p:spPr>
          <a:xfrm>
            <a:off x="7105150" y="388271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Setting up a schema registry that only took events of type that were agreed on but flexibility of different versions was helpful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4814850" y="2056646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Build/ Buy: We did evaluate Snowplow for data collection and involved all squad’s engineering manager for decision making and finally build it ourselves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7105150" y="3775153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 time Q/A: real time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pipelines were setup with visualisation on superset that helped the squads Q/A their events at implementation stage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34" title="Screenshot 2025-03-22 at 23.23.4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050" y="26050"/>
            <a:ext cx="1759100" cy="16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 title="Screenshot 2025-03-22 at 23.25.0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300" y="1881162"/>
            <a:ext cx="2286001" cy="14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 title="Screenshot 2025-03-22 at 23.26.0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5724" y="3485800"/>
            <a:ext cx="1639426" cy="1575126"/>
          </a:xfrm>
          <a:prstGeom prst="rect">
            <a:avLst/>
          </a:prstGeom>
          <a:solidFill>
            <a:srgbClr val="694AFF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694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5"/>
          <p:cNvSpPr txBox="1"/>
          <p:nvPr/>
        </p:nvSpPr>
        <p:spPr>
          <a:xfrm>
            <a:off x="477787" y="888205"/>
            <a:ext cx="376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Data Infrastructure </a:t>
            </a: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This was totally with the data engineering team</a:t>
            </a:r>
            <a:endParaRPr sz="24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477775" y="2049200"/>
            <a:ext cx="3765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4572000" y="1714500"/>
            <a:ext cx="2286000" cy="1714500"/>
          </a:xfrm>
          <a:prstGeom prst="rect">
            <a:avLst/>
          </a:prstGeom>
          <a:solidFill>
            <a:srgbClr val="00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5"/>
          <p:cNvSpPr txBox="1"/>
          <p:nvPr/>
        </p:nvSpPr>
        <p:spPr>
          <a:xfrm>
            <a:off x="7105150" y="388271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Kafka was the default choice for event streaming and was setup from scratch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4814850" y="2056646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Clickhouse is the real time datastore for Q/A and monitoring along with superset for visualisation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7105150" y="3775153"/>
            <a:ext cx="18003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Bigquery which was 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already the data warehouse was used for the events tables which fed to viz tool Indicative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7700"/>
            <a:ext cx="4571999" cy="29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9275"/>
            <a:ext cx="24384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